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sldIdLst>
    <p:sldId id="288" r:id="rId2"/>
    <p:sldId id="291" r:id="rId3"/>
    <p:sldId id="507" r:id="rId4"/>
    <p:sldId id="455" r:id="rId5"/>
    <p:sldId id="511" r:id="rId6"/>
    <p:sldId id="512" r:id="rId7"/>
    <p:sldId id="513" r:id="rId8"/>
    <p:sldId id="485" r:id="rId9"/>
    <p:sldId id="463" r:id="rId10"/>
    <p:sldId id="541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15" r:id="rId21"/>
    <p:sldId id="516" r:id="rId22"/>
    <p:sldId id="537" r:id="rId23"/>
    <p:sldId id="540" r:id="rId24"/>
    <p:sldId id="528" r:id="rId25"/>
    <p:sldId id="527" r:id="rId26"/>
    <p:sldId id="526" r:id="rId27"/>
    <p:sldId id="531" r:id="rId28"/>
    <p:sldId id="539" r:id="rId29"/>
    <p:sldId id="530" r:id="rId30"/>
    <p:sldId id="486" r:id="rId31"/>
    <p:sldId id="310" r:id="rId3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8DE9DE"/>
    <a:srgbClr val="D6FFF4"/>
    <a:srgbClr val="6CC1B7"/>
    <a:srgbClr val="6ED656"/>
    <a:srgbClr val="008080"/>
    <a:srgbClr val="BFDC76"/>
    <a:srgbClr val="21BD68"/>
    <a:srgbClr val="7FE984"/>
    <a:srgbClr val="39E7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68" autoAdjust="0"/>
  </p:normalViewPr>
  <p:slideViewPr>
    <p:cSldViewPr>
      <p:cViewPr>
        <p:scale>
          <a:sx n="120" d="100"/>
          <a:sy n="120" d="100"/>
        </p:scale>
        <p:origin x="-137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in-qrn3h1e347h\&#1087;&#1086;&#1095;&#1090;&#1072;%202005\&#1054;&#1073;&#1097;&#1080;&#1081;\&#1041;&#1070;&#1044;&#1046;&#1045;&#1058;&#1067;\&#1073;&#1102;&#1076;&#1078;&#1077;&#1090;%202022\&#1086;&#1082;&#1088;&#1091;&#1075;\&#1044;&#1054;&#1050;&#1059;&#1052;&#1045;&#1053;&#1058;&#1067;%20&#1050;%2010%20&#1085;&#1086;&#1103;&#1073;&#1088;&#1103;\&#1055;&#1088;&#1080;&#1083;&#1086;&#1078;&#1077;&#1085;&#1080;&#1103;%20&#1044;&#1086;&#1093;&#1086;&#1076;&#1099;\&#1087;&#1088;%201%20&#1086;&#1089;&#1085;&#1086;&#1074;&#1085;&#1099;&#1077;%20&#1093;&#1072;&#1088;&#1072;&#1082;&#1090;&#1077;&#1088;&#1080;&#1089;&#1090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tx>
        <c:rich>
          <a:bodyPr/>
          <a:lstStyle/>
          <a:p>
            <a:pPr algn="ctr">
              <a:defRPr sz="1300"/>
            </a:pPr>
            <a:r>
              <a:rPr lang="ru-RU" sz="1300" dirty="0"/>
              <a:t>Среднемесячная номинальная начисленная заработная плата в расчете на одного работника, рублей</a:t>
            </a:r>
          </a:p>
        </c:rich>
      </c:tx>
      <c:layout>
        <c:manualLayout>
          <c:xMode val="edge"/>
          <c:yMode val="edge"/>
          <c:x val="0.10646693251474146"/>
          <c:y val="5.4773307921695191E-3"/>
        </c:manualLayout>
      </c:layout>
    </c:title>
    <c:plotArea>
      <c:layout/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0.15900695377281351"/>
                  <c:y val="-9.5155645788461196E-2"/>
                </c:manualLayout>
              </c:layout>
              <c:showVal val="1"/>
            </c:dLbl>
            <c:dLbl>
              <c:idx val="1"/>
              <c:layout>
                <c:manualLayout>
                  <c:x val="-0.14238948197675033"/>
                  <c:y val="-8.8406395705137031E-2"/>
                </c:manualLayout>
              </c:layout>
              <c:showVal val="1"/>
            </c:dLbl>
            <c:dLbl>
              <c:idx val="2"/>
              <c:layout>
                <c:manualLayout>
                  <c:x val="-0.12141864287806406"/>
                  <c:y val="-0.1093453773953430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15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5.8208810132207515E-2"/>
                  <c:y val="-9.9718310868684865E-2"/>
                </c:manualLayout>
              </c:layout>
              <c:showVal val="1"/>
            </c:dLbl>
            <c:txPr>
              <a:bodyPr/>
              <a:lstStyle/>
              <a:p>
                <a:pPr>
                  <a:defRPr sz="1150" b="1"/>
                </a:pPr>
                <a:endParaRPr lang="ru-RU"/>
              </a:p>
            </c:txPr>
            <c:showVal val="1"/>
          </c:dLbls>
          <c:cat>
            <c:strRef>
              <c:f>Лист2!$A$2:$D$2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Лист2!$A$3:$D$3</c:f>
              <c:numCache>
                <c:formatCode>General</c:formatCode>
                <c:ptCount val="4"/>
                <c:pt idx="0">
                  <c:v>31111.5</c:v>
                </c:pt>
                <c:pt idx="1">
                  <c:v>33514.699999999997</c:v>
                </c:pt>
                <c:pt idx="2">
                  <c:v>35784.1</c:v>
                </c:pt>
                <c:pt idx="3">
                  <c:v>38115.300000000003</c:v>
                </c:pt>
              </c:numCache>
            </c:numRef>
          </c:val>
        </c:ser>
        <c:dLbls>
          <c:showVal val="1"/>
        </c:dLbls>
        <c:marker val="1"/>
        <c:axId val="145879424"/>
        <c:axId val="145880960"/>
      </c:lineChart>
      <c:catAx>
        <c:axId val="145879424"/>
        <c:scaling>
          <c:orientation val="minMax"/>
        </c:scaling>
        <c:axPos val="b"/>
        <c:majorTickMark val="none"/>
        <c:tickLblPos val="nextTo"/>
        <c:crossAx val="145880960"/>
        <c:crosses val="autoZero"/>
        <c:auto val="1"/>
        <c:lblAlgn val="ctr"/>
        <c:lblOffset val="100"/>
      </c:catAx>
      <c:valAx>
        <c:axId val="145880960"/>
        <c:scaling>
          <c:orientation val="minMax"/>
        </c:scaling>
        <c:delete val="1"/>
        <c:axPos val="l"/>
        <c:numFmt formatCode="General" sourceLinked="1"/>
        <c:tickLblPos val="none"/>
        <c:crossAx val="145879424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Численность занятого населения в</a:t>
            </a:r>
            <a:r>
              <a:rPr lang="ru-RU" sz="1400" baseline="0"/>
              <a:t> организациях</a:t>
            </a:r>
            <a:r>
              <a:rPr lang="ru-RU" sz="1400"/>
              <a:t>, человек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0.11433414305317469"/>
                  <c:y val="-5.3210933552185993E-2"/>
                </c:manualLayout>
              </c:layout>
              <c:showVal val="1"/>
            </c:dLbl>
            <c:dLbl>
              <c:idx val="1"/>
              <c:layout>
                <c:manualLayout>
                  <c:x val="-9.5334752595057651E-2"/>
                  <c:y val="-5.6893320097050164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-0.1111111111111110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  <c:pt idx="0">
                  <c:v>7275</c:v>
                </c:pt>
                <c:pt idx="1">
                  <c:v>7153</c:v>
                </c:pt>
                <c:pt idx="2">
                  <c:v>7139</c:v>
                </c:pt>
                <c:pt idx="3">
                  <c:v>7138</c:v>
                </c:pt>
              </c:numCache>
            </c:numRef>
          </c:val>
        </c:ser>
        <c:dLbls>
          <c:showVal val="1"/>
        </c:dLbls>
        <c:marker val="1"/>
        <c:axId val="148936192"/>
        <c:axId val="148937728"/>
      </c:lineChart>
      <c:catAx>
        <c:axId val="148936192"/>
        <c:scaling>
          <c:orientation val="minMax"/>
        </c:scaling>
        <c:axPos val="b"/>
        <c:majorTickMark val="none"/>
        <c:tickLblPos val="nextTo"/>
        <c:crossAx val="148937728"/>
        <c:crosses val="autoZero"/>
        <c:auto val="1"/>
        <c:lblAlgn val="ctr"/>
        <c:lblOffset val="100"/>
      </c:catAx>
      <c:valAx>
        <c:axId val="1489377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936192"/>
        <c:crosses val="autoZero"/>
        <c:crossBetween val="between"/>
      </c:valAx>
    </c:plotArea>
    <c:plotVisOnly val="1"/>
    <c:dispBlanksAs val="gap"/>
  </c:chart>
  <c:spPr>
    <a:ln>
      <a:solidFill>
        <a:srgbClr val="BBE0E3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/>
            </a:pPr>
            <a:r>
              <a:rPr lang="ru-RU" sz="1300" dirty="0"/>
              <a:t>Количество </a:t>
            </a:r>
            <a:r>
              <a:rPr lang="ru-RU" sz="1300" dirty="0" smtClean="0"/>
              <a:t>субъектов малого предпринимательства </a:t>
            </a:r>
            <a:r>
              <a:rPr lang="ru-RU" sz="1000" dirty="0" smtClean="0"/>
              <a:t>единиц</a:t>
            </a:r>
            <a:endParaRPr lang="ru-RU" sz="1000" dirty="0"/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chemeClr val="accent1">
                  <a:lumMod val="90000"/>
                </a:schemeClr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5.2777777777777792E-2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6.9444444444444434E-2"/>
                </c:manualLayout>
              </c:layout>
              <c:showVal val="1"/>
            </c:dLbl>
            <c:dLbl>
              <c:idx val="2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малые!$A$2:$D$2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малые!$A$3:$D$3</c:f>
              <c:numCache>
                <c:formatCode>General</c:formatCode>
                <c:ptCount val="4"/>
                <c:pt idx="0">
                  <c:v>415</c:v>
                </c:pt>
                <c:pt idx="1">
                  <c:v>417</c:v>
                </c:pt>
                <c:pt idx="2">
                  <c:v>420</c:v>
                </c:pt>
                <c:pt idx="3">
                  <c:v>424</c:v>
                </c:pt>
              </c:numCache>
            </c:numRef>
          </c:val>
        </c:ser>
        <c:dLbls>
          <c:showVal val="1"/>
        </c:dLbls>
        <c:marker val="1"/>
        <c:axId val="149206528"/>
        <c:axId val="149208064"/>
      </c:lineChart>
      <c:catAx>
        <c:axId val="149206528"/>
        <c:scaling>
          <c:orientation val="minMax"/>
        </c:scaling>
        <c:axPos val="b"/>
        <c:majorTickMark val="none"/>
        <c:tickLblPos val="nextTo"/>
        <c:crossAx val="149208064"/>
        <c:crosses val="autoZero"/>
        <c:auto val="1"/>
        <c:lblAlgn val="ctr"/>
        <c:lblOffset val="100"/>
      </c:catAx>
      <c:valAx>
        <c:axId val="149208064"/>
        <c:scaling>
          <c:orientation val="minMax"/>
        </c:scaling>
        <c:delete val="1"/>
        <c:axPos val="l"/>
        <c:numFmt formatCode="General" sourceLinked="1"/>
        <c:tickLblPos val="none"/>
        <c:crossAx val="149206528"/>
        <c:crosses val="autoZero"/>
        <c:crossBetween val="between"/>
      </c:valAx>
    </c:plotArea>
    <c:plotVisOnly val="1"/>
    <c:dispBlanksAs val="gap"/>
  </c:chart>
  <c:spPr>
    <a:ln>
      <a:solidFill>
        <a:srgbClr val="BBE0E3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Уровень официально зарегистрированной безработицы,%</a:t>
            </a:r>
          </a:p>
        </c:rich>
      </c:tx>
      <c:layout>
        <c:manualLayout>
          <c:xMode val="edge"/>
          <c:yMode val="edge"/>
          <c:x val="0.19063124040348792"/>
          <c:y val="2.8837482109830941E-2"/>
        </c:manualLayout>
      </c:layout>
    </c:title>
    <c:plotArea>
      <c:layout>
        <c:manualLayout>
          <c:layoutTarget val="inner"/>
          <c:xMode val="edge"/>
          <c:yMode val="edge"/>
          <c:x val="1.493546498813004E-2"/>
          <c:y val="0.48456891886564846"/>
          <c:w val="1"/>
          <c:h val="0.34310166253928781"/>
        </c:manualLayout>
      </c:layout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0.05"/>
                  <c:y val="9.2592592592593323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7.407407407407407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безраб.!$A$2:$D$2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безраб.!$A$3:$D$3</c:f>
              <c:numCache>
                <c:formatCode>General</c:formatCode>
                <c:ptCount val="4"/>
                <c:pt idx="0">
                  <c:v>1.41</c:v>
                </c:pt>
                <c:pt idx="1">
                  <c:v>1.42</c:v>
                </c:pt>
                <c:pt idx="2">
                  <c:v>1.36</c:v>
                </c:pt>
                <c:pt idx="3">
                  <c:v>1.36</c:v>
                </c:pt>
              </c:numCache>
            </c:numRef>
          </c:val>
        </c:ser>
        <c:dLbls>
          <c:showVal val="1"/>
        </c:dLbls>
        <c:marker val="1"/>
        <c:axId val="149621760"/>
        <c:axId val="148930944"/>
      </c:lineChart>
      <c:catAx>
        <c:axId val="149621760"/>
        <c:scaling>
          <c:orientation val="minMax"/>
        </c:scaling>
        <c:axPos val="b"/>
        <c:majorTickMark val="none"/>
        <c:tickLblPos val="nextTo"/>
        <c:crossAx val="148930944"/>
        <c:crosses val="autoZero"/>
        <c:auto val="1"/>
        <c:lblAlgn val="ctr"/>
        <c:lblOffset val="100"/>
      </c:catAx>
      <c:valAx>
        <c:axId val="148930944"/>
        <c:scaling>
          <c:orientation val="minMax"/>
        </c:scaling>
        <c:delete val="1"/>
        <c:axPos val="l"/>
        <c:numFmt formatCode="General" sourceLinked="1"/>
        <c:tickLblPos val="none"/>
        <c:crossAx val="149621760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Прибыль прибыльных предприятий, млн.руб.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037147387663997E-2"/>
          <c:y val="0.18921299853925769"/>
          <c:w val="0.93888888888889122"/>
          <c:h val="0.72305592009332165"/>
        </c:manualLayout>
      </c:layout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5.8333333333333695E-2"/>
                  <c:y val="7.407407407407407E-2"/>
                </c:manualLayout>
              </c:layout>
              <c:showVal val="1"/>
            </c:dLbl>
            <c:dLbl>
              <c:idx val="1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2"/>
              <c:layout>
                <c:manualLayout>
                  <c:x val="-5.8333333333333695E-2"/>
                  <c:y val="6.9444444444444503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прибыль!$A$2:$D$2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прибыль!$A$3:$D$3</c:f>
              <c:numCache>
                <c:formatCode>General</c:formatCode>
                <c:ptCount val="4"/>
                <c:pt idx="0">
                  <c:v>1188.2</c:v>
                </c:pt>
                <c:pt idx="1">
                  <c:v>1234.7</c:v>
                </c:pt>
                <c:pt idx="2">
                  <c:v>1279.3</c:v>
                </c:pt>
                <c:pt idx="3">
                  <c:v>1330</c:v>
                </c:pt>
              </c:numCache>
            </c:numRef>
          </c:val>
        </c:ser>
        <c:dLbls>
          <c:showVal val="1"/>
        </c:dLbls>
        <c:marker val="1"/>
        <c:axId val="149553536"/>
        <c:axId val="149683200"/>
      </c:lineChart>
      <c:catAx>
        <c:axId val="149553536"/>
        <c:scaling>
          <c:orientation val="minMax"/>
        </c:scaling>
        <c:axPos val="b"/>
        <c:majorTickMark val="none"/>
        <c:tickLblPos val="nextTo"/>
        <c:crossAx val="149683200"/>
        <c:crosses val="autoZero"/>
        <c:auto val="1"/>
        <c:lblAlgn val="ctr"/>
        <c:lblOffset val="100"/>
      </c:catAx>
      <c:valAx>
        <c:axId val="149683200"/>
        <c:scaling>
          <c:orientation val="minMax"/>
        </c:scaling>
        <c:delete val="1"/>
        <c:axPos val="l"/>
        <c:numFmt formatCode="General" sourceLinked="1"/>
        <c:tickLblPos val="none"/>
        <c:crossAx val="149553536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Ввод жилья, тыс. кв.м.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8333333333333695E-2"/>
          <c:y val="0.2102085156022164"/>
          <c:w val="0.93888888888889122"/>
          <c:h val="0.70206036745406819"/>
        </c:manualLayout>
      </c:layout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6.666666666666668E-2"/>
                  <c:y val="6.4814814814815158E-2"/>
                </c:manualLayout>
              </c:layout>
              <c:showVal val="1"/>
            </c:dLbl>
            <c:dLbl>
              <c:idx val="1"/>
              <c:layout>
                <c:manualLayout>
                  <c:x val="-7.5000000000000011E-2"/>
                  <c:y val="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6.3888888888888884E-2"/>
                  <c:y val="8.7962962962963451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'ввод жилья'!$A$2:$D$2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'ввод жилья'!$A$3:$D$3</c:f>
              <c:numCache>
                <c:formatCode>General</c:formatCode>
                <c:ptCount val="4"/>
                <c:pt idx="0">
                  <c:v>1.43</c:v>
                </c:pt>
                <c:pt idx="1">
                  <c:v>1.5</c:v>
                </c:pt>
                <c:pt idx="2">
                  <c:v>1.53</c:v>
                </c:pt>
                <c:pt idx="3">
                  <c:v>1.56</c:v>
                </c:pt>
              </c:numCache>
            </c:numRef>
          </c:val>
        </c:ser>
        <c:dLbls>
          <c:showVal val="1"/>
        </c:dLbls>
        <c:marker val="1"/>
        <c:axId val="149600512"/>
        <c:axId val="149614592"/>
      </c:lineChart>
      <c:catAx>
        <c:axId val="149600512"/>
        <c:scaling>
          <c:orientation val="minMax"/>
        </c:scaling>
        <c:axPos val="b"/>
        <c:majorTickMark val="none"/>
        <c:tickLblPos val="nextTo"/>
        <c:crossAx val="149614592"/>
        <c:crosses val="autoZero"/>
        <c:auto val="1"/>
        <c:lblAlgn val="ctr"/>
        <c:lblOffset val="100"/>
      </c:catAx>
      <c:valAx>
        <c:axId val="149614592"/>
        <c:scaling>
          <c:orientation val="minMax"/>
        </c:scaling>
        <c:delete val="1"/>
        <c:axPos val="l"/>
        <c:numFmt formatCode="General" sourceLinked="1"/>
        <c:tickLblPos val="none"/>
        <c:crossAx val="149600512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0"/>
          <c:w val="0.65754011761188502"/>
          <c:h val="0.825027437533641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Лист1!$B$11</c:f>
              <c:strCache>
                <c:ptCount val="1"/>
                <c:pt idx="0">
                  <c:v>Общий объем доходов  бюджета муниципального округа</c:v>
                </c:pt>
              </c:strCache>
            </c:strRef>
          </c:tx>
          <c:spPr>
            <a:solidFill>
              <a:srgbClr val="FFC000"/>
            </a:solidFill>
          </c:spPr>
          <c:val>
            <c:numRef>
              <c:f>Лист1!$C$11:$E$11</c:f>
              <c:numCache>
                <c:formatCode>#,##0.00</c:formatCode>
                <c:ptCount val="3"/>
                <c:pt idx="0">
                  <c:v>864436</c:v>
                </c:pt>
                <c:pt idx="1">
                  <c:v>830445</c:v>
                </c:pt>
                <c:pt idx="2">
                  <c:v>813288</c:v>
                </c:pt>
              </c:numCache>
            </c:numRef>
          </c:val>
        </c:ser>
        <c:ser>
          <c:idx val="1"/>
          <c:order val="1"/>
          <c:tx>
            <c:strRef>
              <c:f>Лист1!$B$12</c:f>
              <c:strCache>
                <c:ptCount val="1"/>
                <c:pt idx="0">
                  <c:v>Общий объем расходов  бюджета муниципального округа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val>
            <c:numRef>
              <c:f>Лист1!$C$12:$E$12</c:f>
              <c:numCache>
                <c:formatCode>#,##0.00</c:formatCode>
                <c:ptCount val="3"/>
                <c:pt idx="0">
                  <c:v>864436</c:v>
                </c:pt>
                <c:pt idx="1">
                  <c:v>830445</c:v>
                </c:pt>
                <c:pt idx="2">
                  <c:v>813288</c:v>
                </c:pt>
              </c:numCache>
            </c:numRef>
          </c:val>
        </c:ser>
        <c:ser>
          <c:idx val="2"/>
          <c:order val="2"/>
          <c:tx>
            <c:strRef>
              <c:f>Лист1!$B$13</c:f>
              <c:strCache>
                <c:ptCount val="1"/>
                <c:pt idx="0">
                  <c:v>Дефицит (профицит)  бюджета муниципального округа</c:v>
                </c:pt>
              </c:strCache>
            </c:strRef>
          </c:tx>
          <c:val>
            <c:numRef>
              <c:f>Лист1!$C$13:$E$13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121375744"/>
        <c:axId val="121402112"/>
      </c:barChart>
      <c:catAx>
        <c:axId val="121375744"/>
        <c:scaling>
          <c:orientation val="minMax"/>
        </c:scaling>
        <c:axPos val="b"/>
        <c:tickLblPos val="low"/>
        <c:crossAx val="121402112"/>
        <c:crosses val="autoZero"/>
        <c:auto val="1"/>
        <c:lblAlgn val="ctr"/>
        <c:lblOffset val="100"/>
      </c:catAx>
      <c:valAx>
        <c:axId val="12140211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0" sourceLinked="1"/>
        <c:tickLblPos val="none"/>
        <c:crossAx val="121375744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736939625377921"/>
          <c:y val="6.3593821000243578E-2"/>
          <c:w val="0.53774835958005263"/>
          <c:h val="0.8045728346456693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8FC3B9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82100</c:v>
                </c:pt>
                <c:pt idx="1">
                  <c:v>54700</c:v>
                </c:pt>
                <c:pt idx="2">
                  <c:v>27300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18800</c:v>
                </c:pt>
                <c:pt idx="1">
                  <c:v>46200</c:v>
                </c:pt>
                <c:pt idx="2">
                  <c:v>73600</c:v>
                </c:pt>
              </c:numCache>
            </c:numRef>
          </c:val>
        </c:ser>
        <c:overlap val="100"/>
        <c:axId val="165725312"/>
        <c:axId val="165726848"/>
      </c:barChart>
      <c:catAx>
        <c:axId val="165725312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165726848"/>
        <c:crosses val="autoZero"/>
        <c:auto val="1"/>
        <c:lblAlgn val="ctr"/>
        <c:lblOffset val="100"/>
      </c:catAx>
      <c:valAx>
        <c:axId val="165726848"/>
        <c:scaling>
          <c:orientation val="minMax"/>
        </c:scaling>
        <c:axPos val="l"/>
        <c:numFmt formatCode="General" sourceLinked="1"/>
        <c:tickLblPos val="none"/>
        <c:spPr>
          <a:ln>
            <a:noFill/>
          </a:ln>
        </c:spPr>
        <c:crossAx val="165725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0.47706</cdr:x>
      <cdr:y>0.85649</cdr:y>
    </cdr:from>
    <cdr:to>
      <cdr:x>0.58716</cdr:x>
      <cdr:y>0.92593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3714776" y="2643206"/>
          <a:ext cx="857256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rPr>
            <a:t>2026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0.66972</cdr:x>
      <cdr:y>1</cdr:y>
    </cdr:to>
    <cdr:sp macro="" textlink="">
      <cdr:nvSpPr>
        <cdr:cNvPr id="3" name="Прямоугольник 2"/>
        <cdr:cNvSpPr/>
      </cdr:nvSpPr>
      <cdr:spPr bwMode="auto">
        <a:xfrm xmlns:a="http://schemas.openxmlformats.org/drawingml/2006/main">
          <a:off x="0" y="0"/>
          <a:ext cx="5214974" cy="3086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FFFF">
              <a:lumMod val="65000"/>
            </a:srgb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222C36C9-E521-4A74-BC76-E191EDBFA360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9C28C-4617-44CC-80A9-4E00525D52B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8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B7FFC-D695-4A5C-9D6A-3356DC758EB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D668-3DC4-4C4E-AFD0-D58EECEA551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91259-EED3-4264-9DBA-08398F8803F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A5CF9C-62D8-442B-9DD1-6632D9B13A7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24F1E7-077C-4909-A86D-B675352AC62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5C067E-D02C-45A8-9C40-44973A246D6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FDC2BF-EECD-4D5B-B661-F824B1293C3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57125" y="1447547"/>
            <a:ext cx="264461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9F43-6C85-4D28-A467-B6FBD38C24C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E6185-7CB3-4D79-9CC1-BB5E5C0BC5F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23FFC-F41C-4441-AF85-F86C9750792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65515-F4A5-4931-8F35-66E9414DB36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25A15-C2F3-4896-A050-3DC4B2360C1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C74F3-06EA-46D2-92A0-9B32607AB1B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301C4-6D5C-4539-B0EB-7E757158D9E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6748F-FBBA-445E-A4ED-004AAEB22CE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994CB0-FABB-40CF-BC4E-35FBD708C345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consultantplus://offline/ref=928BBBE5DCCFC5289884659C2ED764530717F7B502700D56CA796400D494C99ED53AAD2FBF29970E9B685C9DFDA500836C6E24E86AA932hDO" TargetMode="External"/><Relationship Id="rId7" Type="http://schemas.openxmlformats.org/officeDocument/2006/relationships/hyperlink" Target="#P4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consultantplus://offline/ref=928BBBE5DCCFC5289884659C2ED764530715F7B60E7B0D56CA796400D494C99ED53AAD2FBE21920DCB324C99B4F20C9F6D723AE874A92E4B32h3O" TargetMode="External"/><Relationship Id="rId5" Type="http://schemas.openxmlformats.org/officeDocument/2006/relationships/hyperlink" Target="consultantplus://offline/ref=928BBBE5DCCFC5289884659C2ED764530715F7B60E7B0D56CA796400D494C99ED53AAD2FBE219202C7324C99B4F20C9F6D723AE874A92E4B32h3O" TargetMode="External"/><Relationship Id="rId4" Type="http://schemas.openxmlformats.org/officeDocument/2006/relationships/hyperlink" Target="consultantplus://offline/ref=928BBBE5DCCFC5289884659C2ED764530715F7B60E7B0D56CA796400D494C99ED53AAD2FBE20960E9B685C9DFDA500836C6E24E86AA932hD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133600"/>
            <a:ext cx="5473700" cy="1873250"/>
          </a:xfrm>
          <a:noFill/>
        </p:spPr>
        <p:txBody>
          <a:bodyPr/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9066"/>
            <a:ext cx="9144000" cy="273685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основе проекта бюджета </a:t>
            </a:r>
          </a:p>
          <a:p>
            <a:pPr algn="ctr">
              <a:buFontTx/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Верхнекамского муниципального округа </a:t>
            </a:r>
            <a:endParaRPr lang="en-US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2024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плановый период 20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5-20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годов</a:t>
            </a:r>
          </a:p>
        </p:txBody>
      </p:sp>
      <p:pic>
        <p:nvPicPr>
          <p:cNvPr id="35907" name="Picture 67" descr="Герб Верхнекам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0"/>
            <a:ext cx="1900238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</a:rPr>
              <a:t>Расходы бюджета округа по разделам</a:t>
            </a:r>
            <a:endParaRPr lang="ru-RU" sz="1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071543"/>
          <a:ext cx="8358246" cy="5572164"/>
        </p:xfrm>
        <a:graphic>
          <a:graphicData uri="http://schemas.openxmlformats.org/drawingml/2006/table">
            <a:tbl>
              <a:tblPr/>
              <a:tblGrid>
                <a:gridCol w="3954796"/>
                <a:gridCol w="1528744"/>
                <a:gridCol w="1246260"/>
                <a:gridCol w="1628446"/>
              </a:tblGrid>
              <a:tr h="834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E464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E4649"/>
                          </a:solidFill>
                          <a:latin typeface="Calibri"/>
                        </a:rPr>
                        <a:t>Сумма на 2024 год (тыс.руб.)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E4649"/>
                          </a:solidFill>
                          <a:latin typeface="Calibri"/>
                        </a:rPr>
                        <a:t>Сумма на 2025 год (тыс.руб.)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E4649"/>
                          </a:solidFill>
                          <a:latin typeface="Calibri"/>
                        </a:rPr>
                        <a:t>Сумма на 2026 год (тыс.руб.)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329 996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325 298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322 418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146 466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148140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124 048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75 415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70 157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105 588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100 890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96 720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49 869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53 091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ФИЗИЧЕСКАЯ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31 684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30 103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29 640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СОЦИАЛЬНАЯ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29 252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31 414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32 645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НАЦИОНАЛЬНАЯ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БЕЗОПАСНОСТЬ И ПРАВООХРАНИТЕЛЬНАЯ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14 485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13 859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ОБСЛУЖИВАНИЕ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ГОСУДАРСТВЕННОГО (МУНИЦИПАЛЬНОГО)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5876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НАЦИОНАЛЬНАЯ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E4649"/>
                          </a:solidFill>
                          <a:latin typeface="Calibri"/>
                        </a:rPr>
                        <a:t>ВСЕГО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836 397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777 243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788 529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969" y="1622692"/>
            <a:ext cx="3078480" cy="3377944"/>
            <a:chOff x="537292" y="1622692"/>
            <a:chExt cx="4104640" cy="4104640"/>
          </a:xfrm>
        </p:grpSpPr>
        <p:sp>
          <p:nvSpPr>
            <p:cNvPr id="3" name="object 3"/>
            <p:cNvSpPr/>
            <p:nvPr/>
          </p:nvSpPr>
          <p:spPr>
            <a:xfrm>
              <a:off x="537292" y="1622692"/>
              <a:ext cx="3116580" cy="4104640"/>
            </a:xfrm>
            <a:custGeom>
              <a:avLst/>
              <a:gdLst/>
              <a:ahLst/>
              <a:cxnLst/>
              <a:rect l="l" t="t" r="r" b="b"/>
              <a:pathLst>
                <a:path w="3116579" h="4104640">
                  <a:moveTo>
                    <a:pt x="2081350" y="100"/>
                  </a:moveTo>
                  <a:lnTo>
                    <a:pt x="2032111" y="0"/>
                  </a:lnTo>
                  <a:lnTo>
                    <a:pt x="1982854" y="1081"/>
                  </a:lnTo>
                  <a:lnTo>
                    <a:pt x="1933600" y="3347"/>
                  </a:lnTo>
                  <a:lnTo>
                    <a:pt x="1884372" y="6799"/>
                  </a:lnTo>
                  <a:lnTo>
                    <a:pt x="1835189" y="11440"/>
                  </a:lnTo>
                  <a:lnTo>
                    <a:pt x="1786076" y="17272"/>
                  </a:lnTo>
                  <a:lnTo>
                    <a:pt x="1737052" y="24296"/>
                  </a:lnTo>
                  <a:lnTo>
                    <a:pt x="1688139" y="32515"/>
                  </a:lnTo>
                  <a:lnTo>
                    <a:pt x="1639360" y="41931"/>
                  </a:lnTo>
                  <a:lnTo>
                    <a:pt x="1590735" y="52547"/>
                  </a:lnTo>
                  <a:lnTo>
                    <a:pt x="1542287" y="64363"/>
                  </a:lnTo>
                  <a:lnTo>
                    <a:pt x="1494036" y="77383"/>
                  </a:lnTo>
                  <a:lnTo>
                    <a:pt x="1446006" y="91608"/>
                  </a:lnTo>
                  <a:lnTo>
                    <a:pt x="1398216" y="107041"/>
                  </a:lnTo>
                  <a:lnTo>
                    <a:pt x="1350689" y="123684"/>
                  </a:lnTo>
                  <a:lnTo>
                    <a:pt x="1305366" y="140771"/>
                  </a:lnTo>
                  <a:lnTo>
                    <a:pt x="1260683" y="158810"/>
                  </a:lnTo>
                  <a:lnTo>
                    <a:pt x="1216645" y="177784"/>
                  </a:lnTo>
                  <a:lnTo>
                    <a:pt x="1173261" y="197679"/>
                  </a:lnTo>
                  <a:lnTo>
                    <a:pt x="1130539" y="218478"/>
                  </a:lnTo>
                  <a:lnTo>
                    <a:pt x="1088484" y="240166"/>
                  </a:lnTo>
                  <a:lnTo>
                    <a:pt x="1047106" y="262726"/>
                  </a:lnTo>
                  <a:lnTo>
                    <a:pt x="1006411" y="286143"/>
                  </a:lnTo>
                  <a:lnTo>
                    <a:pt x="966406" y="310401"/>
                  </a:lnTo>
                  <a:lnTo>
                    <a:pt x="927100" y="335485"/>
                  </a:lnTo>
                  <a:lnTo>
                    <a:pt x="888498" y="361378"/>
                  </a:lnTo>
                  <a:lnTo>
                    <a:pt x="850609" y="388065"/>
                  </a:lnTo>
                  <a:lnTo>
                    <a:pt x="813441" y="415529"/>
                  </a:lnTo>
                  <a:lnTo>
                    <a:pt x="776999" y="443756"/>
                  </a:lnTo>
                  <a:lnTo>
                    <a:pt x="741293" y="472729"/>
                  </a:lnTo>
                  <a:lnTo>
                    <a:pt x="706328" y="502433"/>
                  </a:lnTo>
                  <a:lnTo>
                    <a:pt x="672113" y="532852"/>
                  </a:lnTo>
                  <a:lnTo>
                    <a:pt x="638654" y="563969"/>
                  </a:lnTo>
                  <a:lnTo>
                    <a:pt x="605960" y="595770"/>
                  </a:lnTo>
                  <a:lnTo>
                    <a:pt x="574038" y="628238"/>
                  </a:lnTo>
                  <a:lnTo>
                    <a:pt x="542894" y="661358"/>
                  </a:lnTo>
                  <a:lnTo>
                    <a:pt x="512536" y="695113"/>
                  </a:lnTo>
                  <a:lnTo>
                    <a:pt x="482972" y="729489"/>
                  </a:lnTo>
                  <a:lnTo>
                    <a:pt x="454209" y="764469"/>
                  </a:lnTo>
                  <a:lnTo>
                    <a:pt x="426255" y="800037"/>
                  </a:lnTo>
                  <a:lnTo>
                    <a:pt x="399116" y="836178"/>
                  </a:lnTo>
                  <a:lnTo>
                    <a:pt x="372800" y="872876"/>
                  </a:lnTo>
                  <a:lnTo>
                    <a:pt x="347314" y="910114"/>
                  </a:lnTo>
                  <a:lnTo>
                    <a:pt x="322667" y="947879"/>
                  </a:lnTo>
                  <a:lnTo>
                    <a:pt x="298864" y="986152"/>
                  </a:lnTo>
                  <a:lnTo>
                    <a:pt x="275914" y="1024919"/>
                  </a:lnTo>
                  <a:lnTo>
                    <a:pt x="253824" y="1064165"/>
                  </a:lnTo>
                  <a:lnTo>
                    <a:pt x="232601" y="1103872"/>
                  </a:lnTo>
                  <a:lnTo>
                    <a:pt x="212252" y="1144026"/>
                  </a:lnTo>
                  <a:lnTo>
                    <a:pt x="192786" y="1184610"/>
                  </a:lnTo>
                  <a:lnTo>
                    <a:pt x="174209" y="1225609"/>
                  </a:lnTo>
                  <a:lnTo>
                    <a:pt x="156528" y="1267007"/>
                  </a:lnTo>
                  <a:lnTo>
                    <a:pt x="139752" y="1308788"/>
                  </a:lnTo>
                  <a:lnTo>
                    <a:pt x="123887" y="1350936"/>
                  </a:lnTo>
                  <a:lnTo>
                    <a:pt x="108940" y="1393436"/>
                  </a:lnTo>
                  <a:lnTo>
                    <a:pt x="94920" y="1436272"/>
                  </a:lnTo>
                  <a:lnTo>
                    <a:pt x="81833" y="1479428"/>
                  </a:lnTo>
                  <a:lnTo>
                    <a:pt x="69687" y="1522888"/>
                  </a:lnTo>
                  <a:lnTo>
                    <a:pt x="58489" y="1566636"/>
                  </a:lnTo>
                  <a:lnTo>
                    <a:pt x="48247" y="1610658"/>
                  </a:lnTo>
                  <a:lnTo>
                    <a:pt x="38968" y="1654935"/>
                  </a:lnTo>
                  <a:lnTo>
                    <a:pt x="30659" y="1699454"/>
                  </a:lnTo>
                  <a:lnTo>
                    <a:pt x="23327" y="1744199"/>
                  </a:lnTo>
                  <a:lnTo>
                    <a:pt x="16981" y="1789152"/>
                  </a:lnTo>
                  <a:lnTo>
                    <a:pt x="11627" y="1834300"/>
                  </a:lnTo>
                  <a:lnTo>
                    <a:pt x="7273" y="1879625"/>
                  </a:lnTo>
                  <a:lnTo>
                    <a:pt x="3925" y="1925112"/>
                  </a:lnTo>
                  <a:lnTo>
                    <a:pt x="1592" y="1970746"/>
                  </a:lnTo>
                  <a:lnTo>
                    <a:pt x="281" y="2016510"/>
                  </a:lnTo>
                  <a:lnTo>
                    <a:pt x="0" y="2062389"/>
                  </a:lnTo>
                  <a:lnTo>
                    <a:pt x="754" y="2108366"/>
                  </a:lnTo>
                  <a:lnTo>
                    <a:pt x="2553" y="2154427"/>
                  </a:lnTo>
                  <a:lnTo>
                    <a:pt x="5402" y="2200556"/>
                  </a:lnTo>
                  <a:lnTo>
                    <a:pt x="9311" y="2246735"/>
                  </a:lnTo>
                  <a:lnTo>
                    <a:pt x="14285" y="2292951"/>
                  </a:lnTo>
                  <a:lnTo>
                    <a:pt x="20333" y="2339187"/>
                  </a:lnTo>
                  <a:lnTo>
                    <a:pt x="27461" y="2385426"/>
                  </a:lnTo>
                  <a:lnTo>
                    <a:pt x="35677" y="2431654"/>
                  </a:lnTo>
                  <a:lnTo>
                    <a:pt x="44989" y="2477855"/>
                  </a:lnTo>
                  <a:lnTo>
                    <a:pt x="55404" y="2524013"/>
                  </a:lnTo>
                  <a:lnTo>
                    <a:pt x="66928" y="2570111"/>
                  </a:lnTo>
                  <a:lnTo>
                    <a:pt x="79571" y="2616135"/>
                  </a:lnTo>
                  <a:lnTo>
                    <a:pt x="93338" y="2662068"/>
                  </a:lnTo>
                  <a:lnTo>
                    <a:pt x="108237" y="2707895"/>
                  </a:lnTo>
                  <a:lnTo>
                    <a:pt x="124276" y="2753600"/>
                  </a:lnTo>
                  <a:lnTo>
                    <a:pt x="141368" y="2798921"/>
                  </a:lnTo>
                  <a:lnTo>
                    <a:pt x="159412" y="2843603"/>
                  </a:lnTo>
                  <a:lnTo>
                    <a:pt x="178392" y="2887639"/>
                  </a:lnTo>
                  <a:lnTo>
                    <a:pt x="198292" y="2931022"/>
                  </a:lnTo>
                  <a:lnTo>
                    <a:pt x="219095" y="2973743"/>
                  </a:lnTo>
                  <a:lnTo>
                    <a:pt x="240787" y="3015796"/>
                  </a:lnTo>
                  <a:lnTo>
                    <a:pt x="263352" y="3057173"/>
                  </a:lnTo>
                  <a:lnTo>
                    <a:pt x="286773" y="3097867"/>
                  </a:lnTo>
                  <a:lnTo>
                    <a:pt x="311035" y="3137871"/>
                  </a:lnTo>
                  <a:lnTo>
                    <a:pt x="336123" y="3177177"/>
                  </a:lnTo>
                  <a:lnTo>
                    <a:pt x="362019" y="3215777"/>
                  </a:lnTo>
                  <a:lnTo>
                    <a:pt x="388710" y="3253665"/>
                  </a:lnTo>
                  <a:lnTo>
                    <a:pt x="416178" y="3290833"/>
                  </a:lnTo>
                  <a:lnTo>
                    <a:pt x="444408" y="3327274"/>
                  </a:lnTo>
                  <a:lnTo>
                    <a:pt x="473384" y="3362980"/>
                  </a:lnTo>
                  <a:lnTo>
                    <a:pt x="503091" y="3397944"/>
                  </a:lnTo>
                  <a:lnTo>
                    <a:pt x="533512" y="3432158"/>
                  </a:lnTo>
                  <a:lnTo>
                    <a:pt x="564632" y="3465616"/>
                  </a:lnTo>
                  <a:lnTo>
                    <a:pt x="596435" y="3498310"/>
                  </a:lnTo>
                  <a:lnTo>
                    <a:pt x="628906" y="3530232"/>
                  </a:lnTo>
                  <a:lnTo>
                    <a:pt x="662028" y="3561376"/>
                  </a:lnTo>
                  <a:lnTo>
                    <a:pt x="695785" y="3591733"/>
                  </a:lnTo>
                  <a:lnTo>
                    <a:pt x="730163" y="3621297"/>
                  </a:lnTo>
                  <a:lnTo>
                    <a:pt x="765145" y="3650059"/>
                  </a:lnTo>
                  <a:lnTo>
                    <a:pt x="800715" y="3678014"/>
                  </a:lnTo>
                  <a:lnTo>
                    <a:pt x="836857" y="3705153"/>
                  </a:lnTo>
                  <a:lnTo>
                    <a:pt x="873557" y="3731468"/>
                  </a:lnTo>
                  <a:lnTo>
                    <a:pt x="910797" y="3756954"/>
                  </a:lnTo>
                  <a:lnTo>
                    <a:pt x="948563" y="3781601"/>
                  </a:lnTo>
                  <a:lnTo>
                    <a:pt x="986838" y="3805404"/>
                  </a:lnTo>
                  <a:lnTo>
                    <a:pt x="1025606" y="3828354"/>
                  </a:lnTo>
                  <a:lnTo>
                    <a:pt x="1064852" y="3850444"/>
                  </a:lnTo>
                  <a:lnTo>
                    <a:pt x="1104561" y="3871667"/>
                  </a:lnTo>
                  <a:lnTo>
                    <a:pt x="1144715" y="3892016"/>
                  </a:lnTo>
                  <a:lnTo>
                    <a:pt x="1185300" y="3911482"/>
                  </a:lnTo>
                  <a:lnTo>
                    <a:pt x="1226300" y="3930060"/>
                  </a:lnTo>
                  <a:lnTo>
                    <a:pt x="1267699" y="3947740"/>
                  </a:lnTo>
                  <a:lnTo>
                    <a:pt x="1309480" y="3964517"/>
                  </a:lnTo>
                  <a:lnTo>
                    <a:pt x="1351629" y="3980382"/>
                  </a:lnTo>
                  <a:lnTo>
                    <a:pt x="1394130" y="3995329"/>
                  </a:lnTo>
                  <a:lnTo>
                    <a:pt x="1436966" y="4009350"/>
                  </a:lnTo>
                  <a:lnTo>
                    <a:pt x="1480122" y="4022437"/>
                  </a:lnTo>
                  <a:lnTo>
                    <a:pt x="1523583" y="4034583"/>
                  </a:lnTo>
                  <a:lnTo>
                    <a:pt x="1567332" y="4045781"/>
                  </a:lnTo>
                  <a:lnTo>
                    <a:pt x="1611353" y="4056023"/>
                  </a:lnTo>
                  <a:lnTo>
                    <a:pt x="1655631" y="4065303"/>
                  </a:lnTo>
                  <a:lnTo>
                    <a:pt x="1700150" y="4073612"/>
                  </a:lnTo>
                  <a:lnTo>
                    <a:pt x="1744894" y="4080944"/>
                  </a:lnTo>
                  <a:lnTo>
                    <a:pt x="1789848" y="4087291"/>
                  </a:lnTo>
                  <a:lnTo>
                    <a:pt x="1834995" y="4092645"/>
                  </a:lnTo>
                  <a:lnTo>
                    <a:pt x="1880321" y="4097000"/>
                  </a:lnTo>
                  <a:lnTo>
                    <a:pt x="1925808" y="4100348"/>
                  </a:lnTo>
                  <a:lnTo>
                    <a:pt x="1971441" y="4102681"/>
                  </a:lnTo>
                  <a:lnTo>
                    <a:pt x="2017205" y="4103992"/>
                  </a:lnTo>
                  <a:lnTo>
                    <a:pt x="2063084" y="4104274"/>
                  </a:lnTo>
                  <a:lnTo>
                    <a:pt x="2109062" y="4103520"/>
                  </a:lnTo>
                  <a:lnTo>
                    <a:pt x="2155123" y="4101722"/>
                  </a:lnTo>
                  <a:lnTo>
                    <a:pt x="2201251" y="4098872"/>
                  </a:lnTo>
                  <a:lnTo>
                    <a:pt x="2247430" y="4094964"/>
                  </a:lnTo>
                  <a:lnTo>
                    <a:pt x="2293646" y="4089990"/>
                  </a:lnTo>
                  <a:lnTo>
                    <a:pt x="2339881" y="4083942"/>
                  </a:lnTo>
                  <a:lnTo>
                    <a:pt x="2386121" y="4076814"/>
                  </a:lnTo>
                  <a:lnTo>
                    <a:pt x="2432349" y="4068598"/>
                  </a:lnTo>
                  <a:lnTo>
                    <a:pt x="2478549" y="4059287"/>
                  </a:lnTo>
                  <a:lnTo>
                    <a:pt x="2524707" y="4048872"/>
                  </a:lnTo>
                  <a:lnTo>
                    <a:pt x="2570805" y="4037348"/>
                  </a:lnTo>
                  <a:lnTo>
                    <a:pt x="2616829" y="4024706"/>
                  </a:lnTo>
                  <a:lnTo>
                    <a:pt x="2662762" y="4010939"/>
                  </a:lnTo>
                  <a:lnTo>
                    <a:pt x="2708589" y="3996039"/>
                  </a:lnTo>
                  <a:lnTo>
                    <a:pt x="2754293" y="3980001"/>
                  </a:lnTo>
                  <a:lnTo>
                    <a:pt x="2466511" y="3189464"/>
                  </a:lnTo>
                  <a:lnTo>
                    <a:pt x="2419265" y="3205564"/>
                  </a:lnTo>
                  <a:lnTo>
                    <a:pt x="2371604" y="3219649"/>
                  </a:lnTo>
                  <a:lnTo>
                    <a:pt x="2323589" y="3231724"/>
                  </a:lnTo>
                  <a:lnTo>
                    <a:pt x="2275280" y="3241796"/>
                  </a:lnTo>
                  <a:lnTo>
                    <a:pt x="2226740" y="3249869"/>
                  </a:lnTo>
                  <a:lnTo>
                    <a:pt x="2178027" y="3255950"/>
                  </a:lnTo>
                  <a:lnTo>
                    <a:pt x="2129204" y="3260045"/>
                  </a:lnTo>
                  <a:lnTo>
                    <a:pt x="2080330" y="3262159"/>
                  </a:lnTo>
                  <a:lnTo>
                    <a:pt x="2031467" y="3262299"/>
                  </a:lnTo>
                  <a:lnTo>
                    <a:pt x="1982676" y="3260470"/>
                  </a:lnTo>
                  <a:lnTo>
                    <a:pt x="1934016" y="3256678"/>
                  </a:lnTo>
                  <a:lnTo>
                    <a:pt x="1885550" y="3250930"/>
                  </a:lnTo>
                  <a:lnTo>
                    <a:pt x="1837337" y="3243230"/>
                  </a:lnTo>
                  <a:lnTo>
                    <a:pt x="1789438" y="3233585"/>
                  </a:lnTo>
                  <a:lnTo>
                    <a:pt x="1741915" y="3222001"/>
                  </a:lnTo>
                  <a:lnTo>
                    <a:pt x="1694827" y="3208483"/>
                  </a:lnTo>
                  <a:lnTo>
                    <a:pt x="1648236" y="3193038"/>
                  </a:lnTo>
                  <a:lnTo>
                    <a:pt x="1602202" y="3175670"/>
                  </a:lnTo>
                  <a:lnTo>
                    <a:pt x="1556787" y="3156387"/>
                  </a:lnTo>
                  <a:lnTo>
                    <a:pt x="1512051" y="3135194"/>
                  </a:lnTo>
                  <a:lnTo>
                    <a:pt x="1468054" y="3112097"/>
                  </a:lnTo>
                  <a:lnTo>
                    <a:pt x="1424857" y="3087102"/>
                  </a:lnTo>
                  <a:lnTo>
                    <a:pt x="1383718" y="3061031"/>
                  </a:lnTo>
                  <a:lnTo>
                    <a:pt x="1343981" y="3033590"/>
                  </a:lnTo>
                  <a:lnTo>
                    <a:pt x="1305657" y="3004829"/>
                  </a:lnTo>
                  <a:lnTo>
                    <a:pt x="1268759" y="2974797"/>
                  </a:lnTo>
                  <a:lnTo>
                    <a:pt x="1233299" y="2943544"/>
                  </a:lnTo>
                  <a:lnTo>
                    <a:pt x="1199290" y="2911120"/>
                  </a:lnTo>
                  <a:lnTo>
                    <a:pt x="1166742" y="2877574"/>
                  </a:lnTo>
                  <a:lnTo>
                    <a:pt x="1135669" y="2842956"/>
                  </a:lnTo>
                  <a:lnTo>
                    <a:pt x="1106083" y="2807315"/>
                  </a:lnTo>
                  <a:lnTo>
                    <a:pt x="1077996" y="2770702"/>
                  </a:lnTo>
                  <a:lnTo>
                    <a:pt x="1051420" y="2733165"/>
                  </a:lnTo>
                  <a:lnTo>
                    <a:pt x="1026368" y="2694755"/>
                  </a:lnTo>
                  <a:lnTo>
                    <a:pt x="1002850" y="2655522"/>
                  </a:lnTo>
                  <a:lnTo>
                    <a:pt x="980880" y="2615514"/>
                  </a:lnTo>
                  <a:lnTo>
                    <a:pt x="960471" y="2574782"/>
                  </a:lnTo>
                  <a:lnTo>
                    <a:pt x="941633" y="2533375"/>
                  </a:lnTo>
                  <a:lnTo>
                    <a:pt x="924379" y="2491342"/>
                  </a:lnTo>
                  <a:lnTo>
                    <a:pt x="908721" y="2448735"/>
                  </a:lnTo>
                  <a:lnTo>
                    <a:pt x="894672" y="2405601"/>
                  </a:lnTo>
                  <a:lnTo>
                    <a:pt x="882244" y="2361992"/>
                  </a:lnTo>
                  <a:lnTo>
                    <a:pt x="871448" y="2317956"/>
                  </a:lnTo>
                  <a:lnTo>
                    <a:pt x="862298" y="2273543"/>
                  </a:lnTo>
                  <a:lnTo>
                    <a:pt x="854805" y="2228803"/>
                  </a:lnTo>
                  <a:lnTo>
                    <a:pt x="848981" y="2183786"/>
                  </a:lnTo>
                  <a:lnTo>
                    <a:pt x="844838" y="2138541"/>
                  </a:lnTo>
                  <a:lnTo>
                    <a:pt x="842390" y="2093118"/>
                  </a:lnTo>
                  <a:lnTo>
                    <a:pt x="841647" y="2047566"/>
                  </a:lnTo>
                  <a:lnTo>
                    <a:pt x="842622" y="2001935"/>
                  </a:lnTo>
                  <a:lnTo>
                    <a:pt x="845328" y="1956276"/>
                  </a:lnTo>
                  <a:lnTo>
                    <a:pt x="849776" y="1910636"/>
                  </a:lnTo>
                  <a:lnTo>
                    <a:pt x="855979" y="1865067"/>
                  </a:lnTo>
                  <a:lnTo>
                    <a:pt x="863948" y="1819618"/>
                  </a:lnTo>
                  <a:lnTo>
                    <a:pt x="873696" y="1774339"/>
                  </a:lnTo>
                  <a:lnTo>
                    <a:pt x="885236" y="1729278"/>
                  </a:lnTo>
                  <a:lnTo>
                    <a:pt x="898579" y="1684487"/>
                  </a:lnTo>
                  <a:lnTo>
                    <a:pt x="913737" y="1640013"/>
                  </a:lnTo>
                  <a:lnTo>
                    <a:pt x="930723" y="1595908"/>
                  </a:lnTo>
                  <a:lnTo>
                    <a:pt x="949549" y="1552221"/>
                  </a:lnTo>
                  <a:lnTo>
                    <a:pt x="970227" y="1509002"/>
                  </a:lnTo>
                  <a:lnTo>
                    <a:pt x="992769" y="1466299"/>
                  </a:lnTo>
                  <a:lnTo>
                    <a:pt x="1017187" y="1424164"/>
                  </a:lnTo>
                  <a:lnTo>
                    <a:pt x="1043258" y="1383025"/>
                  </a:lnTo>
                  <a:lnTo>
                    <a:pt x="1070699" y="1343287"/>
                  </a:lnTo>
                  <a:lnTo>
                    <a:pt x="1099460" y="1304964"/>
                  </a:lnTo>
                  <a:lnTo>
                    <a:pt x="1129492" y="1268066"/>
                  </a:lnTo>
                  <a:lnTo>
                    <a:pt x="1160745" y="1232606"/>
                  </a:lnTo>
                  <a:lnTo>
                    <a:pt x="1193169" y="1198597"/>
                  </a:lnTo>
                  <a:lnTo>
                    <a:pt x="1226715" y="1166050"/>
                  </a:lnTo>
                  <a:lnTo>
                    <a:pt x="1261333" y="1134978"/>
                  </a:lnTo>
                  <a:lnTo>
                    <a:pt x="1296974" y="1105393"/>
                  </a:lnTo>
                  <a:lnTo>
                    <a:pt x="1333587" y="1077306"/>
                  </a:lnTo>
                  <a:lnTo>
                    <a:pt x="1371124" y="1050731"/>
                  </a:lnTo>
                  <a:lnTo>
                    <a:pt x="1409534" y="1025679"/>
                  </a:lnTo>
                  <a:lnTo>
                    <a:pt x="1448767" y="1002163"/>
                  </a:lnTo>
                  <a:lnTo>
                    <a:pt x="1488775" y="980195"/>
                  </a:lnTo>
                  <a:lnTo>
                    <a:pt x="1529507" y="959786"/>
                  </a:lnTo>
                  <a:lnTo>
                    <a:pt x="1570914" y="940950"/>
                  </a:lnTo>
                  <a:lnTo>
                    <a:pt x="1612947" y="923698"/>
                  </a:lnTo>
                  <a:lnTo>
                    <a:pt x="1655554" y="908042"/>
                  </a:lnTo>
                  <a:lnTo>
                    <a:pt x="1698688" y="893996"/>
                  </a:lnTo>
                  <a:lnTo>
                    <a:pt x="1742297" y="881570"/>
                  </a:lnTo>
                  <a:lnTo>
                    <a:pt x="1786333" y="870777"/>
                  </a:lnTo>
                  <a:lnTo>
                    <a:pt x="1830746" y="861629"/>
                  </a:lnTo>
                  <a:lnTo>
                    <a:pt x="1875486" y="854139"/>
                  </a:lnTo>
                  <a:lnTo>
                    <a:pt x="1920503" y="848318"/>
                  </a:lnTo>
                  <a:lnTo>
                    <a:pt x="1965748" y="844179"/>
                  </a:lnTo>
                  <a:lnTo>
                    <a:pt x="2011171" y="841734"/>
                  </a:lnTo>
                  <a:lnTo>
                    <a:pt x="2056723" y="840995"/>
                  </a:lnTo>
                  <a:lnTo>
                    <a:pt x="2102354" y="841975"/>
                  </a:lnTo>
                  <a:lnTo>
                    <a:pt x="2148013" y="844685"/>
                  </a:lnTo>
                  <a:lnTo>
                    <a:pt x="2193653" y="849138"/>
                  </a:lnTo>
                  <a:lnTo>
                    <a:pt x="2239222" y="855345"/>
                  </a:lnTo>
                  <a:lnTo>
                    <a:pt x="2284671" y="863320"/>
                  </a:lnTo>
                  <a:lnTo>
                    <a:pt x="2329950" y="873074"/>
                  </a:lnTo>
                  <a:lnTo>
                    <a:pt x="2375011" y="884619"/>
                  </a:lnTo>
                  <a:lnTo>
                    <a:pt x="2419802" y="897968"/>
                  </a:lnTo>
                  <a:lnTo>
                    <a:pt x="2464276" y="913133"/>
                  </a:lnTo>
                  <a:lnTo>
                    <a:pt x="2508381" y="930126"/>
                  </a:lnTo>
                  <a:lnTo>
                    <a:pt x="2552068" y="948959"/>
                  </a:lnTo>
                  <a:lnTo>
                    <a:pt x="2595287" y="969644"/>
                  </a:lnTo>
                  <a:lnTo>
                    <a:pt x="2637990" y="992194"/>
                  </a:lnTo>
                  <a:lnTo>
                    <a:pt x="2680125" y="1016621"/>
                  </a:lnTo>
                  <a:lnTo>
                    <a:pt x="3116243" y="297166"/>
                  </a:lnTo>
                  <a:lnTo>
                    <a:pt x="3072874" y="271588"/>
                  </a:lnTo>
                  <a:lnTo>
                    <a:pt x="3029012" y="247146"/>
                  </a:lnTo>
                  <a:lnTo>
                    <a:pt x="2984677" y="223843"/>
                  </a:lnTo>
                  <a:lnTo>
                    <a:pt x="2939891" y="201679"/>
                  </a:lnTo>
                  <a:lnTo>
                    <a:pt x="2894677" y="180658"/>
                  </a:lnTo>
                  <a:lnTo>
                    <a:pt x="2849055" y="160781"/>
                  </a:lnTo>
                  <a:lnTo>
                    <a:pt x="2803048" y="142051"/>
                  </a:lnTo>
                  <a:lnTo>
                    <a:pt x="2756676" y="124469"/>
                  </a:lnTo>
                  <a:lnTo>
                    <a:pt x="2709962" y="108038"/>
                  </a:lnTo>
                  <a:lnTo>
                    <a:pt x="2662927" y="92759"/>
                  </a:lnTo>
                  <a:lnTo>
                    <a:pt x="2615593" y="78635"/>
                  </a:lnTo>
                  <a:lnTo>
                    <a:pt x="2567981" y="65669"/>
                  </a:lnTo>
                  <a:lnTo>
                    <a:pt x="2520114" y="53861"/>
                  </a:lnTo>
                  <a:lnTo>
                    <a:pt x="2472012" y="43215"/>
                  </a:lnTo>
                  <a:lnTo>
                    <a:pt x="2423697" y="33732"/>
                  </a:lnTo>
                  <a:lnTo>
                    <a:pt x="2375190" y="25414"/>
                  </a:lnTo>
                  <a:lnTo>
                    <a:pt x="2326515" y="18264"/>
                  </a:lnTo>
                  <a:lnTo>
                    <a:pt x="2277691" y="12284"/>
                  </a:lnTo>
                  <a:lnTo>
                    <a:pt x="2228741" y="7475"/>
                  </a:lnTo>
                  <a:lnTo>
                    <a:pt x="2179687" y="3840"/>
                  </a:lnTo>
                  <a:lnTo>
                    <a:pt x="2130549" y="1381"/>
                  </a:lnTo>
                  <a:lnTo>
                    <a:pt x="2081350" y="100"/>
                  </a:lnTo>
                  <a:close/>
                </a:path>
              </a:pathLst>
            </a:custGeom>
            <a:solidFill>
              <a:srgbClr val="275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17418" y="1919858"/>
              <a:ext cx="1424305" cy="1813560"/>
            </a:xfrm>
            <a:custGeom>
              <a:avLst/>
              <a:gdLst/>
              <a:ahLst/>
              <a:cxnLst/>
              <a:rect l="l" t="t" r="r" b="b"/>
              <a:pathLst>
                <a:path w="1424304" h="1813560">
                  <a:moveTo>
                    <a:pt x="436118" y="0"/>
                  </a:moveTo>
                  <a:lnTo>
                    <a:pt x="0" y="719454"/>
                  </a:lnTo>
                  <a:lnTo>
                    <a:pt x="42309" y="746311"/>
                  </a:lnTo>
                  <a:lnTo>
                    <a:pt x="83258" y="774737"/>
                  </a:lnTo>
                  <a:lnTo>
                    <a:pt x="122818" y="804678"/>
                  </a:lnTo>
                  <a:lnTo>
                    <a:pt x="160959" y="836081"/>
                  </a:lnTo>
                  <a:lnTo>
                    <a:pt x="197653" y="868894"/>
                  </a:lnTo>
                  <a:lnTo>
                    <a:pt x="232871" y="903062"/>
                  </a:lnTo>
                  <a:lnTo>
                    <a:pt x="266584" y="938533"/>
                  </a:lnTo>
                  <a:lnTo>
                    <a:pt x="298762" y="975254"/>
                  </a:lnTo>
                  <a:lnTo>
                    <a:pt x="329378" y="1013171"/>
                  </a:lnTo>
                  <a:lnTo>
                    <a:pt x="358400" y="1052230"/>
                  </a:lnTo>
                  <a:lnTo>
                    <a:pt x="385802" y="1092379"/>
                  </a:lnTo>
                  <a:lnTo>
                    <a:pt x="411553" y="1133565"/>
                  </a:lnTo>
                  <a:lnTo>
                    <a:pt x="435625" y="1175734"/>
                  </a:lnTo>
                  <a:lnTo>
                    <a:pt x="457989" y="1218833"/>
                  </a:lnTo>
                  <a:lnTo>
                    <a:pt x="478615" y="1262808"/>
                  </a:lnTo>
                  <a:lnTo>
                    <a:pt x="497476" y="1307607"/>
                  </a:lnTo>
                  <a:lnTo>
                    <a:pt x="514540" y="1353176"/>
                  </a:lnTo>
                  <a:lnTo>
                    <a:pt x="529781" y="1399463"/>
                  </a:lnTo>
                  <a:lnTo>
                    <a:pt x="543168" y="1446412"/>
                  </a:lnTo>
                  <a:lnTo>
                    <a:pt x="554673" y="1493973"/>
                  </a:lnTo>
                  <a:lnTo>
                    <a:pt x="564266" y="1542091"/>
                  </a:lnTo>
                  <a:lnTo>
                    <a:pt x="571919" y="1590713"/>
                  </a:lnTo>
                  <a:lnTo>
                    <a:pt x="577603" y="1639785"/>
                  </a:lnTo>
                  <a:lnTo>
                    <a:pt x="581289" y="1689255"/>
                  </a:lnTo>
                  <a:lnTo>
                    <a:pt x="582947" y="1739070"/>
                  </a:lnTo>
                  <a:lnTo>
                    <a:pt x="582548" y="1789176"/>
                  </a:lnTo>
                  <a:lnTo>
                    <a:pt x="1423416" y="1813305"/>
                  </a:lnTo>
                  <a:lnTo>
                    <a:pt x="1424233" y="1764168"/>
                  </a:lnTo>
                  <a:lnTo>
                    <a:pt x="1423880" y="1715183"/>
                  </a:lnTo>
                  <a:lnTo>
                    <a:pt x="1422368" y="1666368"/>
                  </a:lnTo>
                  <a:lnTo>
                    <a:pt x="1419704" y="1617742"/>
                  </a:lnTo>
                  <a:lnTo>
                    <a:pt x="1415898" y="1569320"/>
                  </a:lnTo>
                  <a:lnTo>
                    <a:pt x="1410961" y="1521120"/>
                  </a:lnTo>
                  <a:lnTo>
                    <a:pt x="1404901" y="1473160"/>
                  </a:lnTo>
                  <a:lnTo>
                    <a:pt x="1397728" y="1425457"/>
                  </a:lnTo>
                  <a:lnTo>
                    <a:pt x="1389451" y="1378029"/>
                  </a:lnTo>
                  <a:lnTo>
                    <a:pt x="1380079" y="1330892"/>
                  </a:lnTo>
                  <a:lnTo>
                    <a:pt x="1369623" y="1284065"/>
                  </a:lnTo>
                  <a:lnTo>
                    <a:pt x="1358092" y="1237564"/>
                  </a:lnTo>
                  <a:lnTo>
                    <a:pt x="1345495" y="1191408"/>
                  </a:lnTo>
                  <a:lnTo>
                    <a:pt x="1331841" y="1145612"/>
                  </a:lnTo>
                  <a:lnTo>
                    <a:pt x="1317140" y="1100196"/>
                  </a:lnTo>
                  <a:lnTo>
                    <a:pt x="1301402" y="1055175"/>
                  </a:lnTo>
                  <a:lnTo>
                    <a:pt x="1284635" y="1010568"/>
                  </a:lnTo>
                  <a:lnTo>
                    <a:pt x="1266850" y="966392"/>
                  </a:lnTo>
                  <a:lnTo>
                    <a:pt x="1248055" y="922664"/>
                  </a:lnTo>
                  <a:lnTo>
                    <a:pt x="1228261" y="879402"/>
                  </a:lnTo>
                  <a:lnTo>
                    <a:pt x="1207477" y="836623"/>
                  </a:lnTo>
                  <a:lnTo>
                    <a:pt x="1185711" y="794344"/>
                  </a:lnTo>
                  <a:lnTo>
                    <a:pt x="1162974" y="752583"/>
                  </a:lnTo>
                  <a:lnTo>
                    <a:pt x="1139276" y="711357"/>
                  </a:lnTo>
                  <a:lnTo>
                    <a:pt x="1114624" y="670684"/>
                  </a:lnTo>
                  <a:lnTo>
                    <a:pt x="1089030" y="630580"/>
                  </a:lnTo>
                  <a:lnTo>
                    <a:pt x="1062502" y="591064"/>
                  </a:lnTo>
                  <a:lnTo>
                    <a:pt x="1035050" y="552152"/>
                  </a:lnTo>
                  <a:lnTo>
                    <a:pt x="1006683" y="513862"/>
                  </a:lnTo>
                  <a:lnTo>
                    <a:pt x="977410" y="476212"/>
                  </a:lnTo>
                  <a:lnTo>
                    <a:pt x="947242" y="439218"/>
                  </a:lnTo>
                  <a:lnTo>
                    <a:pt x="916188" y="402899"/>
                  </a:lnTo>
                  <a:lnTo>
                    <a:pt x="884256" y="367271"/>
                  </a:lnTo>
                  <a:lnTo>
                    <a:pt x="851457" y="332352"/>
                  </a:lnTo>
                  <a:lnTo>
                    <a:pt x="817800" y="298159"/>
                  </a:lnTo>
                  <a:lnTo>
                    <a:pt x="783295" y="264710"/>
                  </a:lnTo>
                  <a:lnTo>
                    <a:pt x="747950" y="232022"/>
                  </a:lnTo>
                  <a:lnTo>
                    <a:pt x="711776" y="200112"/>
                  </a:lnTo>
                  <a:lnTo>
                    <a:pt x="674781" y="168999"/>
                  </a:lnTo>
                  <a:lnTo>
                    <a:pt x="636976" y="138698"/>
                  </a:lnTo>
                  <a:lnTo>
                    <a:pt x="598369" y="109228"/>
                  </a:lnTo>
                  <a:lnTo>
                    <a:pt x="558970" y="80605"/>
                  </a:lnTo>
                  <a:lnTo>
                    <a:pt x="518789" y="52848"/>
                  </a:lnTo>
                  <a:lnTo>
                    <a:pt x="477835" y="25974"/>
                  </a:lnTo>
                  <a:lnTo>
                    <a:pt x="436118" y="0"/>
                  </a:lnTo>
                  <a:close/>
                </a:path>
              </a:pathLst>
            </a:custGeom>
            <a:solidFill>
              <a:srgbClr val="3B8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50336" y="3709035"/>
              <a:ext cx="1190625" cy="1409065"/>
            </a:xfrm>
            <a:custGeom>
              <a:avLst/>
              <a:gdLst/>
              <a:ahLst/>
              <a:cxnLst/>
              <a:rect l="l" t="t" r="r" b="b"/>
              <a:pathLst>
                <a:path w="1190625" h="1409064">
                  <a:moveTo>
                    <a:pt x="349630" y="0"/>
                  </a:moveTo>
                  <a:lnTo>
                    <a:pt x="347079" y="50990"/>
                  </a:lnTo>
                  <a:lnTo>
                    <a:pt x="342407" y="101646"/>
                  </a:lnTo>
                  <a:lnTo>
                    <a:pt x="335638" y="151904"/>
                  </a:lnTo>
                  <a:lnTo>
                    <a:pt x="326799" y="201706"/>
                  </a:lnTo>
                  <a:lnTo>
                    <a:pt x="315915" y="250990"/>
                  </a:lnTo>
                  <a:lnTo>
                    <a:pt x="303012" y="299696"/>
                  </a:lnTo>
                  <a:lnTo>
                    <a:pt x="288115" y="347763"/>
                  </a:lnTo>
                  <a:lnTo>
                    <a:pt x="271251" y="395130"/>
                  </a:lnTo>
                  <a:lnTo>
                    <a:pt x="252444" y="441737"/>
                  </a:lnTo>
                  <a:lnTo>
                    <a:pt x="231720" y="487524"/>
                  </a:lnTo>
                  <a:lnTo>
                    <a:pt x="209105" y="532428"/>
                  </a:lnTo>
                  <a:lnTo>
                    <a:pt x="184625" y="576391"/>
                  </a:lnTo>
                  <a:lnTo>
                    <a:pt x="158304" y="619352"/>
                  </a:lnTo>
                  <a:lnTo>
                    <a:pt x="130169" y="661248"/>
                  </a:lnTo>
                  <a:lnTo>
                    <a:pt x="100246" y="702021"/>
                  </a:lnTo>
                  <a:lnTo>
                    <a:pt x="68559" y="741610"/>
                  </a:lnTo>
                  <a:lnTo>
                    <a:pt x="35135" y="779953"/>
                  </a:lnTo>
                  <a:lnTo>
                    <a:pt x="0" y="816990"/>
                  </a:lnTo>
                  <a:lnTo>
                    <a:pt x="598042" y="1408683"/>
                  </a:lnTo>
                  <a:lnTo>
                    <a:pt x="632968" y="1372507"/>
                  </a:lnTo>
                  <a:lnTo>
                    <a:pt x="666923" y="1335571"/>
                  </a:lnTo>
                  <a:lnTo>
                    <a:pt x="699897" y="1297895"/>
                  </a:lnTo>
                  <a:lnTo>
                    <a:pt x="731884" y="1259498"/>
                  </a:lnTo>
                  <a:lnTo>
                    <a:pt x="762873" y="1220402"/>
                  </a:lnTo>
                  <a:lnTo>
                    <a:pt x="792857" y="1180626"/>
                  </a:lnTo>
                  <a:lnTo>
                    <a:pt x="821826" y="1140191"/>
                  </a:lnTo>
                  <a:lnTo>
                    <a:pt x="849773" y="1099116"/>
                  </a:lnTo>
                  <a:lnTo>
                    <a:pt x="876688" y="1057422"/>
                  </a:lnTo>
                  <a:lnTo>
                    <a:pt x="902564" y="1015128"/>
                  </a:lnTo>
                  <a:lnTo>
                    <a:pt x="927391" y="972255"/>
                  </a:lnTo>
                  <a:lnTo>
                    <a:pt x="951160" y="928823"/>
                  </a:lnTo>
                  <a:lnTo>
                    <a:pt x="973864" y="884853"/>
                  </a:lnTo>
                  <a:lnTo>
                    <a:pt x="995494" y="840363"/>
                  </a:lnTo>
                  <a:lnTo>
                    <a:pt x="1016041" y="795374"/>
                  </a:lnTo>
                  <a:lnTo>
                    <a:pt x="1035496" y="749907"/>
                  </a:lnTo>
                  <a:lnTo>
                    <a:pt x="1053851" y="703981"/>
                  </a:lnTo>
                  <a:lnTo>
                    <a:pt x="1071098" y="657617"/>
                  </a:lnTo>
                  <a:lnTo>
                    <a:pt x="1087227" y="610834"/>
                  </a:lnTo>
                  <a:lnTo>
                    <a:pt x="1102230" y="563654"/>
                  </a:lnTo>
                  <a:lnTo>
                    <a:pt x="1116099" y="516095"/>
                  </a:lnTo>
                  <a:lnTo>
                    <a:pt x="1128824" y="468178"/>
                  </a:lnTo>
                  <a:lnTo>
                    <a:pt x="1140398" y="419923"/>
                  </a:lnTo>
                  <a:lnTo>
                    <a:pt x="1150812" y="371350"/>
                  </a:lnTo>
                  <a:lnTo>
                    <a:pt x="1160057" y="322479"/>
                  </a:lnTo>
                  <a:lnTo>
                    <a:pt x="1168124" y="273331"/>
                  </a:lnTo>
                  <a:lnTo>
                    <a:pt x="1175005" y="223925"/>
                  </a:lnTo>
                  <a:lnTo>
                    <a:pt x="1180692" y="174282"/>
                  </a:lnTo>
                  <a:lnTo>
                    <a:pt x="1185175" y="124422"/>
                  </a:lnTo>
                  <a:lnTo>
                    <a:pt x="1188446" y="74364"/>
                  </a:lnTo>
                  <a:lnTo>
                    <a:pt x="1190498" y="24129"/>
                  </a:lnTo>
                  <a:lnTo>
                    <a:pt x="349630" y="0"/>
                  </a:lnTo>
                  <a:close/>
                </a:path>
              </a:pathLst>
            </a:custGeom>
            <a:solidFill>
              <a:srgbClr val="4A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3849" y="4526025"/>
              <a:ext cx="684530" cy="726440"/>
            </a:xfrm>
            <a:custGeom>
              <a:avLst/>
              <a:gdLst/>
              <a:ahLst/>
              <a:cxnLst/>
              <a:rect l="l" t="t" r="r" b="b"/>
              <a:pathLst>
                <a:path w="684529" h="726439">
                  <a:moveTo>
                    <a:pt x="86487" y="0"/>
                  </a:moveTo>
                  <a:lnTo>
                    <a:pt x="65579" y="20597"/>
                  </a:lnTo>
                  <a:lnTo>
                    <a:pt x="44196" y="40671"/>
                  </a:lnTo>
                  <a:lnTo>
                    <a:pt x="22336" y="60221"/>
                  </a:lnTo>
                  <a:lnTo>
                    <a:pt x="0" y="79248"/>
                  </a:lnTo>
                  <a:lnTo>
                    <a:pt x="537972" y="726059"/>
                  </a:lnTo>
                  <a:lnTo>
                    <a:pt x="575855" y="693795"/>
                  </a:lnTo>
                  <a:lnTo>
                    <a:pt x="612917" y="660638"/>
                  </a:lnTo>
                  <a:lnTo>
                    <a:pt x="649146" y="626600"/>
                  </a:lnTo>
                  <a:lnTo>
                    <a:pt x="684529" y="591693"/>
                  </a:lnTo>
                  <a:lnTo>
                    <a:pt x="86487" y="0"/>
                  </a:lnTo>
                  <a:close/>
                </a:path>
              </a:pathLst>
            </a:custGeom>
            <a:solidFill>
              <a:srgbClr val="6CC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5274" y="4605273"/>
              <a:ext cx="567055" cy="686435"/>
            </a:xfrm>
            <a:custGeom>
              <a:avLst/>
              <a:gdLst/>
              <a:ahLst/>
              <a:cxnLst/>
              <a:rect l="l" t="t" r="r" b="b"/>
              <a:pathLst>
                <a:path w="567054" h="686435">
                  <a:moveTo>
                    <a:pt x="28575" y="0"/>
                  </a:moveTo>
                  <a:lnTo>
                    <a:pt x="0" y="23113"/>
                  </a:lnTo>
                  <a:lnTo>
                    <a:pt x="518033" y="686054"/>
                  </a:lnTo>
                  <a:lnTo>
                    <a:pt x="530274" y="676386"/>
                  </a:lnTo>
                  <a:lnTo>
                    <a:pt x="566547" y="64681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380" y="4628388"/>
              <a:ext cx="805180" cy="945515"/>
            </a:xfrm>
            <a:custGeom>
              <a:avLst/>
              <a:gdLst/>
              <a:ahLst/>
              <a:cxnLst/>
              <a:rect l="l" t="t" r="r" b="b"/>
              <a:pathLst>
                <a:path w="805179" h="945514">
                  <a:moveTo>
                    <a:pt x="286893" y="0"/>
                  </a:moveTo>
                  <a:lnTo>
                    <a:pt x="248847" y="28570"/>
                  </a:lnTo>
                  <a:lnTo>
                    <a:pt x="209744" y="55590"/>
                  </a:lnTo>
                  <a:lnTo>
                    <a:pt x="169630" y="81033"/>
                  </a:lnTo>
                  <a:lnTo>
                    <a:pt x="128552" y="104871"/>
                  </a:lnTo>
                  <a:lnTo>
                    <a:pt x="86556" y="127079"/>
                  </a:lnTo>
                  <a:lnTo>
                    <a:pt x="43690" y="147630"/>
                  </a:lnTo>
                  <a:lnTo>
                    <a:pt x="0" y="166497"/>
                  </a:lnTo>
                  <a:lnTo>
                    <a:pt x="318769" y="945134"/>
                  </a:lnTo>
                  <a:lnTo>
                    <a:pt x="366023" y="925084"/>
                  </a:lnTo>
                  <a:lnTo>
                    <a:pt x="412726" y="903876"/>
                  </a:lnTo>
                  <a:lnTo>
                    <a:pt x="458860" y="881522"/>
                  </a:lnTo>
                  <a:lnTo>
                    <a:pt x="504402" y="858035"/>
                  </a:lnTo>
                  <a:lnTo>
                    <a:pt x="549333" y="833426"/>
                  </a:lnTo>
                  <a:lnTo>
                    <a:pt x="593632" y="807709"/>
                  </a:lnTo>
                  <a:lnTo>
                    <a:pt x="637279" y="780896"/>
                  </a:lnTo>
                  <a:lnTo>
                    <a:pt x="680252" y="753000"/>
                  </a:lnTo>
                  <a:lnTo>
                    <a:pt x="722531" y="724034"/>
                  </a:lnTo>
                  <a:lnTo>
                    <a:pt x="764096" y="694009"/>
                  </a:lnTo>
                  <a:lnTo>
                    <a:pt x="804926" y="662940"/>
                  </a:lnTo>
                  <a:lnTo>
                    <a:pt x="286893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3804" y="4794885"/>
              <a:ext cx="363855" cy="808355"/>
            </a:xfrm>
            <a:custGeom>
              <a:avLst/>
              <a:gdLst/>
              <a:ahLst/>
              <a:cxnLst/>
              <a:rect l="l" t="t" r="r" b="b"/>
              <a:pathLst>
                <a:path w="363854" h="808354">
                  <a:moveTo>
                    <a:pt x="44576" y="0"/>
                  </a:moveTo>
                  <a:lnTo>
                    <a:pt x="33504" y="4502"/>
                  </a:lnTo>
                  <a:lnTo>
                    <a:pt x="0" y="17271"/>
                  </a:lnTo>
                  <a:lnTo>
                    <a:pt x="287781" y="807808"/>
                  </a:lnTo>
                  <a:lnTo>
                    <a:pt x="325707" y="793565"/>
                  </a:lnTo>
                  <a:lnTo>
                    <a:pt x="363346" y="778636"/>
                  </a:lnTo>
                  <a:lnTo>
                    <a:pt x="44576" y="0"/>
                  </a:lnTo>
                  <a:close/>
                </a:path>
              </a:pathLst>
            </a:custGeom>
            <a:solidFill>
              <a:srgbClr val="D0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4609" y="158046"/>
            <a:ext cx="44176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/>
              <a:t>РАСХОДЫ</a:t>
            </a:r>
            <a:r>
              <a:rPr sz="1800" spc="-25" dirty="0"/>
              <a:t> </a:t>
            </a:r>
            <a:r>
              <a:rPr sz="1800" dirty="0" smtClean="0"/>
              <a:t>НА</a:t>
            </a:r>
            <a:r>
              <a:rPr sz="1800" spc="-20" dirty="0" smtClean="0"/>
              <a:t> </a:t>
            </a:r>
            <a:r>
              <a:rPr sz="1800" spc="-15" dirty="0"/>
              <a:t>ОБРАЗОВАНИЕ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4348" y="5072074"/>
            <a:ext cx="2248847" cy="143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6985" indent="-52069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Общий</a:t>
            </a:r>
            <a:r>
              <a:rPr sz="16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объем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расходов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171717"/>
                </a:solidFill>
                <a:latin typeface="Calibri"/>
                <a:cs typeface="Calibri"/>
              </a:rPr>
              <a:t>образование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600" b="1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64135" marR="6985" indent="-52069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6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25" dirty="0" err="1" smtClean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lang="ru-RU" sz="1600" dirty="0" smtClean="0">
                <a:latin typeface="Calibri"/>
                <a:cs typeface="Calibri"/>
              </a:rPr>
              <a:t>  </a:t>
            </a:r>
            <a:r>
              <a:rPr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составит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lang="ru-RU" sz="2800" b="1" spc="-5" dirty="0" smtClean="0">
                <a:solidFill>
                  <a:srgbClr val="171717"/>
                </a:solidFill>
                <a:latin typeface="Calibri"/>
                <a:cs typeface="Calibri"/>
              </a:rPr>
              <a:t>329996</a:t>
            </a:r>
            <a:endParaRPr sz="2800" dirty="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40"/>
              </a:spcBef>
            </a:pPr>
            <a:r>
              <a:rPr lang="ru-RU"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5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13318" y="0"/>
            <a:ext cx="3649028" cy="687705"/>
          </a:xfrm>
          <a:custGeom>
            <a:avLst/>
            <a:gdLst/>
            <a:ahLst/>
            <a:cxnLst/>
            <a:rect l="l" t="t" r="r" b="b"/>
            <a:pathLst>
              <a:path w="4865370" h="687705">
                <a:moveTo>
                  <a:pt x="0" y="687451"/>
                </a:moveTo>
                <a:lnTo>
                  <a:pt x="4864989" y="687451"/>
                </a:lnTo>
                <a:lnTo>
                  <a:pt x="4864989" y="0"/>
                </a:lnTo>
                <a:lnTo>
                  <a:pt x="0" y="0"/>
                </a:lnTo>
                <a:lnTo>
                  <a:pt x="0" y="687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218622" y="687451"/>
          <a:ext cx="4643914" cy="531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886"/>
                <a:gridCol w="3649028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75B5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Общее</a:t>
                      </a:r>
                      <a:r>
                        <a:rPr sz="1600" b="1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образование</a:t>
                      </a:r>
                      <a:r>
                        <a:rPr sz="1600" b="1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147399 </a:t>
                      </a:r>
                      <a:r>
                        <a:rPr lang="ru-RU" sz="1600" spc="-1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16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. </a:t>
                      </a:r>
                      <a:r>
                        <a:rPr sz="16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b="1" dirty="0" smtClean="0">
                          <a:latin typeface="Calibri"/>
                          <a:cs typeface="Calibri"/>
                        </a:rPr>
                        <a:t>Дошкольное образование </a:t>
                      </a: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-   140748 тыс. </a:t>
                      </a:r>
                      <a:r>
                        <a:rPr lang="ru-RU" sz="1600" dirty="0" err="1" smtClean="0">
                          <a:latin typeface="Calibri"/>
                          <a:cs typeface="Calibri"/>
                        </a:rPr>
                        <a:t>руб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Дополнительное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образование</a:t>
                      </a:r>
                      <a:r>
                        <a:rPr sz="1600" b="1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детей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30747 </a:t>
                      </a:r>
                      <a:r>
                        <a:rPr lang="ru-RU" sz="160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16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b="1" dirty="0" smtClean="0">
                          <a:latin typeface="Calibri"/>
                          <a:cs typeface="Calibri"/>
                        </a:rPr>
                        <a:t>Молодежная политика </a:t>
                      </a: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–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  4732  тыс. </a:t>
                      </a:r>
                      <a:r>
                        <a:rPr lang="ru-RU" sz="1600" dirty="0" err="1" smtClean="0">
                          <a:latin typeface="Calibri"/>
                          <a:cs typeface="Calibri"/>
                        </a:rPr>
                        <a:t>руб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8E0D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9283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Другие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вопросы в области образования </a:t>
                      </a:r>
                      <a:r>
                        <a:rPr sz="16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1600" spc="-3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3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6043</a:t>
                      </a:r>
                      <a:r>
                        <a:rPr sz="1600" spc="2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1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16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0EB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Профессиональная</a:t>
                      </a:r>
                      <a:r>
                        <a:rPr sz="1600" b="1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подготовка,</a:t>
                      </a:r>
                      <a:r>
                        <a:rPr sz="1600" b="1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переподготовка</a:t>
                      </a:r>
                      <a:r>
                        <a:rPr sz="1600" b="1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повышение</a:t>
                      </a:r>
                      <a:r>
                        <a:rPr sz="1600" b="1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квалификации</a:t>
                      </a:r>
                      <a:r>
                        <a:rPr sz="1600" b="1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327</a:t>
                      </a:r>
                      <a:r>
                        <a:rPr sz="1600" spc="3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16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4" y="5286388"/>
            <a:ext cx="581786" cy="70256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558" y="697992"/>
            <a:ext cx="456057" cy="71475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4553" y="1539239"/>
            <a:ext cx="532637" cy="6918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9124" y="3286124"/>
            <a:ext cx="597789" cy="6324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29124" y="2428868"/>
            <a:ext cx="537210" cy="71018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00562" y="4071942"/>
            <a:ext cx="480059" cy="78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2285984" cy="2857496"/>
            <a:chOff x="0" y="0"/>
            <a:chExt cx="2496820" cy="31565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572000" y="214290"/>
            <a:ext cx="4082891" cy="6858000"/>
          </a:xfrm>
          <a:custGeom>
            <a:avLst/>
            <a:gdLst/>
            <a:ahLst/>
            <a:cxnLst/>
            <a:rect l="l" t="t" r="r" b="b"/>
            <a:pathLst>
              <a:path w="5443855" h="6858000">
                <a:moveTo>
                  <a:pt x="5443728" y="0"/>
                </a:moveTo>
                <a:lnTo>
                  <a:pt x="0" y="0"/>
                </a:lnTo>
                <a:lnTo>
                  <a:pt x="0" y="6858000"/>
                </a:lnTo>
                <a:lnTo>
                  <a:pt x="5443728" y="6858000"/>
                </a:lnTo>
                <a:lnTo>
                  <a:pt x="5443728" y="0"/>
                </a:lnTo>
                <a:close/>
              </a:path>
            </a:pathLst>
          </a:custGeom>
          <a:solidFill>
            <a:srgbClr val="ECF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" y="3212593"/>
            <a:ext cx="3071801" cy="3645535"/>
            <a:chOff x="0" y="3212592"/>
            <a:chExt cx="3584575" cy="3645535"/>
          </a:xfrm>
        </p:grpSpPr>
        <p:sp>
          <p:nvSpPr>
            <p:cNvPr id="7" name="object 7"/>
            <p:cNvSpPr/>
            <p:nvPr/>
          </p:nvSpPr>
          <p:spPr>
            <a:xfrm>
              <a:off x="0" y="3212592"/>
              <a:ext cx="3584575" cy="3645535"/>
            </a:xfrm>
            <a:custGeom>
              <a:avLst/>
              <a:gdLst/>
              <a:ahLst/>
              <a:cxnLst/>
              <a:rect l="l" t="t" r="r" b="b"/>
              <a:pathLst>
                <a:path w="3584575" h="3645534">
                  <a:moveTo>
                    <a:pt x="1096518" y="0"/>
                  </a:moveTo>
                  <a:lnTo>
                    <a:pt x="1048131" y="461"/>
                  </a:lnTo>
                  <a:lnTo>
                    <a:pt x="999969" y="1838"/>
                  </a:lnTo>
                  <a:lnTo>
                    <a:pt x="952040" y="4125"/>
                  </a:lnTo>
                  <a:lnTo>
                    <a:pt x="904351" y="7311"/>
                  </a:lnTo>
                  <a:lnTo>
                    <a:pt x="856912" y="11389"/>
                  </a:lnTo>
                  <a:lnTo>
                    <a:pt x="809731" y="16350"/>
                  </a:lnTo>
                  <a:lnTo>
                    <a:pt x="762816" y="22186"/>
                  </a:lnTo>
                  <a:lnTo>
                    <a:pt x="716176" y="28889"/>
                  </a:lnTo>
                  <a:lnTo>
                    <a:pt x="669818" y="36451"/>
                  </a:lnTo>
                  <a:lnTo>
                    <a:pt x="623751" y="44862"/>
                  </a:lnTo>
                  <a:lnTo>
                    <a:pt x="577984" y="54115"/>
                  </a:lnTo>
                  <a:lnTo>
                    <a:pt x="532525" y="64201"/>
                  </a:lnTo>
                  <a:lnTo>
                    <a:pt x="487382" y="75112"/>
                  </a:lnTo>
                  <a:lnTo>
                    <a:pt x="442563" y="86840"/>
                  </a:lnTo>
                  <a:lnTo>
                    <a:pt x="398077" y="99376"/>
                  </a:lnTo>
                  <a:lnTo>
                    <a:pt x="353932" y="112711"/>
                  </a:lnTo>
                  <a:lnTo>
                    <a:pt x="310137" y="126839"/>
                  </a:lnTo>
                  <a:lnTo>
                    <a:pt x="266700" y="141750"/>
                  </a:lnTo>
                  <a:lnTo>
                    <a:pt x="223629" y="157435"/>
                  </a:lnTo>
                  <a:lnTo>
                    <a:pt x="180932" y="173887"/>
                  </a:lnTo>
                  <a:lnTo>
                    <a:pt x="138618" y="191098"/>
                  </a:lnTo>
                  <a:lnTo>
                    <a:pt x="96696" y="209058"/>
                  </a:lnTo>
                  <a:lnTo>
                    <a:pt x="55173" y="227760"/>
                  </a:lnTo>
                  <a:lnTo>
                    <a:pt x="14058" y="247195"/>
                  </a:lnTo>
                  <a:lnTo>
                    <a:pt x="0" y="254159"/>
                  </a:lnTo>
                  <a:lnTo>
                    <a:pt x="0" y="3645406"/>
                  </a:lnTo>
                  <a:lnTo>
                    <a:pt x="3299301" y="3645406"/>
                  </a:lnTo>
                  <a:lnTo>
                    <a:pt x="3317092" y="3611083"/>
                  </a:lnTo>
                  <a:lnTo>
                    <a:pt x="3337252" y="3570384"/>
                  </a:lnTo>
                  <a:lnTo>
                    <a:pt x="3356687" y="3529269"/>
                  </a:lnTo>
                  <a:lnTo>
                    <a:pt x="3375389" y="3487746"/>
                  </a:lnTo>
                  <a:lnTo>
                    <a:pt x="3393349" y="3445823"/>
                  </a:lnTo>
                  <a:lnTo>
                    <a:pt x="3410560" y="3403510"/>
                  </a:lnTo>
                  <a:lnTo>
                    <a:pt x="3427012" y="3360813"/>
                  </a:lnTo>
                  <a:lnTo>
                    <a:pt x="3442697" y="3317742"/>
                  </a:lnTo>
                  <a:lnTo>
                    <a:pt x="3457608" y="3274305"/>
                  </a:lnTo>
                  <a:lnTo>
                    <a:pt x="3471736" y="3230510"/>
                  </a:lnTo>
                  <a:lnTo>
                    <a:pt x="3485071" y="3186365"/>
                  </a:lnTo>
                  <a:lnTo>
                    <a:pt x="3497607" y="3141880"/>
                  </a:lnTo>
                  <a:lnTo>
                    <a:pt x="3509335" y="3097061"/>
                  </a:lnTo>
                  <a:lnTo>
                    <a:pt x="3520246" y="3051918"/>
                  </a:lnTo>
                  <a:lnTo>
                    <a:pt x="3530332" y="3006459"/>
                  </a:lnTo>
                  <a:lnTo>
                    <a:pt x="3539585" y="2960692"/>
                  </a:lnTo>
                  <a:lnTo>
                    <a:pt x="3547996" y="2914626"/>
                  </a:lnTo>
                  <a:lnTo>
                    <a:pt x="3555558" y="2868268"/>
                  </a:lnTo>
                  <a:lnTo>
                    <a:pt x="3562261" y="2821628"/>
                  </a:lnTo>
                  <a:lnTo>
                    <a:pt x="3568097" y="2774713"/>
                  </a:lnTo>
                  <a:lnTo>
                    <a:pt x="3573058" y="2727533"/>
                  </a:lnTo>
                  <a:lnTo>
                    <a:pt x="3577136" y="2680094"/>
                  </a:lnTo>
                  <a:lnTo>
                    <a:pt x="3580322" y="2632406"/>
                  </a:lnTo>
                  <a:lnTo>
                    <a:pt x="3582609" y="2584477"/>
                  </a:lnTo>
                  <a:lnTo>
                    <a:pt x="3583986" y="2536316"/>
                  </a:lnTo>
                  <a:lnTo>
                    <a:pt x="3584448" y="2487930"/>
                  </a:lnTo>
                  <a:lnTo>
                    <a:pt x="3583986" y="2439544"/>
                  </a:lnTo>
                  <a:lnTo>
                    <a:pt x="3582609" y="2391383"/>
                  </a:lnTo>
                  <a:lnTo>
                    <a:pt x="3580322" y="2343455"/>
                  </a:lnTo>
                  <a:lnTo>
                    <a:pt x="3577136" y="2295768"/>
                  </a:lnTo>
                  <a:lnTo>
                    <a:pt x="3573058" y="2248330"/>
                  </a:lnTo>
                  <a:lnTo>
                    <a:pt x="3568097" y="2201150"/>
                  </a:lnTo>
                  <a:lnTo>
                    <a:pt x="3562261" y="2154236"/>
                  </a:lnTo>
                  <a:lnTo>
                    <a:pt x="3555558" y="2107597"/>
                  </a:lnTo>
                  <a:lnTo>
                    <a:pt x="3547996" y="2061240"/>
                  </a:lnTo>
                  <a:lnTo>
                    <a:pt x="3539585" y="2015174"/>
                  </a:lnTo>
                  <a:lnTo>
                    <a:pt x="3530332" y="1969407"/>
                  </a:lnTo>
                  <a:lnTo>
                    <a:pt x="3520246" y="1923949"/>
                  </a:lnTo>
                  <a:lnTo>
                    <a:pt x="3509335" y="1878806"/>
                  </a:lnTo>
                  <a:lnTo>
                    <a:pt x="3497607" y="1833988"/>
                  </a:lnTo>
                  <a:lnTo>
                    <a:pt x="3485071" y="1789503"/>
                  </a:lnTo>
                  <a:lnTo>
                    <a:pt x="3471736" y="1745359"/>
                  </a:lnTo>
                  <a:lnTo>
                    <a:pt x="3457608" y="1701564"/>
                  </a:lnTo>
                  <a:lnTo>
                    <a:pt x="3442697" y="1658127"/>
                  </a:lnTo>
                  <a:lnTo>
                    <a:pt x="3427012" y="1615056"/>
                  </a:lnTo>
                  <a:lnTo>
                    <a:pt x="3410560" y="1572360"/>
                  </a:lnTo>
                  <a:lnTo>
                    <a:pt x="3393349" y="1530046"/>
                  </a:lnTo>
                  <a:lnTo>
                    <a:pt x="3375389" y="1488124"/>
                  </a:lnTo>
                  <a:lnTo>
                    <a:pt x="3356687" y="1446601"/>
                  </a:lnTo>
                  <a:lnTo>
                    <a:pt x="3337252" y="1405486"/>
                  </a:lnTo>
                  <a:lnTo>
                    <a:pt x="3317092" y="1364788"/>
                  </a:lnTo>
                  <a:lnTo>
                    <a:pt x="3296216" y="1324513"/>
                  </a:lnTo>
                  <a:lnTo>
                    <a:pt x="3274631" y="1284672"/>
                  </a:lnTo>
                  <a:lnTo>
                    <a:pt x="3252347" y="1245272"/>
                  </a:lnTo>
                  <a:lnTo>
                    <a:pt x="3229371" y="1206322"/>
                  </a:lnTo>
                  <a:lnTo>
                    <a:pt x="3205712" y="1167829"/>
                  </a:lnTo>
                  <a:lnTo>
                    <a:pt x="3181379" y="1129803"/>
                  </a:lnTo>
                  <a:lnTo>
                    <a:pt x="3156378" y="1092251"/>
                  </a:lnTo>
                  <a:lnTo>
                    <a:pt x="3130720" y="1055182"/>
                  </a:lnTo>
                  <a:lnTo>
                    <a:pt x="3104412" y="1018605"/>
                  </a:lnTo>
                  <a:lnTo>
                    <a:pt x="3077462" y="982527"/>
                  </a:lnTo>
                  <a:lnTo>
                    <a:pt x="3049880" y="946957"/>
                  </a:lnTo>
                  <a:lnTo>
                    <a:pt x="3021672" y="911903"/>
                  </a:lnTo>
                  <a:lnTo>
                    <a:pt x="2992849" y="877374"/>
                  </a:lnTo>
                  <a:lnTo>
                    <a:pt x="2963417" y="843378"/>
                  </a:lnTo>
                  <a:lnTo>
                    <a:pt x="2933385" y="809923"/>
                  </a:lnTo>
                  <a:lnTo>
                    <a:pt x="2902762" y="777018"/>
                  </a:lnTo>
                  <a:lnTo>
                    <a:pt x="2871556" y="744671"/>
                  </a:lnTo>
                  <a:lnTo>
                    <a:pt x="2839776" y="712891"/>
                  </a:lnTo>
                  <a:lnTo>
                    <a:pt x="2807429" y="681685"/>
                  </a:lnTo>
                  <a:lnTo>
                    <a:pt x="2774524" y="651062"/>
                  </a:lnTo>
                  <a:lnTo>
                    <a:pt x="2741069" y="621030"/>
                  </a:lnTo>
                  <a:lnTo>
                    <a:pt x="2707073" y="591598"/>
                  </a:lnTo>
                  <a:lnTo>
                    <a:pt x="2672544" y="562775"/>
                  </a:lnTo>
                  <a:lnTo>
                    <a:pt x="2637490" y="534567"/>
                  </a:lnTo>
                  <a:lnTo>
                    <a:pt x="2601920" y="506985"/>
                  </a:lnTo>
                  <a:lnTo>
                    <a:pt x="2565842" y="480035"/>
                  </a:lnTo>
                  <a:lnTo>
                    <a:pt x="2529265" y="453727"/>
                  </a:lnTo>
                  <a:lnTo>
                    <a:pt x="2492196" y="428069"/>
                  </a:lnTo>
                  <a:lnTo>
                    <a:pt x="2454644" y="403068"/>
                  </a:lnTo>
                  <a:lnTo>
                    <a:pt x="2416618" y="378735"/>
                  </a:lnTo>
                  <a:lnTo>
                    <a:pt x="2378125" y="355076"/>
                  </a:lnTo>
                  <a:lnTo>
                    <a:pt x="2339175" y="332100"/>
                  </a:lnTo>
                  <a:lnTo>
                    <a:pt x="2299775" y="309816"/>
                  </a:lnTo>
                  <a:lnTo>
                    <a:pt x="2259934" y="288231"/>
                  </a:lnTo>
                  <a:lnTo>
                    <a:pt x="2219659" y="267355"/>
                  </a:lnTo>
                  <a:lnTo>
                    <a:pt x="2178961" y="247195"/>
                  </a:lnTo>
                  <a:lnTo>
                    <a:pt x="2137846" y="227760"/>
                  </a:lnTo>
                  <a:lnTo>
                    <a:pt x="2096323" y="209058"/>
                  </a:lnTo>
                  <a:lnTo>
                    <a:pt x="2054401" y="191098"/>
                  </a:lnTo>
                  <a:lnTo>
                    <a:pt x="2012087" y="173887"/>
                  </a:lnTo>
                  <a:lnTo>
                    <a:pt x="1969391" y="157435"/>
                  </a:lnTo>
                  <a:lnTo>
                    <a:pt x="1926320" y="141750"/>
                  </a:lnTo>
                  <a:lnTo>
                    <a:pt x="1882883" y="126839"/>
                  </a:lnTo>
                  <a:lnTo>
                    <a:pt x="1839088" y="112711"/>
                  </a:lnTo>
                  <a:lnTo>
                    <a:pt x="1794944" y="99376"/>
                  </a:lnTo>
                  <a:lnTo>
                    <a:pt x="1750459" y="86840"/>
                  </a:lnTo>
                  <a:lnTo>
                    <a:pt x="1705641" y="75112"/>
                  </a:lnTo>
                  <a:lnTo>
                    <a:pt x="1660498" y="64201"/>
                  </a:lnTo>
                  <a:lnTo>
                    <a:pt x="1615040" y="54115"/>
                  </a:lnTo>
                  <a:lnTo>
                    <a:pt x="1569273" y="44862"/>
                  </a:lnTo>
                  <a:lnTo>
                    <a:pt x="1523207" y="36451"/>
                  </a:lnTo>
                  <a:lnTo>
                    <a:pt x="1476850" y="28889"/>
                  </a:lnTo>
                  <a:lnTo>
                    <a:pt x="1430211" y="22186"/>
                  </a:lnTo>
                  <a:lnTo>
                    <a:pt x="1383297" y="16350"/>
                  </a:lnTo>
                  <a:lnTo>
                    <a:pt x="1336117" y="11389"/>
                  </a:lnTo>
                  <a:lnTo>
                    <a:pt x="1288679" y="7311"/>
                  </a:lnTo>
                  <a:lnTo>
                    <a:pt x="1240992" y="4125"/>
                  </a:lnTo>
                  <a:lnTo>
                    <a:pt x="1193064" y="1838"/>
                  </a:lnTo>
                  <a:lnTo>
                    <a:pt x="1144903" y="461"/>
                  </a:lnTo>
                  <a:lnTo>
                    <a:pt x="109651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899916"/>
              <a:ext cx="2832100" cy="2958465"/>
            </a:xfrm>
            <a:custGeom>
              <a:avLst/>
              <a:gdLst/>
              <a:ahLst/>
              <a:cxnLst/>
              <a:rect l="l" t="t" r="r" b="b"/>
              <a:pathLst>
                <a:path w="2832100" h="2958465">
                  <a:moveTo>
                    <a:pt x="1096518" y="0"/>
                  </a:moveTo>
                  <a:lnTo>
                    <a:pt x="1047952" y="666"/>
                  </a:lnTo>
                  <a:lnTo>
                    <a:pt x="999717" y="2655"/>
                  </a:lnTo>
                  <a:lnTo>
                    <a:pt x="951829" y="5949"/>
                  </a:lnTo>
                  <a:lnTo>
                    <a:pt x="904306" y="10530"/>
                  </a:lnTo>
                  <a:lnTo>
                    <a:pt x="857165" y="16380"/>
                  </a:lnTo>
                  <a:lnTo>
                    <a:pt x="810424" y="23484"/>
                  </a:lnTo>
                  <a:lnTo>
                    <a:pt x="764100" y="31822"/>
                  </a:lnTo>
                  <a:lnTo>
                    <a:pt x="718211" y="41378"/>
                  </a:lnTo>
                  <a:lnTo>
                    <a:pt x="672774" y="52134"/>
                  </a:lnTo>
                  <a:lnTo>
                    <a:pt x="627805" y="64073"/>
                  </a:lnTo>
                  <a:lnTo>
                    <a:pt x="583324" y="77178"/>
                  </a:lnTo>
                  <a:lnTo>
                    <a:pt x="539346" y="91431"/>
                  </a:lnTo>
                  <a:lnTo>
                    <a:pt x="495890" y="106814"/>
                  </a:lnTo>
                  <a:lnTo>
                    <a:pt x="452973" y="123311"/>
                  </a:lnTo>
                  <a:lnTo>
                    <a:pt x="410612" y="140903"/>
                  </a:lnTo>
                  <a:lnTo>
                    <a:pt x="368825" y="159575"/>
                  </a:lnTo>
                  <a:lnTo>
                    <a:pt x="327628" y="179307"/>
                  </a:lnTo>
                  <a:lnTo>
                    <a:pt x="287040" y="200083"/>
                  </a:lnTo>
                  <a:lnTo>
                    <a:pt x="247078" y="221885"/>
                  </a:lnTo>
                  <a:lnTo>
                    <a:pt x="207759" y="244696"/>
                  </a:lnTo>
                  <a:lnTo>
                    <a:pt x="169101" y="268499"/>
                  </a:lnTo>
                  <a:lnTo>
                    <a:pt x="131121" y="293276"/>
                  </a:lnTo>
                  <a:lnTo>
                    <a:pt x="93836" y="319009"/>
                  </a:lnTo>
                  <a:lnTo>
                    <a:pt x="57264" y="345682"/>
                  </a:lnTo>
                  <a:lnTo>
                    <a:pt x="21422" y="373277"/>
                  </a:lnTo>
                  <a:lnTo>
                    <a:pt x="0" y="2958082"/>
                  </a:lnTo>
                  <a:lnTo>
                    <a:pt x="2328350" y="2958082"/>
                  </a:lnTo>
                  <a:lnTo>
                    <a:pt x="2370343" y="2914419"/>
                  </a:lnTo>
                  <a:lnTo>
                    <a:pt x="2400588" y="2880857"/>
                  </a:lnTo>
                  <a:lnTo>
                    <a:pt x="2429962" y="2846512"/>
                  </a:lnTo>
                  <a:lnTo>
                    <a:pt x="2458451" y="2811402"/>
                  </a:lnTo>
                  <a:lnTo>
                    <a:pt x="2486035" y="2775545"/>
                  </a:lnTo>
                  <a:lnTo>
                    <a:pt x="2512697" y="2738957"/>
                  </a:lnTo>
                  <a:lnTo>
                    <a:pt x="2538421" y="2701655"/>
                  </a:lnTo>
                  <a:lnTo>
                    <a:pt x="2563189" y="2663658"/>
                  </a:lnTo>
                  <a:lnTo>
                    <a:pt x="2586982" y="2624983"/>
                  </a:lnTo>
                  <a:lnTo>
                    <a:pt x="2609785" y="2585647"/>
                  </a:lnTo>
                  <a:lnTo>
                    <a:pt x="2631579" y="2545667"/>
                  </a:lnTo>
                  <a:lnTo>
                    <a:pt x="2652347" y="2505062"/>
                  </a:lnTo>
                  <a:lnTo>
                    <a:pt x="2672072" y="2463847"/>
                  </a:lnTo>
                  <a:lnTo>
                    <a:pt x="2690737" y="2422041"/>
                  </a:lnTo>
                  <a:lnTo>
                    <a:pt x="2708323" y="2379662"/>
                  </a:lnTo>
                  <a:lnTo>
                    <a:pt x="2724814" y="2336726"/>
                  </a:lnTo>
                  <a:lnTo>
                    <a:pt x="2740192" y="2293251"/>
                  </a:lnTo>
                  <a:lnTo>
                    <a:pt x="2754440" y="2249254"/>
                  </a:lnTo>
                  <a:lnTo>
                    <a:pt x="2767540" y="2204753"/>
                  </a:lnTo>
                  <a:lnTo>
                    <a:pt x="2779475" y="2159765"/>
                  </a:lnTo>
                  <a:lnTo>
                    <a:pt x="2790227" y="2114308"/>
                  </a:lnTo>
                  <a:lnTo>
                    <a:pt x="2799780" y="2068398"/>
                  </a:lnTo>
                  <a:lnTo>
                    <a:pt x="2808115" y="2022054"/>
                  </a:lnTo>
                  <a:lnTo>
                    <a:pt x="2815216" y="1975292"/>
                  </a:lnTo>
                  <a:lnTo>
                    <a:pt x="2821065" y="1928131"/>
                  </a:lnTo>
                  <a:lnTo>
                    <a:pt x="2825644" y="1880587"/>
                  </a:lnTo>
                  <a:lnTo>
                    <a:pt x="2828937" y="1832679"/>
                  </a:lnTo>
                  <a:lnTo>
                    <a:pt x="2830925" y="1784422"/>
                  </a:lnTo>
                  <a:lnTo>
                    <a:pt x="2831592" y="1735835"/>
                  </a:lnTo>
                  <a:lnTo>
                    <a:pt x="2830925" y="1687246"/>
                  </a:lnTo>
                  <a:lnTo>
                    <a:pt x="2828937" y="1638988"/>
                  </a:lnTo>
                  <a:lnTo>
                    <a:pt x="2825644" y="1591077"/>
                  </a:lnTo>
                  <a:lnTo>
                    <a:pt x="2821065" y="1543531"/>
                  </a:lnTo>
                  <a:lnTo>
                    <a:pt x="2815216" y="1496368"/>
                  </a:lnTo>
                  <a:lnTo>
                    <a:pt x="2808115" y="1449605"/>
                  </a:lnTo>
                  <a:lnTo>
                    <a:pt x="2799780" y="1403259"/>
                  </a:lnTo>
                  <a:lnTo>
                    <a:pt x="2790227" y="1357348"/>
                  </a:lnTo>
                  <a:lnTo>
                    <a:pt x="2779475" y="1311889"/>
                  </a:lnTo>
                  <a:lnTo>
                    <a:pt x="2767540" y="1266900"/>
                  </a:lnTo>
                  <a:lnTo>
                    <a:pt x="2754440" y="1222398"/>
                  </a:lnTo>
                  <a:lnTo>
                    <a:pt x="2740192" y="1178401"/>
                  </a:lnTo>
                  <a:lnTo>
                    <a:pt x="2724814" y="1134925"/>
                  </a:lnTo>
                  <a:lnTo>
                    <a:pt x="2708323" y="1091988"/>
                  </a:lnTo>
                  <a:lnTo>
                    <a:pt x="2690737" y="1049608"/>
                  </a:lnTo>
                  <a:lnTo>
                    <a:pt x="2672072" y="1007802"/>
                  </a:lnTo>
                  <a:lnTo>
                    <a:pt x="2652347" y="966587"/>
                  </a:lnTo>
                  <a:lnTo>
                    <a:pt x="2631579" y="925981"/>
                  </a:lnTo>
                  <a:lnTo>
                    <a:pt x="2609785" y="886002"/>
                  </a:lnTo>
                  <a:lnTo>
                    <a:pt x="2586982" y="846665"/>
                  </a:lnTo>
                  <a:lnTo>
                    <a:pt x="2563189" y="807990"/>
                  </a:lnTo>
                  <a:lnTo>
                    <a:pt x="2538421" y="769993"/>
                  </a:lnTo>
                  <a:lnTo>
                    <a:pt x="2512697" y="732692"/>
                  </a:lnTo>
                  <a:lnTo>
                    <a:pt x="2486035" y="696104"/>
                  </a:lnTo>
                  <a:lnTo>
                    <a:pt x="2458451" y="660247"/>
                  </a:lnTo>
                  <a:lnTo>
                    <a:pt x="2429962" y="625138"/>
                  </a:lnTo>
                  <a:lnTo>
                    <a:pt x="2400588" y="590794"/>
                  </a:lnTo>
                  <a:lnTo>
                    <a:pt x="2370343" y="557233"/>
                  </a:lnTo>
                  <a:lnTo>
                    <a:pt x="2339247" y="524471"/>
                  </a:lnTo>
                  <a:lnTo>
                    <a:pt x="2307317" y="492528"/>
                  </a:lnTo>
                  <a:lnTo>
                    <a:pt x="2274569" y="461419"/>
                  </a:lnTo>
                  <a:lnTo>
                    <a:pt x="2241021" y="431163"/>
                  </a:lnTo>
                  <a:lnTo>
                    <a:pt x="2206692" y="401777"/>
                  </a:lnTo>
                  <a:lnTo>
                    <a:pt x="2171597" y="373277"/>
                  </a:lnTo>
                  <a:lnTo>
                    <a:pt x="2135755" y="345682"/>
                  </a:lnTo>
                  <a:lnTo>
                    <a:pt x="2099182" y="319009"/>
                  </a:lnTo>
                  <a:lnTo>
                    <a:pt x="2061897" y="293276"/>
                  </a:lnTo>
                  <a:lnTo>
                    <a:pt x="2023917" y="268499"/>
                  </a:lnTo>
                  <a:lnTo>
                    <a:pt x="1985259" y="244696"/>
                  </a:lnTo>
                  <a:lnTo>
                    <a:pt x="1945940" y="221885"/>
                  </a:lnTo>
                  <a:lnTo>
                    <a:pt x="1905978" y="200083"/>
                  </a:lnTo>
                  <a:lnTo>
                    <a:pt x="1865390" y="179307"/>
                  </a:lnTo>
                  <a:lnTo>
                    <a:pt x="1824194" y="159575"/>
                  </a:lnTo>
                  <a:lnTo>
                    <a:pt x="1782407" y="140903"/>
                  </a:lnTo>
                  <a:lnTo>
                    <a:pt x="1740046" y="123311"/>
                  </a:lnTo>
                  <a:lnTo>
                    <a:pt x="1697129" y="106814"/>
                  </a:lnTo>
                  <a:lnTo>
                    <a:pt x="1653674" y="91431"/>
                  </a:lnTo>
                  <a:lnTo>
                    <a:pt x="1609697" y="77178"/>
                  </a:lnTo>
                  <a:lnTo>
                    <a:pt x="1565216" y="64073"/>
                  </a:lnTo>
                  <a:lnTo>
                    <a:pt x="1520249" y="52134"/>
                  </a:lnTo>
                  <a:lnTo>
                    <a:pt x="1474812" y="41378"/>
                  </a:lnTo>
                  <a:lnTo>
                    <a:pt x="1428924" y="31822"/>
                  </a:lnTo>
                  <a:lnTo>
                    <a:pt x="1382601" y="23484"/>
                  </a:lnTo>
                  <a:lnTo>
                    <a:pt x="1335862" y="16380"/>
                  </a:lnTo>
                  <a:lnTo>
                    <a:pt x="1288722" y="10530"/>
                  </a:lnTo>
                  <a:lnTo>
                    <a:pt x="1241201" y="5949"/>
                  </a:lnTo>
                  <a:lnTo>
                    <a:pt x="1193315" y="2655"/>
                  </a:lnTo>
                  <a:lnTo>
                    <a:pt x="1145081" y="666"/>
                  </a:lnTo>
                  <a:lnTo>
                    <a:pt x="1096518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2498" y="54991"/>
            <a:ext cx="36290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20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1717"/>
                </a:solidFill>
                <a:latin typeface="Calibri"/>
                <a:cs typeface="Calibri"/>
              </a:rPr>
              <a:t>ДОШКОЛЬНОЕ</a:t>
            </a:r>
            <a:r>
              <a:rPr sz="20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1717"/>
                </a:solidFill>
                <a:latin typeface="Calibri"/>
                <a:cs typeface="Calibri"/>
              </a:rPr>
              <a:t>ОБРАЗОВАНИЕ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3108" y="3143248"/>
            <a:ext cx="3350419" cy="141641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631950">
              <a:lnSpc>
                <a:spcPts val="1939"/>
              </a:lnSpc>
              <a:spcBef>
                <a:spcPts val="345"/>
              </a:spcBef>
            </a:pPr>
            <a:r>
              <a:rPr sz="1800" b="1" spc="-5" dirty="0" err="1">
                <a:solidFill>
                  <a:srgbClr val="171717"/>
                </a:solidFill>
                <a:latin typeface="Calibri"/>
                <a:cs typeface="Calibri"/>
              </a:rPr>
              <a:t>Численность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800" b="1" spc="-60" dirty="0" smtClean="0">
                <a:solidFill>
                  <a:srgbClr val="171717"/>
                </a:solidFill>
                <a:latin typeface="Calibri"/>
                <a:cs typeface="Calibri"/>
              </a:rPr>
              <a:t>  </a:t>
            </a:r>
          </a:p>
          <a:p>
            <a:pPr marL="12700" marR="1631950">
              <a:lnSpc>
                <a:spcPts val="1939"/>
              </a:lnSpc>
              <a:spcBef>
                <a:spcPts val="345"/>
              </a:spcBef>
            </a:pPr>
            <a:r>
              <a:rPr lang="ru-RU" sz="1800" b="1" spc="-60" dirty="0" smtClean="0">
                <a:solidFill>
                  <a:srgbClr val="171717"/>
                </a:solidFill>
                <a:latin typeface="Calibri"/>
                <a:cs typeface="Calibri"/>
              </a:rPr>
              <a:t>    </a:t>
            </a:r>
            <a:r>
              <a:rPr sz="18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воспитанников</a:t>
            </a:r>
            <a:r>
              <a:rPr sz="1800" b="1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39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800" b="1" spc="-39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marR="1631950">
              <a:lnSpc>
                <a:spcPts val="1939"/>
              </a:lnSpc>
              <a:spcBef>
                <a:spcPts val="345"/>
              </a:spcBef>
            </a:pPr>
            <a:r>
              <a:rPr lang="ru-RU" sz="1800" b="1" spc="-390" dirty="0" smtClean="0">
                <a:solidFill>
                  <a:srgbClr val="171717"/>
                </a:solidFill>
                <a:latin typeface="Calibri"/>
                <a:cs typeface="Calibri"/>
              </a:rPr>
              <a:t>       </a:t>
            </a:r>
            <a:r>
              <a:rPr sz="18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детских</a:t>
            </a:r>
            <a:r>
              <a:rPr sz="1800" b="1" spc="-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садов</a:t>
            </a:r>
            <a:endParaRPr sz="1800" dirty="0" smtClean="0">
              <a:latin typeface="Calibri"/>
              <a:cs typeface="Calibri"/>
            </a:endParaRPr>
          </a:p>
          <a:p>
            <a:pPr marL="12700">
              <a:lnSpc>
                <a:spcPts val="2465"/>
              </a:lnSpc>
            </a:pPr>
            <a:r>
              <a:rPr lang="ru-RU" sz="2400" b="1" dirty="0" smtClean="0">
                <a:solidFill>
                  <a:srgbClr val="51B4A9"/>
                </a:solidFill>
                <a:latin typeface="Calibri"/>
                <a:cs typeface="Calibri"/>
              </a:rPr>
              <a:t>706 </a:t>
            </a:r>
            <a:r>
              <a:rPr sz="2400" b="1" spc="-15" dirty="0" err="1" smtClean="0">
                <a:solidFill>
                  <a:srgbClr val="51B4A9"/>
                </a:solidFill>
                <a:latin typeface="Calibri"/>
                <a:cs typeface="Calibri"/>
              </a:rPr>
              <a:t>детей</a:t>
            </a:r>
            <a:endParaRPr sz="2400" dirty="0" smtClean="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8794" y="5000636"/>
            <a:ext cx="2598896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Количество</a:t>
            </a:r>
            <a:r>
              <a:rPr sz="1800" b="1" spc="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дошкольных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 групп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lang="ru-RU" sz="2400" b="1" dirty="0" smtClean="0">
                <a:latin typeface="Calibri"/>
                <a:cs typeface="Calibri"/>
              </a:rPr>
              <a:t>47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7752" y="3286124"/>
            <a:ext cx="3645218" cy="3245804"/>
          </a:xfrm>
          <a:custGeom>
            <a:avLst/>
            <a:gdLst/>
            <a:ahLst/>
            <a:cxnLst/>
            <a:rect l="l" t="t" r="r" b="b"/>
            <a:pathLst>
              <a:path w="4860290" h="3031490">
                <a:moveTo>
                  <a:pt x="4354830" y="0"/>
                </a:moveTo>
                <a:lnTo>
                  <a:pt x="505205" y="0"/>
                </a:lnTo>
                <a:lnTo>
                  <a:pt x="456551" y="2312"/>
                </a:lnTo>
                <a:lnTo>
                  <a:pt x="409204" y="9109"/>
                </a:lnTo>
                <a:lnTo>
                  <a:pt x="363378" y="20178"/>
                </a:lnTo>
                <a:lnTo>
                  <a:pt x="319284" y="35309"/>
                </a:lnTo>
                <a:lnTo>
                  <a:pt x="277134" y="54288"/>
                </a:lnTo>
                <a:lnTo>
                  <a:pt x="237139" y="76905"/>
                </a:lnTo>
                <a:lnTo>
                  <a:pt x="199511" y="102947"/>
                </a:lnTo>
                <a:lnTo>
                  <a:pt x="164462" y="132203"/>
                </a:lnTo>
                <a:lnTo>
                  <a:pt x="132203" y="164462"/>
                </a:lnTo>
                <a:lnTo>
                  <a:pt x="102947" y="199511"/>
                </a:lnTo>
                <a:lnTo>
                  <a:pt x="76905" y="237139"/>
                </a:lnTo>
                <a:lnTo>
                  <a:pt x="54288" y="277134"/>
                </a:lnTo>
                <a:lnTo>
                  <a:pt x="35309" y="319284"/>
                </a:lnTo>
                <a:lnTo>
                  <a:pt x="20178" y="363378"/>
                </a:lnTo>
                <a:lnTo>
                  <a:pt x="9109" y="409204"/>
                </a:lnTo>
                <a:lnTo>
                  <a:pt x="2312" y="456551"/>
                </a:lnTo>
                <a:lnTo>
                  <a:pt x="0" y="505205"/>
                </a:lnTo>
                <a:lnTo>
                  <a:pt x="0" y="2526017"/>
                </a:lnTo>
                <a:lnTo>
                  <a:pt x="2312" y="2574672"/>
                </a:lnTo>
                <a:lnTo>
                  <a:pt x="9109" y="2622019"/>
                </a:lnTo>
                <a:lnTo>
                  <a:pt x="20178" y="2667845"/>
                </a:lnTo>
                <a:lnTo>
                  <a:pt x="35309" y="2711940"/>
                </a:lnTo>
                <a:lnTo>
                  <a:pt x="54288" y="2754091"/>
                </a:lnTo>
                <a:lnTo>
                  <a:pt x="76905" y="2794087"/>
                </a:lnTo>
                <a:lnTo>
                  <a:pt x="102947" y="2831716"/>
                </a:lnTo>
                <a:lnTo>
                  <a:pt x="132203" y="2866766"/>
                </a:lnTo>
                <a:lnTo>
                  <a:pt x="164462" y="2899026"/>
                </a:lnTo>
                <a:lnTo>
                  <a:pt x="199511" y="2928283"/>
                </a:lnTo>
                <a:lnTo>
                  <a:pt x="237139" y="2954327"/>
                </a:lnTo>
                <a:lnTo>
                  <a:pt x="277134" y="2976944"/>
                </a:lnTo>
                <a:lnTo>
                  <a:pt x="319284" y="2995925"/>
                </a:lnTo>
                <a:lnTo>
                  <a:pt x="363378" y="3011055"/>
                </a:lnTo>
                <a:lnTo>
                  <a:pt x="409204" y="3022125"/>
                </a:lnTo>
                <a:lnTo>
                  <a:pt x="456551" y="3028923"/>
                </a:lnTo>
                <a:lnTo>
                  <a:pt x="505205" y="3031235"/>
                </a:lnTo>
                <a:lnTo>
                  <a:pt x="4354830" y="3031235"/>
                </a:lnTo>
                <a:lnTo>
                  <a:pt x="4403484" y="3028923"/>
                </a:lnTo>
                <a:lnTo>
                  <a:pt x="4450831" y="3022125"/>
                </a:lnTo>
                <a:lnTo>
                  <a:pt x="4496657" y="3011055"/>
                </a:lnTo>
                <a:lnTo>
                  <a:pt x="4540751" y="2995925"/>
                </a:lnTo>
                <a:lnTo>
                  <a:pt x="4582901" y="2976944"/>
                </a:lnTo>
                <a:lnTo>
                  <a:pt x="4622896" y="2954327"/>
                </a:lnTo>
                <a:lnTo>
                  <a:pt x="4660524" y="2928283"/>
                </a:lnTo>
                <a:lnTo>
                  <a:pt x="4695573" y="2899026"/>
                </a:lnTo>
                <a:lnTo>
                  <a:pt x="4727832" y="2866766"/>
                </a:lnTo>
                <a:lnTo>
                  <a:pt x="4757088" y="2831716"/>
                </a:lnTo>
                <a:lnTo>
                  <a:pt x="4783130" y="2794087"/>
                </a:lnTo>
                <a:lnTo>
                  <a:pt x="4805747" y="2754091"/>
                </a:lnTo>
                <a:lnTo>
                  <a:pt x="4824726" y="2711940"/>
                </a:lnTo>
                <a:lnTo>
                  <a:pt x="4839857" y="2667845"/>
                </a:lnTo>
                <a:lnTo>
                  <a:pt x="4850926" y="2622019"/>
                </a:lnTo>
                <a:lnTo>
                  <a:pt x="4857723" y="2574672"/>
                </a:lnTo>
                <a:lnTo>
                  <a:pt x="4860035" y="2526017"/>
                </a:lnTo>
                <a:lnTo>
                  <a:pt x="4860035" y="505205"/>
                </a:lnTo>
                <a:lnTo>
                  <a:pt x="4857723" y="456551"/>
                </a:lnTo>
                <a:lnTo>
                  <a:pt x="4850926" y="409204"/>
                </a:lnTo>
                <a:lnTo>
                  <a:pt x="4839857" y="363378"/>
                </a:lnTo>
                <a:lnTo>
                  <a:pt x="4824726" y="319284"/>
                </a:lnTo>
                <a:lnTo>
                  <a:pt x="4805747" y="277134"/>
                </a:lnTo>
                <a:lnTo>
                  <a:pt x="4783130" y="237139"/>
                </a:lnTo>
                <a:lnTo>
                  <a:pt x="4757088" y="199511"/>
                </a:lnTo>
                <a:lnTo>
                  <a:pt x="4727832" y="164462"/>
                </a:lnTo>
                <a:lnTo>
                  <a:pt x="4695573" y="132203"/>
                </a:lnTo>
                <a:lnTo>
                  <a:pt x="4660524" y="102947"/>
                </a:lnTo>
                <a:lnTo>
                  <a:pt x="4622896" y="76905"/>
                </a:lnTo>
                <a:lnTo>
                  <a:pt x="4582901" y="54288"/>
                </a:lnTo>
                <a:lnTo>
                  <a:pt x="4540751" y="35309"/>
                </a:lnTo>
                <a:lnTo>
                  <a:pt x="4496657" y="20178"/>
                </a:lnTo>
                <a:lnTo>
                  <a:pt x="4450831" y="9109"/>
                </a:lnTo>
                <a:lnTo>
                  <a:pt x="4403484" y="2312"/>
                </a:lnTo>
                <a:lnTo>
                  <a:pt x="4354830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1703070" cy="227076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7883" y="787146"/>
            <a:ext cx="7620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844" y="1785926"/>
            <a:ext cx="121444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140748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тысяч 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4744" y="1214422"/>
            <a:ext cx="857256" cy="168379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ru-RU" sz="3200" b="1" dirty="0" smtClean="0">
                <a:solidFill>
                  <a:srgbClr val="51B4A9"/>
                </a:solidFill>
                <a:latin typeface="Calibri"/>
                <a:cs typeface="Calibri"/>
              </a:rPr>
              <a:t>42,6</a:t>
            </a:r>
            <a:r>
              <a:rPr sz="3200" b="1" dirty="0" smtClean="0">
                <a:solidFill>
                  <a:srgbClr val="51B4A9"/>
                </a:solidFill>
                <a:latin typeface="Calibri"/>
                <a:cs typeface="Calibri"/>
              </a:rPr>
              <a:t>%</a:t>
            </a:r>
            <a:endParaRPr sz="3200" dirty="0">
              <a:latin typeface="Calibri"/>
              <a:cs typeface="Calibri"/>
            </a:endParaRPr>
          </a:p>
          <a:p>
            <a:pPr marL="12700" marR="90170">
              <a:lnSpc>
                <a:spcPct val="100000"/>
              </a:lnSpc>
              <a:spcBef>
                <a:spcPts val="135"/>
              </a:spcBef>
            </a:pP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общем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объеме </a:t>
            </a:r>
            <a:r>
              <a:rPr sz="1000" b="1" spc="-2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расходов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на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 образование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2894" y="350900"/>
            <a:ext cx="110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1717"/>
                </a:solidFill>
                <a:latin typeface="Courier New"/>
                <a:cs typeface="Courier New"/>
              </a:rPr>
              <a:t>o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72066" y="857232"/>
            <a:ext cx="315563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latin typeface="Calibri"/>
                <a:cs typeface="Calibri"/>
              </a:rPr>
              <a:t>95012 </a:t>
            </a:r>
            <a:r>
              <a:rPr lang="ru-RU"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тысяч</a:t>
            </a:r>
            <a:r>
              <a:rPr sz="16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оплату</a:t>
            </a:r>
            <a:r>
              <a:rPr sz="16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труда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работников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 smtClean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6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171717"/>
                </a:solidFill>
                <a:latin typeface="Calibri"/>
                <a:cs typeface="Calibri"/>
              </a:rPr>
              <a:t>учебные</a:t>
            </a:r>
            <a:r>
              <a:rPr sz="16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 err="1" smtClean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lang="ru-RU" sz="1600" spc="-2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10" dirty="0" smtClean="0">
                <a:latin typeface="Calibri"/>
                <a:cs typeface="Calibri"/>
              </a:rPr>
              <a:t>10</a:t>
            </a:r>
            <a:r>
              <a:rPr lang="ru-RU" sz="1600" b="1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детских</a:t>
            </a:r>
            <a:r>
              <a:rPr lang="ru-RU" sz="1600" b="1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171717"/>
                </a:solidFill>
                <a:latin typeface="Calibri"/>
                <a:cs typeface="Calibri"/>
              </a:rPr>
              <a:t>садов</a:t>
            </a:r>
            <a:r>
              <a:rPr lang="ru-RU" sz="1600" b="1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7752" y="2071678"/>
            <a:ext cx="354425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1717"/>
                </a:solidFill>
                <a:latin typeface="Courier New"/>
                <a:cs typeface="Courier New"/>
              </a:rPr>
              <a:t>o</a:t>
            </a:r>
            <a:r>
              <a:rPr sz="1600" spc="340" dirty="0">
                <a:solidFill>
                  <a:srgbClr val="171717"/>
                </a:solidFill>
                <a:latin typeface="Courier New"/>
                <a:cs typeface="Courier New"/>
              </a:rPr>
              <a:t> </a:t>
            </a:r>
            <a:r>
              <a:rPr lang="ru-RU" sz="1600" spc="-5" dirty="0" smtClean="0">
                <a:latin typeface="Calibri"/>
                <a:cs typeface="Calibri"/>
              </a:rPr>
              <a:t>15198</a:t>
            </a:r>
            <a:r>
              <a:rPr sz="1600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тысяч</a:t>
            </a:r>
            <a:r>
              <a:rPr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lang="ru-RU" sz="1600" spc="-15" dirty="0" smtClean="0">
                <a:solidFill>
                  <a:srgbClr val="171717"/>
                </a:solidFill>
                <a:latin typeface="Calibri"/>
                <a:cs typeface="Calibri"/>
              </a:rPr>
              <a:t>  расходы на питание детей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43284" y="4444949"/>
            <a:ext cx="2629853" cy="1990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Проверка проектно-сметной стоимости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капитального ремонта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в детских садах </a:t>
            </a:r>
            <a:r>
              <a:rPr lang="ru-RU" sz="1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г.Кирс</a:t>
            </a:r>
            <a:endParaRPr lang="ru-RU" sz="1800" b="1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№3, 4 и в п. </a:t>
            </a:r>
            <a:r>
              <a:rPr lang="ru-RU" sz="1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Светлополянск</a:t>
            </a: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- 300 тыс. 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3286124"/>
            <a:ext cx="1643074" cy="1231391"/>
          </a:xfrm>
          <a:prstGeom prst="rect">
            <a:avLst/>
          </a:prstGeom>
        </p:spPr>
      </p:pic>
      <p:pic>
        <p:nvPicPr>
          <p:cNvPr id="28" name="Picture 4" descr="https://cdn-icons-png.flaticon.com/512/831/8314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14290"/>
            <a:ext cx="857256" cy="857256"/>
          </a:xfrm>
          <a:prstGeom prst="rect">
            <a:avLst/>
          </a:prstGeom>
          <a:noFill/>
        </p:spPr>
      </p:pic>
      <p:grpSp>
        <p:nvGrpSpPr>
          <p:cNvPr id="29" name="object 16"/>
          <p:cNvGrpSpPr/>
          <p:nvPr/>
        </p:nvGrpSpPr>
        <p:grpSpPr>
          <a:xfrm rot="11309246">
            <a:off x="2367854" y="1368913"/>
            <a:ext cx="1214446" cy="1199515"/>
            <a:chOff x="1464395" y="1881885"/>
            <a:chExt cx="1248410" cy="1199515"/>
          </a:xfrm>
        </p:grpSpPr>
        <p:sp>
          <p:nvSpPr>
            <p:cNvPr id="30" name="object 17"/>
            <p:cNvSpPr/>
            <p:nvPr/>
          </p:nvSpPr>
          <p:spPr>
            <a:xfrm>
              <a:off x="1682369" y="1943226"/>
              <a:ext cx="1020444" cy="1127760"/>
            </a:xfrm>
            <a:custGeom>
              <a:avLst/>
              <a:gdLst/>
              <a:ahLst/>
              <a:cxnLst/>
              <a:rect l="l" t="t" r="r" b="b"/>
              <a:pathLst>
                <a:path w="1020444" h="1127760">
                  <a:moveTo>
                    <a:pt x="456183" y="0"/>
                  </a:moveTo>
                  <a:lnTo>
                    <a:pt x="456183" y="293243"/>
                  </a:lnTo>
                  <a:lnTo>
                    <a:pt x="507325" y="298121"/>
                  </a:lnTo>
                  <a:lnTo>
                    <a:pt x="556003" y="312339"/>
                  </a:lnTo>
                  <a:lnTo>
                    <a:pt x="601006" y="335268"/>
                  </a:lnTo>
                  <a:lnTo>
                    <a:pt x="641120" y="366281"/>
                  </a:lnTo>
                  <a:lnTo>
                    <a:pt x="675132" y="404749"/>
                  </a:lnTo>
                  <a:lnTo>
                    <a:pt x="700207" y="446697"/>
                  </a:lnTo>
                  <a:lnTo>
                    <a:pt x="716957" y="491146"/>
                  </a:lnTo>
                  <a:lnTo>
                    <a:pt x="725551" y="537031"/>
                  </a:lnTo>
                  <a:lnTo>
                    <a:pt x="726157" y="583285"/>
                  </a:lnTo>
                  <a:lnTo>
                    <a:pt x="718947" y="628844"/>
                  </a:lnTo>
                  <a:lnTo>
                    <a:pt x="704088" y="672643"/>
                  </a:lnTo>
                  <a:lnTo>
                    <a:pt x="681750" y="713617"/>
                  </a:lnTo>
                  <a:lnTo>
                    <a:pt x="652102" y="750700"/>
                  </a:lnTo>
                  <a:lnTo>
                    <a:pt x="615314" y="782827"/>
                  </a:lnTo>
                  <a:lnTo>
                    <a:pt x="573399" y="807903"/>
                  </a:lnTo>
                  <a:lnTo>
                    <a:pt x="528968" y="824653"/>
                  </a:lnTo>
                  <a:lnTo>
                    <a:pt x="483089" y="833247"/>
                  </a:lnTo>
                  <a:lnTo>
                    <a:pt x="436830" y="833853"/>
                  </a:lnTo>
                  <a:lnTo>
                    <a:pt x="391261" y="826642"/>
                  </a:lnTo>
                  <a:lnTo>
                    <a:pt x="347448" y="811783"/>
                  </a:lnTo>
                  <a:lnTo>
                    <a:pt x="306461" y="789446"/>
                  </a:lnTo>
                  <a:lnTo>
                    <a:pt x="269367" y="759798"/>
                  </a:lnTo>
                  <a:lnTo>
                    <a:pt x="237236" y="723011"/>
                  </a:lnTo>
                  <a:lnTo>
                    <a:pt x="0" y="895350"/>
                  </a:lnTo>
                  <a:lnTo>
                    <a:pt x="30459" y="933681"/>
                  </a:lnTo>
                  <a:lnTo>
                    <a:pt x="63835" y="968933"/>
                  </a:lnTo>
                  <a:lnTo>
                    <a:pt x="99890" y="1000985"/>
                  </a:lnTo>
                  <a:lnTo>
                    <a:pt x="138385" y="1029716"/>
                  </a:lnTo>
                  <a:lnTo>
                    <a:pt x="179083" y="1055006"/>
                  </a:lnTo>
                  <a:lnTo>
                    <a:pt x="221745" y="1076735"/>
                  </a:lnTo>
                  <a:lnTo>
                    <a:pt x="266133" y="1094783"/>
                  </a:lnTo>
                  <a:lnTo>
                    <a:pt x="312009" y="1109030"/>
                  </a:lnTo>
                  <a:lnTo>
                    <a:pt x="359135" y="1119355"/>
                  </a:lnTo>
                  <a:lnTo>
                    <a:pt x="407273" y="1125638"/>
                  </a:lnTo>
                  <a:lnTo>
                    <a:pt x="456183" y="1127760"/>
                  </a:lnTo>
                  <a:lnTo>
                    <a:pt x="504835" y="1125690"/>
                  </a:lnTo>
                  <a:lnTo>
                    <a:pt x="552337" y="1119593"/>
                  </a:lnTo>
                  <a:lnTo>
                    <a:pt x="598521" y="1109638"/>
                  </a:lnTo>
                  <a:lnTo>
                    <a:pt x="643218" y="1095995"/>
                  </a:lnTo>
                  <a:lnTo>
                    <a:pt x="686259" y="1078833"/>
                  </a:lnTo>
                  <a:lnTo>
                    <a:pt x="727473" y="1058322"/>
                  </a:lnTo>
                  <a:lnTo>
                    <a:pt x="766692" y="1034630"/>
                  </a:lnTo>
                  <a:lnTo>
                    <a:pt x="803747" y="1007926"/>
                  </a:lnTo>
                  <a:lnTo>
                    <a:pt x="838468" y="978381"/>
                  </a:lnTo>
                  <a:lnTo>
                    <a:pt x="870685" y="946164"/>
                  </a:lnTo>
                  <a:lnTo>
                    <a:pt x="900230" y="911443"/>
                  </a:lnTo>
                  <a:lnTo>
                    <a:pt x="926934" y="874388"/>
                  </a:lnTo>
                  <a:lnTo>
                    <a:pt x="950626" y="835169"/>
                  </a:lnTo>
                  <a:lnTo>
                    <a:pt x="971137" y="793955"/>
                  </a:lnTo>
                  <a:lnTo>
                    <a:pt x="988299" y="750914"/>
                  </a:lnTo>
                  <a:lnTo>
                    <a:pt x="1001942" y="706217"/>
                  </a:lnTo>
                  <a:lnTo>
                    <a:pt x="1011897" y="660033"/>
                  </a:lnTo>
                  <a:lnTo>
                    <a:pt x="1017994" y="612531"/>
                  </a:lnTo>
                  <a:lnTo>
                    <a:pt x="1020063" y="563880"/>
                  </a:lnTo>
                  <a:lnTo>
                    <a:pt x="1017994" y="515228"/>
                  </a:lnTo>
                  <a:lnTo>
                    <a:pt x="1011897" y="467726"/>
                  </a:lnTo>
                  <a:lnTo>
                    <a:pt x="1001942" y="421542"/>
                  </a:lnTo>
                  <a:lnTo>
                    <a:pt x="988299" y="376845"/>
                  </a:lnTo>
                  <a:lnTo>
                    <a:pt x="971137" y="333804"/>
                  </a:lnTo>
                  <a:lnTo>
                    <a:pt x="950626" y="292590"/>
                  </a:lnTo>
                  <a:lnTo>
                    <a:pt x="926934" y="253371"/>
                  </a:lnTo>
                  <a:lnTo>
                    <a:pt x="900230" y="216316"/>
                  </a:lnTo>
                  <a:lnTo>
                    <a:pt x="870685" y="181595"/>
                  </a:lnTo>
                  <a:lnTo>
                    <a:pt x="838468" y="149378"/>
                  </a:lnTo>
                  <a:lnTo>
                    <a:pt x="803747" y="119833"/>
                  </a:lnTo>
                  <a:lnTo>
                    <a:pt x="766692" y="93129"/>
                  </a:lnTo>
                  <a:lnTo>
                    <a:pt x="727473" y="69437"/>
                  </a:lnTo>
                  <a:lnTo>
                    <a:pt x="686259" y="48926"/>
                  </a:lnTo>
                  <a:lnTo>
                    <a:pt x="643218" y="31764"/>
                  </a:lnTo>
                  <a:lnTo>
                    <a:pt x="598521" y="18121"/>
                  </a:lnTo>
                  <a:lnTo>
                    <a:pt x="552337" y="8166"/>
                  </a:lnTo>
                  <a:lnTo>
                    <a:pt x="504835" y="2069"/>
                  </a:lnTo>
                  <a:lnTo>
                    <a:pt x="456183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8"/>
            <p:cNvSpPr/>
            <p:nvPr/>
          </p:nvSpPr>
          <p:spPr>
            <a:xfrm>
              <a:off x="1682369" y="1943226"/>
              <a:ext cx="1020444" cy="1127760"/>
            </a:xfrm>
            <a:custGeom>
              <a:avLst/>
              <a:gdLst/>
              <a:ahLst/>
              <a:cxnLst/>
              <a:rect l="l" t="t" r="r" b="b"/>
              <a:pathLst>
                <a:path w="1020444" h="1127760">
                  <a:moveTo>
                    <a:pt x="456183" y="0"/>
                  </a:moveTo>
                  <a:lnTo>
                    <a:pt x="504835" y="2069"/>
                  </a:lnTo>
                  <a:lnTo>
                    <a:pt x="552337" y="8166"/>
                  </a:lnTo>
                  <a:lnTo>
                    <a:pt x="598521" y="18121"/>
                  </a:lnTo>
                  <a:lnTo>
                    <a:pt x="643218" y="31764"/>
                  </a:lnTo>
                  <a:lnTo>
                    <a:pt x="686259" y="48926"/>
                  </a:lnTo>
                  <a:lnTo>
                    <a:pt x="727473" y="69437"/>
                  </a:lnTo>
                  <a:lnTo>
                    <a:pt x="766692" y="93129"/>
                  </a:lnTo>
                  <a:lnTo>
                    <a:pt x="803747" y="119833"/>
                  </a:lnTo>
                  <a:lnTo>
                    <a:pt x="838468" y="149378"/>
                  </a:lnTo>
                  <a:lnTo>
                    <a:pt x="870685" y="181595"/>
                  </a:lnTo>
                  <a:lnTo>
                    <a:pt x="900230" y="216316"/>
                  </a:lnTo>
                  <a:lnTo>
                    <a:pt x="926934" y="253371"/>
                  </a:lnTo>
                  <a:lnTo>
                    <a:pt x="950626" y="292590"/>
                  </a:lnTo>
                  <a:lnTo>
                    <a:pt x="971137" y="333804"/>
                  </a:lnTo>
                  <a:lnTo>
                    <a:pt x="988299" y="376845"/>
                  </a:lnTo>
                  <a:lnTo>
                    <a:pt x="1001942" y="421542"/>
                  </a:lnTo>
                  <a:lnTo>
                    <a:pt x="1011897" y="467726"/>
                  </a:lnTo>
                  <a:lnTo>
                    <a:pt x="1017994" y="515228"/>
                  </a:lnTo>
                  <a:lnTo>
                    <a:pt x="1020063" y="563880"/>
                  </a:lnTo>
                  <a:lnTo>
                    <a:pt x="1017994" y="612531"/>
                  </a:lnTo>
                  <a:lnTo>
                    <a:pt x="1011897" y="660033"/>
                  </a:lnTo>
                  <a:lnTo>
                    <a:pt x="1001942" y="706217"/>
                  </a:lnTo>
                  <a:lnTo>
                    <a:pt x="988299" y="750914"/>
                  </a:lnTo>
                  <a:lnTo>
                    <a:pt x="971137" y="793955"/>
                  </a:lnTo>
                  <a:lnTo>
                    <a:pt x="950626" y="835169"/>
                  </a:lnTo>
                  <a:lnTo>
                    <a:pt x="926934" y="874388"/>
                  </a:lnTo>
                  <a:lnTo>
                    <a:pt x="900230" y="911443"/>
                  </a:lnTo>
                  <a:lnTo>
                    <a:pt x="870685" y="946164"/>
                  </a:lnTo>
                  <a:lnTo>
                    <a:pt x="838468" y="978381"/>
                  </a:lnTo>
                  <a:lnTo>
                    <a:pt x="803747" y="1007926"/>
                  </a:lnTo>
                  <a:lnTo>
                    <a:pt x="766692" y="1034630"/>
                  </a:lnTo>
                  <a:lnTo>
                    <a:pt x="727473" y="1058322"/>
                  </a:lnTo>
                  <a:lnTo>
                    <a:pt x="686259" y="1078833"/>
                  </a:lnTo>
                  <a:lnTo>
                    <a:pt x="643218" y="1095995"/>
                  </a:lnTo>
                  <a:lnTo>
                    <a:pt x="598521" y="1109638"/>
                  </a:lnTo>
                  <a:lnTo>
                    <a:pt x="552337" y="1119593"/>
                  </a:lnTo>
                  <a:lnTo>
                    <a:pt x="504835" y="1125690"/>
                  </a:lnTo>
                  <a:lnTo>
                    <a:pt x="456183" y="1127760"/>
                  </a:lnTo>
                  <a:lnTo>
                    <a:pt x="407273" y="1125638"/>
                  </a:lnTo>
                  <a:lnTo>
                    <a:pt x="359135" y="1119355"/>
                  </a:lnTo>
                  <a:lnTo>
                    <a:pt x="312009" y="1109030"/>
                  </a:lnTo>
                  <a:lnTo>
                    <a:pt x="266133" y="1094783"/>
                  </a:lnTo>
                  <a:lnTo>
                    <a:pt x="221745" y="1076735"/>
                  </a:lnTo>
                  <a:lnTo>
                    <a:pt x="179083" y="1055006"/>
                  </a:lnTo>
                  <a:lnTo>
                    <a:pt x="138385" y="1029716"/>
                  </a:lnTo>
                  <a:lnTo>
                    <a:pt x="99890" y="1000985"/>
                  </a:lnTo>
                  <a:lnTo>
                    <a:pt x="63835" y="968933"/>
                  </a:lnTo>
                  <a:lnTo>
                    <a:pt x="30459" y="933681"/>
                  </a:lnTo>
                  <a:lnTo>
                    <a:pt x="0" y="895350"/>
                  </a:lnTo>
                  <a:lnTo>
                    <a:pt x="237236" y="723011"/>
                  </a:lnTo>
                  <a:lnTo>
                    <a:pt x="269367" y="759798"/>
                  </a:lnTo>
                  <a:lnTo>
                    <a:pt x="306461" y="789446"/>
                  </a:lnTo>
                  <a:lnTo>
                    <a:pt x="347448" y="811783"/>
                  </a:lnTo>
                  <a:lnTo>
                    <a:pt x="391261" y="826642"/>
                  </a:lnTo>
                  <a:lnTo>
                    <a:pt x="436830" y="833853"/>
                  </a:lnTo>
                  <a:lnTo>
                    <a:pt x="483089" y="833247"/>
                  </a:lnTo>
                  <a:lnTo>
                    <a:pt x="528968" y="824653"/>
                  </a:lnTo>
                  <a:lnTo>
                    <a:pt x="573399" y="807903"/>
                  </a:lnTo>
                  <a:lnTo>
                    <a:pt x="615314" y="782827"/>
                  </a:lnTo>
                  <a:lnTo>
                    <a:pt x="652102" y="750700"/>
                  </a:lnTo>
                  <a:lnTo>
                    <a:pt x="681750" y="713617"/>
                  </a:lnTo>
                  <a:lnTo>
                    <a:pt x="704088" y="672643"/>
                  </a:lnTo>
                  <a:lnTo>
                    <a:pt x="718947" y="628844"/>
                  </a:lnTo>
                  <a:lnTo>
                    <a:pt x="726157" y="583285"/>
                  </a:lnTo>
                  <a:lnTo>
                    <a:pt x="725551" y="537031"/>
                  </a:lnTo>
                  <a:lnTo>
                    <a:pt x="716957" y="491146"/>
                  </a:lnTo>
                  <a:lnTo>
                    <a:pt x="700207" y="446697"/>
                  </a:lnTo>
                  <a:lnTo>
                    <a:pt x="675132" y="404749"/>
                  </a:lnTo>
                  <a:lnTo>
                    <a:pt x="641120" y="366281"/>
                  </a:lnTo>
                  <a:lnTo>
                    <a:pt x="601006" y="335268"/>
                  </a:lnTo>
                  <a:lnTo>
                    <a:pt x="556003" y="312339"/>
                  </a:lnTo>
                  <a:lnTo>
                    <a:pt x="507325" y="298121"/>
                  </a:lnTo>
                  <a:lnTo>
                    <a:pt x="456183" y="293243"/>
                  </a:lnTo>
                  <a:lnTo>
                    <a:pt x="456183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9"/>
            <p:cNvSpPr/>
            <p:nvPr/>
          </p:nvSpPr>
          <p:spPr>
            <a:xfrm>
              <a:off x="1474555" y="1892045"/>
              <a:ext cx="563880" cy="895350"/>
            </a:xfrm>
            <a:custGeom>
              <a:avLst/>
              <a:gdLst/>
              <a:ahLst/>
              <a:cxnLst/>
              <a:rect l="l" t="t" r="r" b="b"/>
              <a:pathLst>
                <a:path w="563880" h="895350">
                  <a:moveTo>
                    <a:pt x="563540" y="0"/>
                  </a:moveTo>
                  <a:lnTo>
                    <a:pt x="512728" y="2293"/>
                  </a:lnTo>
                  <a:lnTo>
                    <a:pt x="462592" y="9109"/>
                  </a:lnTo>
                  <a:lnTo>
                    <a:pt x="413417" y="20354"/>
                  </a:lnTo>
                  <a:lnTo>
                    <a:pt x="365491" y="35930"/>
                  </a:lnTo>
                  <a:lnTo>
                    <a:pt x="319100" y="55743"/>
                  </a:lnTo>
                  <a:lnTo>
                    <a:pt x="274531" y="79696"/>
                  </a:lnTo>
                  <a:lnTo>
                    <a:pt x="232070" y="107695"/>
                  </a:lnTo>
                  <a:lnTo>
                    <a:pt x="193923" y="137962"/>
                  </a:lnTo>
                  <a:lnTo>
                    <a:pt x="159073" y="170812"/>
                  </a:lnTo>
                  <a:lnTo>
                    <a:pt x="127560" y="206009"/>
                  </a:lnTo>
                  <a:lnTo>
                    <a:pt x="99419" y="243316"/>
                  </a:lnTo>
                  <a:lnTo>
                    <a:pt x="74688" y="282498"/>
                  </a:lnTo>
                  <a:lnTo>
                    <a:pt x="53405" y="323316"/>
                  </a:lnTo>
                  <a:lnTo>
                    <a:pt x="35606" y="365536"/>
                  </a:lnTo>
                  <a:lnTo>
                    <a:pt x="21329" y="408920"/>
                  </a:lnTo>
                  <a:lnTo>
                    <a:pt x="10610" y="453232"/>
                  </a:lnTo>
                  <a:lnTo>
                    <a:pt x="3488" y="498235"/>
                  </a:lnTo>
                  <a:lnTo>
                    <a:pt x="0" y="543694"/>
                  </a:lnTo>
                  <a:lnTo>
                    <a:pt x="181" y="589370"/>
                  </a:lnTo>
                  <a:lnTo>
                    <a:pt x="4071" y="635028"/>
                  </a:lnTo>
                  <a:lnTo>
                    <a:pt x="11705" y="680432"/>
                  </a:lnTo>
                  <a:lnTo>
                    <a:pt x="23122" y="725344"/>
                  </a:lnTo>
                  <a:lnTo>
                    <a:pt x="38359" y="769528"/>
                  </a:lnTo>
                  <a:lnTo>
                    <a:pt x="57451" y="812748"/>
                  </a:lnTo>
                  <a:lnTo>
                    <a:pt x="80438" y="854768"/>
                  </a:lnTo>
                  <a:lnTo>
                    <a:pt x="107356" y="895350"/>
                  </a:lnTo>
                  <a:lnTo>
                    <a:pt x="344592" y="723011"/>
                  </a:lnTo>
                  <a:lnTo>
                    <a:pt x="322318" y="686681"/>
                  </a:lnTo>
                  <a:lnTo>
                    <a:pt x="306127" y="647541"/>
                  </a:lnTo>
                  <a:lnTo>
                    <a:pt x="296247" y="606353"/>
                  </a:lnTo>
                  <a:lnTo>
                    <a:pt x="292903" y="563879"/>
                  </a:lnTo>
                  <a:lnTo>
                    <a:pt x="297263" y="515229"/>
                  </a:lnTo>
                  <a:lnTo>
                    <a:pt x="309834" y="469441"/>
                  </a:lnTo>
                  <a:lnTo>
                    <a:pt x="329851" y="427279"/>
                  </a:lnTo>
                  <a:lnTo>
                    <a:pt x="356550" y="389507"/>
                  </a:lnTo>
                  <a:lnTo>
                    <a:pt x="389168" y="356890"/>
                  </a:lnTo>
                  <a:lnTo>
                    <a:pt x="426940" y="330190"/>
                  </a:lnTo>
                  <a:lnTo>
                    <a:pt x="469102" y="310173"/>
                  </a:lnTo>
                  <a:lnTo>
                    <a:pt x="514890" y="297602"/>
                  </a:lnTo>
                  <a:lnTo>
                    <a:pt x="563540" y="293242"/>
                  </a:lnTo>
                  <a:lnTo>
                    <a:pt x="56354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0"/>
            <p:cNvSpPr/>
            <p:nvPr/>
          </p:nvSpPr>
          <p:spPr>
            <a:xfrm>
              <a:off x="1474555" y="1892045"/>
              <a:ext cx="563880" cy="895350"/>
            </a:xfrm>
            <a:custGeom>
              <a:avLst/>
              <a:gdLst/>
              <a:ahLst/>
              <a:cxnLst/>
              <a:rect l="l" t="t" r="r" b="b"/>
              <a:pathLst>
                <a:path w="563880" h="895350">
                  <a:moveTo>
                    <a:pt x="107356" y="895350"/>
                  </a:moveTo>
                  <a:lnTo>
                    <a:pt x="80438" y="854768"/>
                  </a:lnTo>
                  <a:lnTo>
                    <a:pt x="57451" y="812748"/>
                  </a:lnTo>
                  <a:lnTo>
                    <a:pt x="38359" y="769528"/>
                  </a:lnTo>
                  <a:lnTo>
                    <a:pt x="23122" y="725344"/>
                  </a:lnTo>
                  <a:lnTo>
                    <a:pt x="11705" y="680432"/>
                  </a:lnTo>
                  <a:lnTo>
                    <a:pt x="4071" y="635028"/>
                  </a:lnTo>
                  <a:lnTo>
                    <a:pt x="181" y="589370"/>
                  </a:lnTo>
                  <a:lnTo>
                    <a:pt x="0" y="543694"/>
                  </a:lnTo>
                  <a:lnTo>
                    <a:pt x="3488" y="498235"/>
                  </a:lnTo>
                  <a:lnTo>
                    <a:pt x="10610" y="453232"/>
                  </a:lnTo>
                  <a:lnTo>
                    <a:pt x="21329" y="408920"/>
                  </a:lnTo>
                  <a:lnTo>
                    <a:pt x="35606" y="365536"/>
                  </a:lnTo>
                  <a:lnTo>
                    <a:pt x="53405" y="323316"/>
                  </a:lnTo>
                  <a:lnTo>
                    <a:pt x="74688" y="282498"/>
                  </a:lnTo>
                  <a:lnTo>
                    <a:pt x="99419" y="243316"/>
                  </a:lnTo>
                  <a:lnTo>
                    <a:pt x="127560" y="206009"/>
                  </a:lnTo>
                  <a:lnTo>
                    <a:pt x="159073" y="170812"/>
                  </a:lnTo>
                  <a:lnTo>
                    <a:pt x="193923" y="137962"/>
                  </a:lnTo>
                  <a:lnTo>
                    <a:pt x="232070" y="107695"/>
                  </a:lnTo>
                  <a:lnTo>
                    <a:pt x="274531" y="79696"/>
                  </a:lnTo>
                  <a:lnTo>
                    <a:pt x="319100" y="55743"/>
                  </a:lnTo>
                  <a:lnTo>
                    <a:pt x="365491" y="35930"/>
                  </a:lnTo>
                  <a:lnTo>
                    <a:pt x="413417" y="20354"/>
                  </a:lnTo>
                  <a:lnTo>
                    <a:pt x="462592" y="9109"/>
                  </a:lnTo>
                  <a:lnTo>
                    <a:pt x="512728" y="2293"/>
                  </a:lnTo>
                  <a:lnTo>
                    <a:pt x="563540" y="0"/>
                  </a:lnTo>
                  <a:lnTo>
                    <a:pt x="563540" y="293242"/>
                  </a:lnTo>
                  <a:lnTo>
                    <a:pt x="514890" y="297602"/>
                  </a:lnTo>
                  <a:lnTo>
                    <a:pt x="469102" y="310173"/>
                  </a:lnTo>
                  <a:lnTo>
                    <a:pt x="426940" y="330190"/>
                  </a:lnTo>
                  <a:lnTo>
                    <a:pt x="389168" y="356890"/>
                  </a:lnTo>
                  <a:lnTo>
                    <a:pt x="356550" y="389507"/>
                  </a:lnTo>
                  <a:lnTo>
                    <a:pt x="329851" y="427279"/>
                  </a:lnTo>
                  <a:lnTo>
                    <a:pt x="309834" y="469441"/>
                  </a:lnTo>
                  <a:lnTo>
                    <a:pt x="297263" y="515229"/>
                  </a:lnTo>
                  <a:lnTo>
                    <a:pt x="292903" y="563879"/>
                  </a:lnTo>
                  <a:lnTo>
                    <a:pt x="296247" y="606353"/>
                  </a:lnTo>
                  <a:lnTo>
                    <a:pt x="306127" y="647541"/>
                  </a:lnTo>
                  <a:lnTo>
                    <a:pt x="322318" y="686681"/>
                  </a:lnTo>
                  <a:lnTo>
                    <a:pt x="344592" y="723011"/>
                  </a:lnTo>
                  <a:lnTo>
                    <a:pt x="107356" y="89535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538" y="3286124"/>
            <a:ext cx="2282666" cy="3404870"/>
          </a:xfrm>
          <a:custGeom>
            <a:avLst/>
            <a:gdLst/>
            <a:ahLst/>
            <a:cxnLst/>
            <a:rect l="l" t="t" r="r" b="b"/>
            <a:pathLst>
              <a:path w="3043554" h="3404870">
                <a:moveTo>
                  <a:pt x="2536190" y="0"/>
                </a:moveTo>
                <a:lnTo>
                  <a:pt x="507238" y="0"/>
                </a:lnTo>
                <a:lnTo>
                  <a:pt x="458384" y="2321"/>
                </a:lnTo>
                <a:lnTo>
                  <a:pt x="410844" y="9145"/>
                </a:lnTo>
                <a:lnTo>
                  <a:pt x="364832" y="20258"/>
                </a:lnTo>
                <a:lnTo>
                  <a:pt x="320560" y="35448"/>
                </a:lnTo>
                <a:lnTo>
                  <a:pt x="278239" y="54502"/>
                </a:lnTo>
                <a:lnTo>
                  <a:pt x="238083" y="77209"/>
                </a:lnTo>
                <a:lnTo>
                  <a:pt x="200304" y="103355"/>
                </a:lnTo>
                <a:lnTo>
                  <a:pt x="165115" y="132728"/>
                </a:lnTo>
                <a:lnTo>
                  <a:pt x="132728" y="165115"/>
                </a:lnTo>
                <a:lnTo>
                  <a:pt x="103355" y="200304"/>
                </a:lnTo>
                <a:lnTo>
                  <a:pt x="77209" y="238083"/>
                </a:lnTo>
                <a:lnTo>
                  <a:pt x="54502" y="278239"/>
                </a:lnTo>
                <a:lnTo>
                  <a:pt x="35448" y="320560"/>
                </a:lnTo>
                <a:lnTo>
                  <a:pt x="20258" y="364832"/>
                </a:lnTo>
                <a:lnTo>
                  <a:pt x="9145" y="410844"/>
                </a:lnTo>
                <a:lnTo>
                  <a:pt x="2321" y="458384"/>
                </a:lnTo>
                <a:lnTo>
                  <a:pt x="0" y="507238"/>
                </a:lnTo>
                <a:lnTo>
                  <a:pt x="0" y="2897365"/>
                </a:lnTo>
                <a:lnTo>
                  <a:pt x="2321" y="2946217"/>
                </a:lnTo>
                <a:lnTo>
                  <a:pt x="9145" y="2993755"/>
                </a:lnTo>
                <a:lnTo>
                  <a:pt x="20258" y="3039767"/>
                </a:lnTo>
                <a:lnTo>
                  <a:pt x="35448" y="3084039"/>
                </a:lnTo>
                <a:lnTo>
                  <a:pt x="54502" y="3126360"/>
                </a:lnTo>
                <a:lnTo>
                  <a:pt x="77209" y="3166517"/>
                </a:lnTo>
                <a:lnTo>
                  <a:pt x="103355" y="3204297"/>
                </a:lnTo>
                <a:lnTo>
                  <a:pt x="132728" y="3239488"/>
                </a:lnTo>
                <a:lnTo>
                  <a:pt x="165115" y="3271877"/>
                </a:lnTo>
                <a:lnTo>
                  <a:pt x="200304" y="3301252"/>
                </a:lnTo>
                <a:lnTo>
                  <a:pt x="238083" y="3327399"/>
                </a:lnTo>
                <a:lnTo>
                  <a:pt x="278239" y="3350108"/>
                </a:lnTo>
                <a:lnTo>
                  <a:pt x="320560" y="3369164"/>
                </a:lnTo>
                <a:lnTo>
                  <a:pt x="364832" y="3384355"/>
                </a:lnTo>
                <a:lnTo>
                  <a:pt x="410844" y="3395469"/>
                </a:lnTo>
                <a:lnTo>
                  <a:pt x="458384" y="3402293"/>
                </a:lnTo>
                <a:lnTo>
                  <a:pt x="507238" y="3404616"/>
                </a:lnTo>
                <a:lnTo>
                  <a:pt x="2536190" y="3404616"/>
                </a:lnTo>
                <a:lnTo>
                  <a:pt x="2585043" y="3402293"/>
                </a:lnTo>
                <a:lnTo>
                  <a:pt x="2632583" y="3395469"/>
                </a:lnTo>
                <a:lnTo>
                  <a:pt x="2678595" y="3384355"/>
                </a:lnTo>
                <a:lnTo>
                  <a:pt x="2722867" y="3369164"/>
                </a:lnTo>
                <a:lnTo>
                  <a:pt x="2765188" y="3350108"/>
                </a:lnTo>
                <a:lnTo>
                  <a:pt x="2805344" y="3327399"/>
                </a:lnTo>
                <a:lnTo>
                  <a:pt x="2843123" y="3301252"/>
                </a:lnTo>
                <a:lnTo>
                  <a:pt x="2878312" y="3271877"/>
                </a:lnTo>
                <a:lnTo>
                  <a:pt x="2910699" y="3239488"/>
                </a:lnTo>
                <a:lnTo>
                  <a:pt x="2940072" y="3204297"/>
                </a:lnTo>
                <a:lnTo>
                  <a:pt x="2966218" y="3166517"/>
                </a:lnTo>
                <a:lnTo>
                  <a:pt x="2988925" y="3126360"/>
                </a:lnTo>
                <a:lnTo>
                  <a:pt x="3007979" y="3084039"/>
                </a:lnTo>
                <a:lnTo>
                  <a:pt x="3023169" y="3039767"/>
                </a:lnTo>
                <a:lnTo>
                  <a:pt x="3034282" y="2993755"/>
                </a:lnTo>
                <a:lnTo>
                  <a:pt x="3041106" y="2946217"/>
                </a:lnTo>
                <a:lnTo>
                  <a:pt x="3043428" y="2897365"/>
                </a:lnTo>
                <a:lnTo>
                  <a:pt x="3043428" y="507238"/>
                </a:lnTo>
                <a:lnTo>
                  <a:pt x="3041106" y="458384"/>
                </a:lnTo>
                <a:lnTo>
                  <a:pt x="3034282" y="410844"/>
                </a:lnTo>
                <a:lnTo>
                  <a:pt x="3023169" y="364832"/>
                </a:lnTo>
                <a:lnTo>
                  <a:pt x="3007979" y="320560"/>
                </a:lnTo>
                <a:lnTo>
                  <a:pt x="2988925" y="278239"/>
                </a:lnTo>
                <a:lnTo>
                  <a:pt x="2966218" y="238083"/>
                </a:lnTo>
                <a:lnTo>
                  <a:pt x="2940072" y="200304"/>
                </a:lnTo>
                <a:lnTo>
                  <a:pt x="2910699" y="165115"/>
                </a:lnTo>
                <a:lnTo>
                  <a:pt x="2878312" y="132728"/>
                </a:lnTo>
                <a:lnTo>
                  <a:pt x="2843123" y="103355"/>
                </a:lnTo>
                <a:lnTo>
                  <a:pt x="2805344" y="77209"/>
                </a:lnTo>
                <a:lnTo>
                  <a:pt x="2765188" y="54502"/>
                </a:lnTo>
                <a:lnTo>
                  <a:pt x="2722867" y="35448"/>
                </a:lnTo>
                <a:lnTo>
                  <a:pt x="2678595" y="20258"/>
                </a:lnTo>
                <a:lnTo>
                  <a:pt x="2632583" y="9145"/>
                </a:lnTo>
                <a:lnTo>
                  <a:pt x="2585043" y="2321"/>
                </a:lnTo>
                <a:lnTo>
                  <a:pt x="2536190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615907" cy="6286520"/>
            <a:chOff x="0" y="0"/>
            <a:chExt cx="6790040" cy="62865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5901" y="4071942"/>
              <a:ext cx="2644139" cy="2214578"/>
            </a:xfrm>
            <a:custGeom>
              <a:avLst/>
              <a:gdLst/>
              <a:ahLst/>
              <a:cxnLst/>
              <a:rect l="l" t="t" r="r" b="b"/>
              <a:pathLst>
                <a:path w="2644140" h="1144905">
                  <a:moveTo>
                    <a:pt x="2453386" y="0"/>
                  </a:moveTo>
                  <a:lnTo>
                    <a:pt x="190753" y="0"/>
                  </a:lnTo>
                  <a:lnTo>
                    <a:pt x="146997" y="5034"/>
                  </a:lnTo>
                  <a:lnTo>
                    <a:pt x="106839" y="19378"/>
                  </a:lnTo>
                  <a:lnTo>
                    <a:pt x="71422" y="41887"/>
                  </a:lnTo>
                  <a:lnTo>
                    <a:pt x="41887" y="71422"/>
                  </a:lnTo>
                  <a:lnTo>
                    <a:pt x="19378" y="106839"/>
                  </a:lnTo>
                  <a:lnTo>
                    <a:pt x="5034" y="146997"/>
                  </a:lnTo>
                  <a:lnTo>
                    <a:pt x="0" y="190754"/>
                  </a:lnTo>
                  <a:lnTo>
                    <a:pt x="0" y="953770"/>
                  </a:lnTo>
                  <a:lnTo>
                    <a:pt x="5034" y="997526"/>
                  </a:lnTo>
                  <a:lnTo>
                    <a:pt x="19378" y="1037684"/>
                  </a:lnTo>
                  <a:lnTo>
                    <a:pt x="41887" y="1073101"/>
                  </a:lnTo>
                  <a:lnTo>
                    <a:pt x="71422" y="1102636"/>
                  </a:lnTo>
                  <a:lnTo>
                    <a:pt x="106839" y="1125145"/>
                  </a:lnTo>
                  <a:lnTo>
                    <a:pt x="146997" y="1139489"/>
                  </a:lnTo>
                  <a:lnTo>
                    <a:pt x="190753" y="1144524"/>
                  </a:lnTo>
                  <a:lnTo>
                    <a:pt x="2453386" y="1144524"/>
                  </a:lnTo>
                  <a:lnTo>
                    <a:pt x="2497142" y="1139489"/>
                  </a:lnTo>
                  <a:lnTo>
                    <a:pt x="2537300" y="1125145"/>
                  </a:lnTo>
                  <a:lnTo>
                    <a:pt x="2572717" y="1102636"/>
                  </a:lnTo>
                  <a:lnTo>
                    <a:pt x="2602252" y="1073101"/>
                  </a:lnTo>
                  <a:lnTo>
                    <a:pt x="2624761" y="1037684"/>
                  </a:lnTo>
                  <a:lnTo>
                    <a:pt x="2639105" y="997526"/>
                  </a:lnTo>
                  <a:lnTo>
                    <a:pt x="2644140" y="953770"/>
                  </a:lnTo>
                  <a:lnTo>
                    <a:pt x="2644140" y="190754"/>
                  </a:lnTo>
                  <a:lnTo>
                    <a:pt x="2639105" y="146997"/>
                  </a:lnTo>
                  <a:lnTo>
                    <a:pt x="2624761" y="106839"/>
                  </a:lnTo>
                  <a:lnTo>
                    <a:pt x="2602252" y="71422"/>
                  </a:lnTo>
                  <a:lnTo>
                    <a:pt x="2572717" y="41887"/>
                  </a:lnTo>
                  <a:lnTo>
                    <a:pt x="2537300" y="19378"/>
                  </a:lnTo>
                  <a:lnTo>
                    <a:pt x="2497142" y="5034"/>
                  </a:lnTo>
                  <a:lnTo>
                    <a:pt x="2453386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r>
                <a:rPr lang="ru-RU" sz="1400" i="1" dirty="0" smtClean="0"/>
                <a:t>Субвенция на реализацию прав на получение общедоступного и бесплатного дошкольного, общего и дополнительного образования – 80434 тыс. руб.</a:t>
              </a:r>
              <a:endParaRPr sz="1400" i="1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7883" y="787146"/>
            <a:ext cx="926531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Расходы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marL="12700" marR="61594">
              <a:lnSpc>
                <a:spcPct val="100000"/>
              </a:lnSpc>
            </a:pPr>
            <a:r>
              <a:rPr sz="1400" spc="-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sz="1400" spc="-30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sz="1400" spc="-2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году </a:t>
            </a:r>
            <a:r>
              <a:rPr sz="1400" spc="-34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составят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marL="57785">
              <a:lnSpc>
                <a:spcPts val="2370"/>
              </a:lnSpc>
            </a:pP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147 399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тыс</a:t>
            </a:r>
            <a:r>
              <a:rPr sz="1400" spc="-10" dirty="0" smtClean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sz="1400" spc="-10" dirty="0" err="1" smtClean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рублей</a:t>
            </a:r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4546" y="1500174"/>
            <a:ext cx="857256" cy="1685077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lang="ru-RU" sz="3200" b="1" dirty="0" smtClean="0">
                <a:solidFill>
                  <a:srgbClr val="51B4A9"/>
                </a:solidFill>
                <a:latin typeface="Calibri"/>
                <a:cs typeface="Calibri"/>
              </a:rPr>
              <a:t>44</a:t>
            </a:r>
            <a:r>
              <a:rPr sz="3200" b="1" dirty="0" smtClean="0">
                <a:solidFill>
                  <a:srgbClr val="51B4A9"/>
                </a:solidFill>
                <a:latin typeface="Calibri"/>
                <a:cs typeface="Calibri"/>
              </a:rPr>
              <a:t>,7</a:t>
            </a:r>
            <a:r>
              <a:rPr sz="3200" b="1" dirty="0">
                <a:solidFill>
                  <a:srgbClr val="51B4A9"/>
                </a:solidFill>
                <a:latin typeface="Calibri"/>
                <a:cs typeface="Calibri"/>
              </a:rPr>
              <a:t>%</a:t>
            </a:r>
            <a:endParaRPr sz="3200" dirty="0">
              <a:latin typeface="Calibri"/>
              <a:cs typeface="Calibri"/>
            </a:endParaRPr>
          </a:p>
          <a:p>
            <a:pPr marL="12700" marR="91440">
              <a:lnSpc>
                <a:spcPct val="100000"/>
              </a:lnSpc>
              <a:spcBef>
                <a:spcPts val="135"/>
              </a:spcBef>
            </a:pP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общем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объеме </a:t>
            </a:r>
            <a:r>
              <a:rPr sz="1000" b="1" spc="-2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расходов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на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 образование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43570" y="3857628"/>
            <a:ext cx="3369945" cy="2593975"/>
            <a:chOff x="7699247" y="4264152"/>
            <a:chExt cx="4493260" cy="2593975"/>
          </a:xfrm>
        </p:grpSpPr>
        <p:sp>
          <p:nvSpPr>
            <p:cNvPr id="10" name="object 10"/>
            <p:cNvSpPr/>
            <p:nvPr/>
          </p:nvSpPr>
          <p:spPr>
            <a:xfrm>
              <a:off x="7699247" y="4264152"/>
              <a:ext cx="3895725" cy="2593975"/>
            </a:xfrm>
            <a:custGeom>
              <a:avLst/>
              <a:gdLst/>
              <a:ahLst/>
              <a:cxnLst/>
              <a:rect l="l" t="t" r="r" b="b"/>
              <a:pathLst>
                <a:path w="3895725" h="2593975">
                  <a:moveTo>
                    <a:pt x="1947672" y="0"/>
                  </a:moveTo>
                  <a:lnTo>
                    <a:pt x="1899645" y="589"/>
                  </a:lnTo>
                  <a:lnTo>
                    <a:pt x="1851903" y="2349"/>
                  </a:lnTo>
                  <a:lnTo>
                    <a:pt x="1804461" y="5266"/>
                  </a:lnTo>
                  <a:lnTo>
                    <a:pt x="1757331" y="9326"/>
                  </a:lnTo>
                  <a:lnTo>
                    <a:pt x="1710527" y="14515"/>
                  </a:lnTo>
                  <a:lnTo>
                    <a:pt x="1664061" y="20821"/>
                  </a:lnTo>
                  <a:lnTo>
                    <a:pt x="1617948" y="28229"/>
                  </a:lnTo>
                  <a:lnTo>
                    <a:pt x="1572200" y="36726"/>
                  </a:lnTo>
                  <a:lnTo>
                    <a:pt x="1526831" y="46299"/>
                  </a:lnTo>
                  <a:lnTo>
                    <a:pt x="1481855" y="56933"/>
                  </a:lnTo>
                  <a:lnTo>
                    <a:pt x="1437284" y="68616"/>
                  </a:lnTo>
                  <a:lnTo>
                    <a:pt x="1393132" y="81334"/>
                  </a:lnTo>
                  <a:lnTo>
                    <a:pt x="1349413" y="95073"/>
                  </a:lnTo>
                  <a:lnTo>
                    <a:pt x="1306138" y="109820"/>
                  </a:lnTo>
                  <a:lnTo>
                    <a:pt x="1263323" y="125561"/>
                  </a:lnTo>
                  <a:lnTo>
                    <a:pt x="1220980" y="142283"/>
                  </a:lnTo>
                  <a:lnTo>
                    <a:pt x="1179123" y="159972"/>
                  </a:lnTo>
                  <a:lnTo>
                    <a:pt x="1137765" y="178614"/>
                  </a:lnTo>
                  <a:lnTo>
                    <a:pt x="1096918" y="198196"/>
                  </a:lnTo>
                  <a:lnTo>
                    <a:pt x="1056598" y="218705"/>
                  </a:lnTo>
                  <a:lnTo>
                    <a:pt x="1016816" y="240127"/>
                  </a:lnTo>
                  <a:lnTo>
                    <a:pt x="977587" y="262448"/>
                  </a:lnTo>
                  <a:lnTo>
                    <a:pt x="938923" y="285655"/>
                  </a:lnTo>
                  <a:lnTo>
                    <a:pt x="900838" y="309735"/>
                  </a:lnTo>
                  <a:lnTo>
                    <a:pt x="863345" y="334673"/>
                  </a:lnTo>
                  <a:lnTo>
                    <a:pt x="826458" y="360456"/>
                  </a:lnTo>
                  <a:lnTo>
                    <a:pt x="790189" y="387071"/>
                  </a:lnTo>
                  <a:lnTo>
                    <a:pt x="754553" y="414504"/>
                  </a:lnTo>
                  <a:lnTo>
                    <a:pt x="719563" y="442742"/>
                  </a:lnTo>
                  <a:lnTo>
                    <a:pt x="685231" y="471771"/>
                  </a:lnTo>
                  <a:lnTo>
                    <a:pt x="651572" y="501577"/>
                  </a:lnTo>
                  <a:lnTo>
                    <a:pt x="618598" y="532147"/>
                  </a:lnTo>
                  <a:lnTo>
                    <a:pt x="586323" y="563468"/>
                  </a:lnTo>
                  <a:lnTo>
                    <a:pt x="554760" y="595525"/>
                  </a:lnTo>
                  <a:lnTo>
                    <a:pt x="523923" y="628306"/>
                  </a:lnTo>
                  <a:lnTo>
                    <a:pt x="493825" y="661797"/>
                  </a:lnTo>
                  <a:lnTo>
                    <a:pt x="464479" y="695983"/>
                  </a:lnTo>
                  <a:lnTo>
                    <a:pt x="435898" y="730853"/>
                  </a:lnTo>
                  <a:lnTo>
                    <a:pt x="408096" y="766391"/>
                  </a:lnTo>
                  <a:lnTo>
                    <a:pt x="381087" y="802586"/>
                  </a:lnTo>
                  <a:lnTo>
                    <a:pt x="354883" y="839422"/>
                  </a:lnTo>
                  <a:lnTo>
                    <a:pt x="329498" y="876887"/>
                  </a:lnTo>
                  <a:lnTo>
                    <a:pt x="304945" y="914966"/>
                  </a:lnTo>
                  <a:lnTo>
                    <a:pt x="281238" y="953647"/>
                  </a:lnTo>
                  <a:lnTo>
                    <a:pt x="258389" y="992916"/>
                  </a:lnTo>
                  <a:lnTo>
                    <a:pt x="236413" y="1032760"/>
                  </a:lnTo>
                  <a:lnTo>
                    <a:pt x="215322" y="1073164"/>
                  </a:lnTo>
                  <a:lnTo>
                    <a:pt x="195131" y="1114115"/>
                  </a:lnTo>
                  <a:lnTo>
                    <a:pt x="175851" y="1155600"/>
                  </a:lnTo>
                  <a:lnTo>
                    <a:pt x="157497" y="1197605"/>
                  </a:lnTo>
                  <a:lnTo>
                    <a:pt x="140081" y="1240117"/>
                  </a:lnTo>
                  <a:lnTo>
                    <a:pt x="123618" y="1283122"/>
                  </a:lnTo>
                  <a:lnTo>
                    <a:pt x="108121" y="1326606"/>
                  </a:lnTo>
                  <a:lnTo>
                    <a:pt x="93602" y="1370557"/>
                  </a:lnTo>
                  <a:lnTo>
                    <a:pt x="80075" y="1414959"/>
                  </a:lnTo>
                  <a:lnTo>
                    <a:pt x="67554" y="1459801"/>
                  </a:lnTo>
                  <a:lnTo>
                    <a:pt x="56052" y="1505068"/>
                  </a:lnTo>
                  <a:lnTo>
                    <a:pt x="45582" y="1550747"/>
                  </a:lnTo>
                  <a:lnTo>
                    <a:pt x="36158" y="1596824"/>
                  </a:lnTo>
                  <a:lnTo>
                    <a:pt x="27792" y="1643285"/>
                  </a:lnTo>
                  <a:lnTo>
                    <a:pt x="20498" y="1690118"/>
                  </a:lnTo>
                  <a:lnTo>
                    <a:pt x="14290" y="1737309"/>
                  </a:lnTo>
                  <a:lnTo>
                    <a:pt x="9181" y="1784843"/>
                  </a:lnTo>
                  <a:lnTo>
                    <a:pt x="5184" y="1832708"/>
                  </a:lnTo>
                  <a:lnTo>
                    <a:pt x="2313" y="1880891"/>
                  </a:lnTo>
                  <a:lnTo>
                    <a:pt x="580" y="1929376"/>
                  </a:lnTo>
                  <a:lnTo>
                    <a:pt x="0" y="1978152"/>
                  </a:lnTo>
                  <a:lnTo>
                    <a:pt x="580" y="2026929"/>
                  </a:lnTo>
                  <a:lnTo>
                    <a:pt x="2313" y="2075417"/>
                  </a:lnTo>
                  <a:lnTo>
                    <a:pt x="5184" y="2123601"/>
                  </a:lnTo>
                  <a:lnTo>
                    <a:pt x="9181" y="2171468"/>
                  </a:lnTo>
                  <a:lnTo>
                    <a:pt x="14290" y="2219004"/>
                  </a:lnTo>
                  <a:lnTo>
                    <a:pt x="20498" y="2266196"/>
                  </a:lnTo>
                  <a:lnTo>
                    <a:pt x="27792" y="2313030"/>
                  </a:lnTo>
                  <a:lnTo>
                    <a:pt x="36158" y="2359493"/>
                  </a:lnTo>
                  <a:lnTo>
                    <a:pt x="45582" y="2405572"/>
                  </a:lnTo>
                  <a:lnTo>
                    <a:pt x="56052" y="2451252"/>
                  </a:lnTo>
                  <a:lnTo>
                    <a:pt x="67554" y="2496520"/>
                  </a:lnTo>
                  <a:lnTo>
                    <a:pt x="80075" y="2541362"/>
                  </a:lnTo>
                  <a:lnTo>
                    <a:pt x="93602" y="2585766"/>
                  </a:lnTo>
                  <a:lnTo>
                    <a:pt x="96271" y="2593846"/>
                  </a:lnTo>
                  <a:lnTo>
                    <a:pt x="3799072" y="2593846"/>
                  </a:lnTo>
                  <a:lnTo>
                    <a:pt x="3815268" y="2541362"/>
                  </a:lnTo>
                  <a:lnTo>
                    <a:pt x="3827789" y="2496520"/>
                  </a:lnTo>
                  <a:lnTo>
                    <a:pt x="3839291" y="2451252"/>
                  </a:lnTo>
                  <a:lnTo>
                    <a:pt x="3849761" y="2405572"/>
                  </a:lnTo>
                  <a:lnTo>
                    <a:pt x="3859185" y="2359493"/>
                  </a:lnTo>
                  <a:lnTo>
                    <a:pt x="3867551" y="2313030"/>
                  </a:lnTo>
                  <a:lnTo>
                    <a:pt x="3874845" y="2266196"/>
                  </a:lnTo>
                  <a:lnTo>
                    <a:pt x="3881053" y="2219004"/>
                  </a:lnTo>
                  <a:lnTo>
                    <a:pt x="3886162" y="2171468"/>
                  </a:lnTo>
                  <a:lnTo>
                    <a:pt x="3890159" y="2123601"/>
                  </a:lnTo>
                  <a:lnTo>
                    <a:pt x="3893030" y="2075417"/>
                  </a:lnTo>
                  <a:lnTo>
                    <a:pt x="3894763" y="2026929"/>
                  </a:lnTo>
                  <a:lnTo>
                    <a:pt x="3895344" y="1978152"/>
                  </a:lnTo>
                  <a:lnTo>
                    <a:pt x="3894763" y="1929376"/>
                  </a:lnTo>
                  <a:lnTo>
                    <a:pt x="3893030" y="1880891"/>
                  </a:lnTo>
                  <a:lnTo>
                    <a:pt x="3890159" y="1832708"/>
                  </a:lnTo>
                  <a:lnTo>
                    <a:pt x="3886162" y="1784843"/>
                  </a:lnTo>
                  <a:lnTo>
                    <a:pt x="3881053" y="1737309"/>
                  </a:lnTo>
                  <a:lnTo>
                    <a:pt x="3874845" y="1690118"/>
                  </a:lnTo>
                  <a:lnTo>
                    <a:pt x="3867551" y="1643285"/>
                  </a:lnTo>
                  <a:lnTo>
                    <a:pt x="3859185" y="1596824"/>
                  </a:lnTo>
                  <a:lnTo>
                    <a:pt x="3849761" y="1550747"/>
                  </a:lnTo>
                  <a:lnTo>
                    <a:pt x="3839291" y="1505068"/>
                  </a:lnTo>
                  <a:lnTo>
                    <a:pt x="3827789" y="1459801"/>
                  </a:lnTo>
                  <a:lnTo>
                    <a:pt x="3815268" y="1414959"/>
                  </a:lnTo>
                  <a:lnTo>
                    <a:pt x="3801741" y="1370557"/>
                  </a:lnTo>
                  <a:lnTo>
                    <a:pt x="3787222" y="1326606"/>
                  </a:lnTo>
                  <a:lnTo>
                    <a:pt x="3771725" y="1283122"/>
                  </a:lnTo>
                  <a:lnTo>
                    <a:pt x="3755262" y="1240117"/>
                  </a:lnTo>
                  <a:lnTo>
                    <a:pt x="3737846" y="1197605"/>
                  </a:lnTo>
                  <a:lnTo>
                    <a:pt x="3719492" y="1155600"/>
                  </a:lnTo>
                  <a:lnTo>
                    <a:pt x="3700212" y="1114115"/>
                  </a:lnTo>
                  <a:lnTo>
                    <a:pt x="3680021" y="1073164"/>
                  </a:lnTo>
                  <a:lnTo>
                    <a:pt x="3658930" y="1032760"/>
                  </a:lnTo>
                  <a:lnTo>
                    <a:pt x="3636954" y="992916"/>
                  </a:lnTo>
                  <a:lnTo>
                    <a:pt x="3614105" y="953647"/>
                  </a:lnTo>
                  <a:lnTo>
                    <a:pt x="3590398" y="914966"/>
                  </a:lnTo>
                  <a:lnTo>
                    <a:pt x="3565845" y="876887"/>
                  </a:lnTo>
                  <a:lnTo>
                    <a:pt x="3540460" y="839422"/>
                  </a:lnTo>
                  <a:lnTo>
                    <a:pt x="3514256" y="802586"/>
                  </a:lnTo>
                  <a:lnTo>
                    <a:pt x="3487247" y="766391"/>
                  </a:lnTo>
                  <a:lnTo>
                    <a:pt x="3459445" y="730853"/>
                  </a:lnTo>
                  <a:lnTo>
                    <a:pt x="3430864" y="695983"/>
                  </a:lnTo>
                  <a:lnTo>
                    <a:pt x="3401518" y="661797"/>
                  </a:lnTo>
                  <a:lnTo>
                    <a:pt x="3371420" y="628306"/>
                  </a:lnTo>
                  <a:lnTo>
                    <a:pt x="3340583" y="595525"/>
                  </a:lnTo>
                  <a:lnTo>
                    <a:pt x="3309020" y="563468"/>
                  </a:lnTo>
                  <a:lnTo>
                    <a:pt x="3276745" y="532147"/>
                  </a:lnTo>
                  <a:lnTo>
                    <a:pt x="3243771" y="501577"/>
                  </a:lnTo>
                  <a:lnTo>
                    <a:pt x="3210112" y="471771"/>
                  </a:lnTo>
                  <a:lnTo>
                    <a:pt x="3175780" y="442742"/>
                  </a:lnTo>
                  <a:lnTo>
                    <a:pt x="3140790" y="414504"/>
                  </a:lnTo>
                  <a:lnTo>
                    <a:pt x="3105154" y="387071"/>
                  </a:lnTo>
                  <a:lnTo>
                    <a:pt x="3068885" y="360456"/>
                  </a:lnTo>
                  <a:lnTo>
                    <a:pt x="3031998" y="334673"/>
                  </a:lnTo>
                  <a:lnTo>
                    <a:pt x="2994505" y="309735"/>
                  </a:lnTo>
                  <a:lnTo>
                    <a:pt x="2956420" y="285655"/>
                  </a:lnTo>
                  <a:lnTo>
                    <a:pt x="2917756" y="262448"/>
                  </a:lnTo>
                  <a:lnTo>
                    <a:pt x="2878527" y="240127"/>
                  </a:lnTo>
                  <a:lnTo>
                    <a:pt x="2838745" y="218705"/>
                  </a:lnTo>
                  <a:lnTo>
                    <a:pt x="2798425" y="198196"/>
                  </a:lnTo>
                  <a:lnTo>
                    <a:pt x="2757578" y="178614"/>
                  </a:lnTo>
                  <a:lnTo>
                    <a:pt x="2716220" y="159972"/>
                  </a:lnTo>
                  <a:lnTo>
                    <a:pt x="2674363" y="142283"/>
                  </a:lnTo>
                  <a:lnTo>
                    <a:pt x="2632020" y="125561"/>
                  </a:lnTo>
                  <a:lnTo>
                    <a:pt x="2589205" y="109820"/>
                  </a:lnTo>
                  <a:lnTo>
                    <a:pt x="2545930" y="95073"/>
                  </a:lnTo>
                  <a:lnTo>
                    <a:pt x="2502211" y="81334"/>
                  </a:lnTo>
                  <a:lnTo>
                    <a:pt x="2458059" y="68616"/>
                  </a:lnTo>
                  <a:lnTo>
                    <a:pt x="2413488" y="56933"/>
                  </a:lnTo>
                  <a:lnTo>
                    <a:pt x="2368512" y="46299"/>
                  </a:lnTo>
                  <a:lnTo>
                    <a:pt x="2323143" y="36726"/>
                  </a:lnTo>
                  <a:lnTo>
                    <a:pt x="2277395" y="28229"/>
                  </a:lnTo>
                  <a:lnTo>
                    <a:pt x="2231282" y="20821"/>
                  </a:lnTo>
                  <a:lnTo>
                    <a:pt x="2184816" y="14515"/>
                  </a:lnTo>
                  <a:lnTo>
                    <a:pt x="2138012" y="9326"/>
                  </a:lnTo>
                  <a:lnTo>
                    <a:pt x="2090882" y="5266"/>
                  </a:lnTo>
                  <a:lnTo>
                    <a:pt x="2043440" y="2349"/>
                  </a:lnTo>
                  <a:lnTo>
                    <a:pt x="1995698" y="589"/>
                  </a:lnTo>
                  <a:lnTo>
                    <a:pt x="1947672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09987" y="4678680"/>
              <a:ext cx="2382520" cy="2179320"/>
            </a:xfrm>
            <a:custGeom>
              <a:avLst/>
              <a:gdLst/>
              <a:ahLst/>
              <a:cxnLst/>
              <a:rect l="l" t="t" r="r" b="b"/>
              <a:pathLst>
                <a:path w="2382520" h="2179320">
                  <a:moveTo>
                    <a:pt x="1352550" y="0"/>
                  </a:moveTo>
                  <a:lnTo>
                    <a:pt x="1304037" y="850"/>
                  </a:lnTo>
                  <a:lnTo>
                    <a:pt x="1255953" y="3384"/>
                  </a:lnTo>
                  <a:lnTo>
                    <a:pt x="1208329" y="7572"/>
                  </a:lnTo>
                  <a:lnTo>
                    <a:pt x="1161191" y="13385"/>
                  </a:lnTo>
                  <a:lnTo>
                    <a:pt x="1114569" y="20796"/>
                  </a:lnTo>
                  <a:lnTo>
                    <a:pt x="1068490" y="29776"/>
                  </a:lnTo>
                  <a:lnTo>
                    <a:pt x="1022985" y="40295"/>
                  </a:lnTo>
                  <a:lnTo>
                    <a:pt x="978081" y="52327"/>
                  </a:lnTo>
                  <a:lnTo>
                    <a:pt x="933808" y="65841"/>
                  </a:lnTo>
                  <a:lnTo>
                    <a:pt x="890192" y="80811"/>
                  </a:lnTo>
                  <a:lnTo>
                    <a:pt x="847264" y="97206"/>
                  </a:lnTo>
                  <a:lnTo>
                    <a:pt x="805052" y="114999"/>
                  </a:lnTo>
                  <a:lnTo>
                    <a:pt x="763584" y="134161"/>
                  </a:lnTo>
                  <a:lnTo>
                    <a:pt x="722890" y="154664"/>
                  </a:lnTo>
                  <a:lnTo>
                    <a:pt x="682997" y="176478"/>
                  </a:lnTo>
                  <a:lnTo>
                    <a:pt x="643934" y="199577"/>
                  </a:lnTo>
                  <a:lnTo>
                    <a:pt x="605730" y="223930"/>
                  </a:lnTo>
                  <a:lnTo>
                    <a:pt x="568414" y="249510"/>
                  </a:lnTo>
                  <a:lnTo>
                    <a:pt x="532013" y="276288"/>
                  </a:lnTo>
                  <a:lnTo>
                    <a:pt x="496557" y="304236"/>
                  </a:lnTo>
                  <a:lnTo>
                    <a:pt x="462075" y="333324"/>
                  </a:lnTo>
                  <a:lnTo>
                    <a:pt x="428594" y="363526"/>
                  </a:lnTo>
                  <a:lnTo>
                    <a:pt x="396144" y="394811"/>
                  </a:lnTo>
                  <a:lnTo>
                    <a:pt x="364753" y="427151"/>
                  </a:lnTo>
                  <a:lnTo>
                    <a:pt x="334450" y="460519"/>
                  </a:lnTo>
                  <a:lnTo>
                    <a:pt x="305263" y="494885"/>
                  </a:lnTo>
                  <a:lnTo>
                    <a:pt x="277221" y="530221"/>
                  </a:lnTo>
                  <a:lnTo>
                    <a:pt x="250352" y="566499"/>
                  </a:lnTo>
                  <a:lnTo>
                    <a:pt x="224686" y="603689"/>
                  </a:lnTo>
                  <a:lnTo>
                    <a:pt x="200250" y="641764"/>
                  </a:lnTo>
                  <a:lnTo>
                    <a:pt x="177074" y="680695"/>
                  </a:lnTo>
                  <a:lnTo>
                    <a:pt x="155185" y="720453"/>
                  </a:lnTo>
                  <a:lnTo>
                    <a:pt x="134613" y="761010"/>
                  </a:lnTo>
                  <a:lnTo>
                    <a:pt x="115387" y="802337"/>
                  </a:lnTo>
                  <a:lnTo>
                    <a:pt x="97534" y="844407"/>
                  </a:lnTo>
                  <a:lnTo>
                    <a:pt x="81083" y="887189"/>
                  </a:lnTo>
                  <a:lnTo>
                    <a:pt x="66063" y="930657"/>
                  </a:lnTo>
                  <a:lnTo>
                    <a:pt x="52503" y="974781"/>
                  </a:lnTo>
                  <a:lnTo>
                    <a:pt x="40431" y="1019532"/>
                  </a:lnTo>
                  <a:lnTo>
                    <a:pt x="29876" y="1064883"/>
                  </a:lnTo>
                  <a:lnTo>
                    <a:pt x="20866" y="1110805"/>
                  </a:lnTo>
                  <a:lnTo>
                    <a:pt x="13431" y="1157269"/>
                  </a:lnTo>
                  <a:lnTo>
                    <a:pt x="7597" y="1204247"/>
                  </a:lnTo>
                  <a:lnTo>
                    <a:pt x="3395" y="1251710"/>
                  </a:lnTo>
                  <a:lnTo>
                    <a:pt x="853" y="1299629"/>
                  </a:lnTo>
                  <a:lnTo>
                    <a:pt x="0" y="1347978"/>
                  </a:lnTo>
                  <a:lnTo>
                    <a:pt x="853" y="1396325"/>
                  </a:lnTo>
                  <a:lnTo>
                    <a:pt x="3395" y="1444244"/>
                  </a:lnTo>
                  <a:lnTo>
                    <a:pt x="7597" y="1491707"/>
                  </a:lnTo>
                  <a:lnTo>
                    <a:pt x="13431" y="1538685"/>
                  </a:lnTo>
                  <a:lnTo>
                    <a:pt x="20866" y="1585148"/>
                  </a:lnTo>
                  <a:lnTo>
                    <a:pt x="29876" y="1631070"/>
                  </a:lnTo>
                  <a:lnTo>
                    <a:pt x="40431" y="1676420"/>
                  </a:lnTo>
                  <a:lnTo>
                    <a:pt x="52503" y="1721172"/>
                  </a:lnTo>
                  <a:lnTo>
                    <a:pt x="66063" y="1765295"/>
                  </a:lnTo>
                  <a:lnTo>
                    <a:pt x="81083" y="1808763"/>
                  </a:lnTo>
                  <a:lnTo>
                    <a:pt x="97534" y="1851545"/>
                  </a:lnTo>
                  <a:lnTo>
                    <a:pt x="115387" y="1893614"/>
                  </a:lnTo>
                  <a:lnTo>
                    <a:pt x="134613" y="1934942"/>
                  </a:lnTo>
                  <a:lnTo>
                    <a:pt x="155185" y="1975499"/>
                  </a:lnTo>
                  <a:lnTo>
                    <a:pt x="177074" y="2015257"/>
                  </a:lnTo>
                  <a:lnTo>
                    <a:pt x="200250" y="2054188"/>
                  </a:lnTo>
                  <a:lnTo>
                    <a:pt x="224686" y="2092263"/>
                  </a:lnTo>
                  <a:lnTo>
                    <a:pt x="250352" y="2129453"/>
                  </a:lnTo>
                  <a:lnTo>
                    <a:pt x="277221" y="2165731"/>
                  </a:lnTo>
                  <a:lnTo>
                    <a:pt x="288002" y="2179316"/>
                  </a:lnTo>
                  <a:lnTo>
                    <a:pt x="2382011" y="473898"/>
                  </a:lnTo>
                  <a:lnTo>
                    <a:pt x="2340346" y="427151"/>
                  </a:lnTo>
                  <a:lnTo>
                    <a:pt x="2308955" y="394811"/>
                  </a:lnTo>
                  <a:lnTo>
                    <a:pt x="2276505" y="363526"/>
                  </a:lnTo>
                  <a:lnTo>
                    <a:pt x="2243024" y="333324"/>
                  </a:lnTo>
                  <a:lnTo>
                    <a:pt x="2208542" y="304236"/>
                  </a:lnTo>
                  <a:lnTo>
                    <a:pt x="2173086" y="276288"/>
                  </a:lnTo>
                  <a:lnTo>
                    <a:pt x="2136685" y="249510"/>
                  </a:lnTo>
                  <a:lnTo>
                    <a:pt x="2099369" y="223930"/>
                  </a:lnTo>
                  <a:lnTo>
                    <a:pt x="2061165" y="199577"/>
                  </a:lnTo>
                  <a:lnTo>
                    <a:pt x="2022102" y="176478"/>
                  </a:lnTo>
                  <a:lnTo>
                    <a:pt x="1982209" y="154664"/>
                  </a:lnTo>
                  <a:lnTo>
                    <a:pt x="1941515" y="134161"/>
                  </a:lnTo>
                  <a:lnTo>
                    <a:pt x="1900047" y="114999"/>
                  </a:lnTo>
                  <a:lnTo>
                    <a:pt x="1857835" y="97206"/>
                  </a:lnTo>
                  <a:lnTo>
                    <a:pt x="1814907" y="80811"/>
                  </a:lnTo>
                  <a:lnTo>
                    <a:pt x="1771291" y="65841"/>
                  </a:lnTo>
                  <a:lnTo>
                    <a:pt x="1727018" y="52327"/>
                  </a:lnTo>
                  <a:lnTo>
                    <a:pt x="1682114" y="40295"/>
                  </a:lnTo>
                  <a:lnTo>
                    <a:pt x="1636609" y="29776"/>
                  </a:lnTo>
                  <a:lnTo>
                    <a:pt x="1590530" y="20796"/>
                  </a:lnTo>
                  <a:lnTo>
                    <a:pt x="1543908" y="13385"/>
                  </a:lnTo>
                  <a:lnTo>
                    <a:pt x="1496770" y="7572"/>
                  </a:lnTo>
                  <a:lnTo>
                    <a:pt x="1449146" y="3384"/>
                  </a:lnTo>
                  <a:lnTo>
                    <a:pt x="1401062" y="850"/>
                  </a:lnTo>
                  <a:lnTo>
                    <a:pt x="1352550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6783" y="85748"/>
            <a:ext cx="300704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5" dirty="0">
                <a:solidFill>
                  <a:srgbClr val="000000"/>
                </a:solidFill>
              </a:rPr>
              <a:t>РАСХОДЫ</a:t>
            </a:r>
            <a:r>
              <a:rPr sz="1400" b="1" spc="-20" dirty="0">
                <a:solidFill>
                  <a:srgbClr val="000000"/>
                </a:solidFill>
              </a:rPr>
              <a:t> </a:t>
            </a:r>
            <a:r>
              <a:rPr sz="1400" b="1" spc="-5" dirty="0">
                <a:solidFill>
                  <a:srgbClr val="000000"/>
                </a:solidFill>
              </a:rPr>
              <a:t>НА</a:t>
            </a:r>
            <a:r>
              <a:rPr sz="1400" b="1" dirty="0">
                <a:solidFill>
                  <a:srgbClr val="000000"/>
                </a:solidFill>
              </a:rPr>
              <a:t> </a:t>
            </a:r>
            <a:r>
              <a:rPr sz="1400" b="1" spc="-5" dirty="0">
                <a:solidFill>
                  <a:srgbClr val="000000"/>
                </a:solidFill>
              </a:rPr>
              <a:t>ОБЩЕЕ</a:t>
            </a:r>
            <a:r>
              <a:rPr sz="1400" b="1" spc="-20" dirty="0">
                <a:solidFill>
                  <a:srgbClr val="000000"/>
                </a:solidFill>
              </a:rPr>
              <a:t> </a:t>
            </a:r>
            <a:r>
              <a:rPr sz="1400" b="1" spc="-15" dirty="0">
                <a:solidFill>
                  <a:srgbClr val="000000"/>
                </a:solidFill>
              </a:rPr>
              <a:t>ОБРАЗОВАНИЕ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72132" y="4000504"/>
            <a:ext cx="2426494" cy="2056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930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Численность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600" spc="-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общеобразовательных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171717"/>
                </a:solidFill>
                <a:latin typeface="Calibri"/>
                <a:cs typeface="Calibri"/>
              </a:rPr>
              <a:t>организациях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600" spc="-35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marR="5080" indent="749300" algn="r">
              <a:lnSpc>
                <a:spcPct val="100000"/>
              </a:lnSpc>
              <a:spcBef>
                <a:spcPts val="95"/>
              </a:spcBef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895 </a:t>
            </a:r>
            <a:r>
              <a:rPr sz="20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человек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,</a:t>
            </a:r>
            <a:r>
              <a:rPr sz="1600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lang="ru-RU" sz="1600" spc="-10" dirty="0" smtClean="0">
                <a:latin typeface="Calibri"/>
                <a:cs typeface="Calibri"/>
              </a:rPr>
              <a:t>42</a:t>
            </a:r>
            <a:r>
              <a:rPr sz="1600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ребенка</a:t>
            </a:r>
            <a:r>
              <a:rPr sz="16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- в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 дошкольных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группах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при</a:t>
            </a:r>
            <a:r>
              <a:rPr sz="1600" spc="-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школах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2462" y="5143512"/>
            <a:ext cx="842391" cy="112318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 rot="14178975">
            <a:off x="2071670" y="428604"/>
            <a:ext cx="1214446" cy="1199515"/>
            <a:chOff x="1464395" y="1881885"/>
            <a:chExt cx="1248410" cy="1199515"/>
          </a:xfrm>
        </p:grpSpPr>
        <p:sp>
          <p:nvSpPr>
            <p:cNvPr id="17" name="object 17"/>
            <p:cNvSpPr/>
            <p:nvPr/>
          </p:nvSpPr>
          <p:spPr>
            <a:xfrm>
              <a:off x="1682369" y="1943226"/>
              <a:ext cx="1020444" cy="1127760"/>
            </a:xfrm>
            <a:custGeom>
              <a:avLst/>
              <a:gdLst/>
              <a:ahLst/>
              <a:cxnLst/>
              <a:rect l="l" t="t" r="r" b="b"/>
              <a:pathLst>
                <a:path w="1020444" h="1127760">
                  <a:moveTo>
                    <a:pt x="456183" y="0"/>
                  </a:moveTo>
                  <a:lnTo>
                    <a:pt x="456183" y="293243"/>
                  </a:lnTo>
                  <a:lnTo>
                    <a:pt x="507325" y="298121"/>
                  </a:lnTo>
                  <a:lnTo>
                    <a:pt x="556003" y="312339"/>
                  </a:lnTo>
                  <a:lnTo>
                    <a:pt x="601006" y="335268"/>
                  </a:lnTo>
                  <a:lnTo>
                    <a:pt x="641120" y="366281"/>
                  </a:lnTo>
                  <a:lnTo>
                    <a:pt x="675132" y="404749"/>
                  </a:lnTo>
                  <a:lnTo>
                    <a:pt x="700207" y="446697"/>
                  </a:lnTo>
                  <a:lnTo>
                    <a:pt x="716957" y="491146"/>
                  </a:lnTo>
                  <a:lnTo>
                    <a:pt x="725551" y="537031"/>
                  </a:lnTo>
                  <a:lnTo>
                    <a:pt x="726157" y="583285"/>
                  </a:lnTo>
                  <a:lnTo>
                    <a:pt x="718947" y="628844"/>
                  </a:lnTo>
                  <a:lnTo>
                    <a:pt x="704088" y="672643"/>
                  </a:lnTo>
                  <a:lnTo>
                    <a:pt x="681750" y="713617"/>
                  </a:lnTo>
                  <a:lnTo>
                    <a:pt x="652102" y="750700"/>
                  </a:lnTo>
                  <a:lnTo>
                    <a:pt x="615314" y="782827"/>
                  </a:lnTo>
                  <a:lnTo>
                    <a:pt x="573399" y="807903"/>
                  </a:lnTo>
                  <a:lnTo>
                    <a:pt x="528968" y="824653"/>
                  </a:lnTo>
                  <a:lnTo>
                    <a:pt x="483089" y="833247"/>
                  </a:lnTo>
                  <a:lnTo>
                    <a:pt x="436830" y="833853"/>
                  </a:lnTo>
                  <a:lnTo>
                    <a:pt x="391261" y="826642"/>
                  </a:lnTo>
                  <a:lnTo>
                    <a:pt x="347448" y="811783"/>
                  </a:lnTo>
                  <a:lnTo>
                    <a:pt x="306461" y="789446"/>
                  </a:lnTo>
                  <a:lnTo>
                    <a:pt x="269367" y="759798"/>
                  </a:lnTo>
                  <a:lnTo>
                    <a:pt x="237236" y="723011"/>
                  </a:lnTo>
                  <a:lnTo>
                    <a:pt x="0" y="895350"/>
                  </a:lnTo>
                  <a:lnTo>
                    <a:pt x="30459" y="933681"/>
                  </a:lnTo>
                  <a:lnTo>
                    <a:pt x="63835" y="968933"/>
                  </a:lnTo>
                  <a:lnTo>
                    <a:pt x="99890" y="1000985"/>
                  </a:lnTo>
                  <a:lnTo>
                    <a:pt x="138385" y="1029716"/>
                  </a:lnTo>
                  <a:lnTo>
                    <a:pt x="179083" y="1055006"/>
                  </a:lnTo>
                  <a:lnTo>
                    <a:pt x="221745" y="1076735"/>
                  </a:lnTo>
                  <a:lnTo>
                    <a:pt x="266133" y="1094783"/>
                  </a:lnTo>
                  <a:lnTo>
                    <a:pt x="312009" y="1109030"/>
                  </a:lnTo>
                  <a:lnTo>
                    <a:pt x="359135" y="1119355"/>
                  </a:lnTo>
                  <a:lnTo>
                    <a:pt x="407273" y="1125638"/>
                  </a:lnTo>
                  <a:lnTo>
                    <a:pt x="456183" y="1127760"/>
                  </a:lnTo>
                  <a:lnTo>
                    <a:pt x="504835" y="1125690"/>
                  </a:lnTo>
                  <a:lnTo>
                    <a:pt x="552337" y="1119593"/>
                  </a:lnTo>
                  <a:lnTo>
                    <a:pt x="598521" y="1109638"/>
                  </a:lnTo>
                  <a:lnTo>
                    <a:pt x="643218" y="1095995"/>
                  </a:lnTo>
                  <a:lnTo>
                    <a:pt x="686259" y="1078833"/>
                  </a:lnTo>
                  <a:lnTo>
                    <a:pt x="727473" y="1058322"/>
                  </a:lnTo>
                  <a:lnTo>
                    <a:pt x="766692" y="1034630"/>
                  </a:lnTo>
                  <a:lnTo>
                    <a:pt x="803747" y="1007926"/>
                  </a:lnTo>
                  <a:lnTo>
                    <a:pt x="838468" y="978381"/>
                  </a:lnTo>
                  <a:lnTo>
                    <a:pt x="870685" y="946164"/>
                  </a:lnTo>
                  <a:lnTo>
                    <a:pt x="900230" y="911443"/>
                  </a:lnTo>
                  <a:lnTo>
                    <a:pt x="926934" y="874388"/>
                  </a:lnTo>
                  <a:lnTo>
                    <a:pt x="950626" y="835169"/>
                  </a:lnTo>
                  <a:lnTo>
                    <a:pt x="971137" y="793955"/>
                  </a:lnTo>
                  <a:lnTo>
                    <a:pt x="988299" y="750914"/>
                  </a:lnTo>
                  <a:lnTo>
                    <a:pt x="1001942" y="706217"/>
                  </a:lnTo>
                  <a:lnTo>
                    <a:pt x="1011897" y="660033"/>
                  </a:lnTo>
                  <a:lnTo>
                    <a:pt x="1017994" y="612531"/>
                  </a:lnTo>
                  <a:lnTo>
                    <a:pt x="1020063" y="563880"/>
                  </a:lnTo>
                  <a:lnTo>
                    <a:pt x="1017994" y="515228"/>
                  </a:lnTo>
                  <a:lnTo>
                    <a:pt x="1011897" y="467726"/>
                  </a:lnTo>
                  <a:lnTo>
                    <a:pt x="1001942" y="421542"/>
                  </a:lnTo>
                  <a:lnTo>
                    <a:pt x="988299" y="376845"/>
                  </a:lnTo>
                  <a:lnTo>
                    <a:pt x="971137" y="333804"/>
                  </a:lnTo>
                  <a:lnTo>
                    <a:pt x="950626" y="292590"/>
                  </a:lnTo>
                  <a:lnTo>
                    <a:pt x="926934" y="253371"/>
                  </a:lnTo>
                  <a:lnTo>
                    <a:pt x="900230" y="216316"/>
                  </a:lnTo>
                  <a:lnTo>
                    <a:pt x="870685" y="181595"/>
                  </a:lnTo>
                  <a:lnTo>
                    <a:pt x="838468" y="149378"/>
                  </a:lnTo>
                  <a:lnTo>
                    <a:pt x="803747" y="119833"/>
                  </a:lnTo>
                  <a:lnTo>
                    <a:pt x="766692" y="93129"/>
                  </a:lnTo>
                  <a:lnTo>
                    <a:pt x="727473" y="69437"/>
                  </a:lnTo>
                  <a:lnTo>
                    <a:pt x="686259" y="48926"/>
                  </a:lnTo>
                  <a:lnTo>
                    <a:pt x="643218" y="31764"/>
                  </a:lnTo>
                  <a:lnTo>
                    <a:pt x="598521" y="18121"/>
                  </a:lnTo>
                  <a:lnTo>
                    <a:pt x="552337" y="8166"/>
                  </a:lnTo>
                  <a:lnTo>
                    <a:pt x="504835" y="2069"/>
                  </a:lnTo>
                  <a:lnTo>
                    <a:pt x="456183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2369" y="1943226"/>
              <a:ext cx="1020444" cy="1127760"/>
            </a:xfrm>
            <a:custGeom>
              <a:avLst/>
              <a:gdLst/>
              <a:ahLst/>
              <a:cxnLst/>
              <a:rect l="l" t="t" r="r" b="b"/>
              <a:pathLst>
                <a:path w="1020444" h="1127760">
                  <a:moveTo>
                    <a:pt x="456183" y="0"/>
                  </a:moveTo>
                  <a:lnTo>
                    <a:pt x="504835" y="2069"/>
                  </a:lnTo>
                  <a:lnTo>
                    <a:pt x="552337" y="8166"/>
                  </a:lnTo>
                  <a:lnTo>
                    <a:pt x="598521" y="18121"/>
                  </a:lnTo>
                  <a:lnTo>
                    <a:pt x="643218" y="31764"/>
                  </a:lnTo>
                  <a:lnTo>
                    <a:pt x="686259" y="48926"/>
                  </a:lnTo>
                  <a:lnTo>
                    <a:pt x="727473" y="69437"/>
                  </a:lnTo>
                  <a:lnTo>
                    <a:pt x="766692" y="93129"/>
                  </a:lnTo>
                  <a:lnTo>
                    <a:pt x="803747" y="119833"/>
                  </a:lnTo>
                  <a:lnTo>
                    <a:pt x="838468" y="149378"/>
                  </a:lnTo>
                  <a:lnTo>
                    <a:pt x="870685" y="181595"/>
                  </a:lnTo>
                  <a:lnTo>
                    <a:pt x="900230" y="216316"/>
                  </a:lnTo>
                  <a:lnTo>
                    <a:pt x="926934" y="253371"/>
                  </a:lnTo>
                  <a:lnTo>
                    <a:pt x="950626" y="292590"/>
                  </a:lnTo>
                  <a:lnTo>
                    <a:pt x="971137" y="333804"/>
                  </a:lnTo>
                  <a:lnTo>
                    <a:pt x="988299" y="376845"/>
                  </a:lnTo>
                  <a:lnTo>
                    <a:pt x="1001942" y="421542"/>
                  </a:lnTo>
                  <a:lnTo>
                    <a:pt x="1011897" y="467726"/>
                  </a:lnTo>
                  <a:lnTo>
                    <a:pt x="1017994" y="515228"/>
                  </a:lnTo>
                  <a:lnTo>
                    <a:pt x="1020063" y="563880"/>
                  </a:lnTo>
                  <a:lnTo>
                    <a:pt x="1017994" y="612531"/>
                  </a:lnTo>
                  <a:lnTo>
                    <a:pt x="1011897" y="660033"/>
                  </a:lnTo>
                  <a:lnTo>
                    <a:pt x="1001942" y="706217"/>
                  </a:lnTo>
                  <a:lnTo>
                    <a:pt x="988299" y="750914"/>
                  </a:lnTo>
                  <a:lnTo>
                    <a:pt x="971137" y="793955"/>
                  </a:lnTo>
                  <a:lnTo>
                    <a:pt x="950626" y="835169"/>
                  </a:lnTo>
                  <a:lnTo>
                    <a:pt x="926934" y="874388"/>
                  </a:lnTo>
                  <a:lnTo>
                    <a:pt x="900230" y="911443"/>
                  </a:lnTo>
                  <a:lnTo>
                    <a:pt x="870685" y="946164"/>
                  </a:lnTo>
                  <a:lnTo>
                    <a:pt x="838468" y="978381"/>
                  </a:lnTo>
                  <a:lnTo>
                    <a:pt x="803747" y="1007926"/>
                  </a:lnTo>
                  <a:lnTo>
                    <a:pt x="766692" y="1034630"/>
                  </a:lnTo>
                  <a:lnTo>
                    <a:pt x="727473" y="1058322"/>
                  </a:lnTo>
                  <a:lnTo>
                    <a:pt x="686259" y="1078833"/>
                  </a:lnTo>
                  <a:lnTo>
                    <a:pt x="643218" y="1095995"/>
                  </a:lnTo>
                  <a:lnTo>
                    <a:pt x="598521" y="1109638"/>
                  </a:lnTo>
                  <a:lnTo>
                    <a:pt x="552337" y="1119593"/>
                  </a:lnTo>
                  <a:lnTo>
                    <a:pt x="504835" y="1125690"/>
                  </a:lnTo>
                  <a:lnTo>
                    <a:pt x="456183" y="1127760"/>
                  </a:lnTo>
                  <a:lnTo>
                    <a:pt x="407273" y="1125638"/>
                  </a:lnTo>
                  <a:lnTo>
                    <a:pt x="359135" y="1119355"/>
                  </a:lnTo>
                  <a:lnTo>
                    <a:pt x="312009" y="1109030"/>
                  </a:lnTo>
                  <a:lnTo>
                    <a:pt x="266133" y="1094783"/>
                  </a:lnTo>
                  <a:lnTo>
                    <a:pt x="221745" y="1076735"/>
                  </a:lnTo>
                  <a:lnTo>
                    <a:pt x="179083" y="1055006"/>
                  </a:lnTo>
                  <a:lnTo>
                    <a:pt x="138385" y="1029716"/>
                  </a:lnTo>
                  <a:lnTo>
                    <a:pt x="99890" y="1000985"/>
                  </a:lnTo>
                  <a:lnTo>
                    <a:pt x="63835" y="968933"/>
                  </a:lnTo>
                  <a:lnTo>
                    <a:pt x="30459" y="933681"/>
                  </a:lnTo>
                  <a:lnTo>
                    <a:pt x="0" y="895350"/>
                  </a:lnTo>
                  <a:lnTo>
                    <a:pt x="237236" y="723011"/>
                  </a:lnTo>
                  <a:lnTo>
                    <a:pt x="269367" y="759798"/>
                  </a:lnTo>
                  <a:lnTo>
                    <a:pt x="306461" y="789446"/>
                  </a:lnTo>
                  <a:lnTo>
                    <a:pt x="347448" y="811783"/>
                  </a:lnTo>
                  <a:lnTo>
                    <a:pt x="391261" y="826642"/>
                  </a:lnTo>
                  <a:lnTo>
                    <a:pt x="436830" y="833853"/>
                  </a:lnTo>
                  <a:lnTo>
                    <a:pt x="483089" y="833247"/>
                  </a:lnTo>
                  <a:lnTo>
                    <a:pt x="528968" y="824653"/>
                  </a:lnTo>
                  <a:lnTo>
                    <a:pt x="573399" y="807903"/>
                  </a:lnTo>
                  <a:lnTo>
                    <a:pt x="615314" y="782827"/>
                  </a:lnTo>
                  <a:lnTo>
                    <a:pt x="652102" y="750700"/>
                  </a:lnTo>
                  <a:lnTo>
                    <a:pt x="681750" y="713617"/>
                  </a:lnTo>
                  <a:lnTo>
                    <a:pt x="704088" y="672643"/>
                  </a:lnTo>
                  <a:lnTo>
                    <a:pt x="718947" y="628844"/>
                  </a:lnTo>
                  <a:lnTo>
                    <a:pt x="726157" y="583285"/>
                  </a:lnTo>
                  <a:lnTo>
                    <a:pt x="725551" y="537031"/>
                  </a:lnTo>
                  <a:lnTo>
                    <a:pt x="716957" y="491146"/>
                  </a:lnTo>
                  <a:lnTo>
                    <a:pt x="700207" y="446697"/>
                  </a:lnTo>
                  <a:lnTo>
                    <a:pt x="675132" y="404749"/>
                  </a:lnTo>
                  <a:lnTo>
                    <a:pt x="641120" y="366281"/>
                  </a:lnTo>
                  <a:lnTo>
                    <a:pt x="601006" y="335268"/>
                  </a:lnTo>
                  <a:lnTo>
                    <a:pt x="556003" y="312339"/>
                  </a:lnTo>
                  <a:lnTo>
                    <a:pt x="507325" y="298121"/>
                  </a:lnTo>
                  <a:lnTo>
                    <a:pt x="456183" y="293243"/>
                  </a:lnTo>
                  <a:lnTo>
                    <a:pt x="456183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4555" y="1892045"/>
              <a:ext cx="563880" cy="895350"/>
            </a:xfrm>
            <a:custGeom>
              <a:avLst/>
              <a:gdLst/>
              <a:ahLst/>
              <a:cxnLst/>
              <a:rect l="l" t="t" r="r" b="b"/>
              <a:pathLst>
                <a:path w="563880" h="895350">
                  <a:moveTo>
                    <a:pt x="563540" y="0"/>
                  </a:moveTo>
                  <a:lnTo>
                    <a:pt x="512728" y="2293"/>
                  </a:lnTo>
                  <a:lnTo>
                    <a:pt x="462592" y="9109"/>
                  </a:lnTo>
                  <a:lnTo>
                    <a:pt x="413417" y="20354"/>
                  </a:lnTo>
                  <a:lnTo>
                    <a:pt x="365491" y="35930"/>
                  </a:lnTo>
                  <a:lnTo>
                    <a:pt x="319100" y="55743"/>
                  </a:lnTo>
                  <a:lnTo>
                    <a:pt x="274531" y="79696"/>
                  </a:lnTo>
                  <a:lnTo>
                    <a:pt x="232070" y="107695"/>
                  </a:lnTo>
                  <a:lnTo>
                    <a:pt x="193923" y="137962"/>
                  </a:lnTo>
                  <a:lnTo>
                    <a:pt x="159073" y="170812"/>
                  </a:lnTo>
                  <a:lnTo>
                    <a:pt x="127560" y="206009"/>
                  </a:lnTo>
                  <a:lnTo>
                    <a:pt x="99419" y="243316"/>
                  </a:lnTo>
                  <a:lnTo>
                    <a:pt x="74688" y="282498"/>
                  </a:lnTo>
                  <a:lnTo>
                    <a:pt x="53405" y="323316"/>
                  </a:lnTo>
                  <a:lnTo>
                    <a:pt x="35606" y="365536"/>
                  </a:lnTo>
                  <a:lnTo>
                    <a:pt x="21329" y="408920"/>
                  </a:lnTo>
                  <a:lnTo>
                    <a:pt x="10610" y="453232"/>
                  </a:lnTo>
                  <a:lnTo>
                    <a:pt x="3488" y="498235"/>
                  </a:lnTo>
                  <a:lnTo>
                    <a:pt x="0" y="543694"/>
                  </a:lnTo>
                  <a:lnTo>
                    <a:pt x="181" y="589370"/>
                  </a:lnTo>
                  <a:lnTo>
                    <a:pt x="4071" y="635028"/>
                  </a:lnTo>
                  <a:lnTo>
                    <a:pt x="11705" y="680432"/>
                  </a:lnTo>
                  <a:lnTo>
                    <a:pt x="23122" y="725344"/>
                  </a:lnTo>
                  <a:lnTo>
                    <a:pt x="38359" y="769528"/>
                  </a:lnTo>
                  <a:lnTo>
                    <a:pt x="57451" y="812748"/>
                  </a:lnTo>
                  <a:lnTo>
                    <a:pt x="80438" y="854768"/>
                  </a:lnTo>
                  <a:lnTo>
                    <a:pt x="107356" y="895350"/>
                  </a:lnTo>
                  <a:lnTo>
                    <a:pt x="344592" y="723011"/>
                  </a:lnTo>
                  <a:lnTo>
                    <a:pt x="322318" y="686681"/>
                  </a:lnTo>
                  <a:lnTo>
                    <a:pt x="306127" y="647541"/>
                  </a:lnTo>
                  <a:lnTo>
                    <a:pt x="296247" y="606353"/>
                  </a:lnTo>
                  <a:lnTo>
                    <a:pt x="292903" y="563879"/>
                  </a:lnTo>
                  <a:lnTo>
                    <a:pt x="297263" y="515229"/>
                  </a:lnTo>
                  <a:lnTo>
                    <a:pt x="309834" y="469441"/>
                  </a:lnTo>
                  <a:lnTo>
                    <a:pt x="329851" y="427279"/>
                  </a:lnTo>
                  <a:lnTo>
                    <a:pt x="356550" y="389507"/>
                  </a:lnTo>
                  <a:lnTo>
                    <a:pt x="389168" y="356890"/>
                  </a:lnTo>
                  <a:lnTo>
                    <a:pt x="426940" y="330190"/>
                  </a:lnTo>
                  <a:lnTo>
                    <a:pt x="469102" y="310173"/>
                  </a:lnTo>
                  <a:lnTo>
                    <a:pt x="514890" y="297602"/>
                  </a:lnTo>
                  <a:lnTo>
                    <a:pt x="563540" y="293242"/>
                  </a:lnTo>
                  <a:lnTo>
                    <a:pt x="56354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4555" y="1892045"/>
              <a:ext cx="563880" cy="895350"/>
            </a:xfrm>
            <a:custGeom>
              <a:avLst/>
              <a:gdLst/>
              <a:ahLst/>
              <a:cxnLst/>
              <a:rect l="l" t="t" r="r" b="b"/>
              <a:pathLst>
                <a:path w="563880" h="895350">
                  <a:moveTo>
                    <a:pt x="107356" y="895350"/>
                  </a:moveTo>
                  <a:lnTo>
                    <a:pt x="80438" y="854768"/>
                  </a:lnTo>
                  <a:lnTo>
                    <a:pt x="57451" y="812748"/>
                  </a:lnTo>
                  <a:lnTo>
                    <a:pt x="38359" y="769528"/>
                  </a:lnTo>
                  <a:lnTo>
                    <a:pt x="23122" y="725344"/>
                  </a:lnTo>
                  <a:lnTo>
                    <a:pt x="11705" y="680432"/>
                  </a:lnTo>
                  <a:lnTo>
                    <a:pt x="4071" y="635028"/>
                  </a:lnTo>
                  <a:lnTo>
                    <a:pt x="181" y="589370"/>
                  </a:lnTo>
                  <a:lnTo>
                    <a:pt x="0" y="543694"/>
                  </a:lnTo>
                  <a:lnTo>
                    <a:pt x="3488" y="498235"/>
                  </a:lnTo>
                  <a:lnTo>
                    <a:pt x="10610" y="453232"/>
                  </a:lnTo>
                  <a:lnTo>
                    <a:pt x="21329" y="408920"/>
                  </a:lnTo>
                  <a:lnTo>
                    <a:pt x="35606" y="365536"/>
                  </a:lnTo>
                  <a:lnTo>
                    <a:pt x="53405" y="323316"/>
                  </a:lnTo>
                  <a:lnTo>
                    <a:pt x="74688" y="282498"/>
                  </a:lnTo>
                  <a:lnTo>
                    <a:pt x="99419" y="243316"/>
                  </a:lnTo>
                  <a:lnTo>
                    <a:pt x="127560" y="206009"/>
                  </a:lnTo>
                  <a:lnTo>
                    <a:pt x="159073" y="170812"/>
                  </a:lnTo>
                  <a:lnTo>
                    <a:pt x="193923" y="137962"/>
                  </a:lnTo>
                  <a:lnTo>
                    <a:pt x="232070" y="107695"/>
                  </a:lnTo>
                  <a:lnTo>
                    <a:pt x="274531" y="79696"/>
                  </a:lnTo>
                  <a:lnTo>
                    <a:pt x="319100" y="55743"/>
                  </a:lnTo>
                  <a:lnTo>
                    <a:pt x="365491" y="35930"/>
                  </a:lnTo>
                  <a:lnTo>
                    <a:pt x="413417" y="20354"/>
                  </a:lnTo>
                  <a:lnTo>
                    <a:pt x="462592" y="9109"/>
                  </a:lnTo>
                  <a:lnTo>
                    <a:pt x="512728" y="2293"/>
                  </a:lnTo>
                  <a:lnTo>
                    <a:pt x="563540" y="0"/>
                  </a:lnTo>
                  <a:lnTo>
                    <a:pt x="563540" y="293242"/>
                  </a:lnTo>
                  <a:lnTo>
                    <a:pt x="514890" y="297602"/>
                  </a:lnTo>
                  <a:lnTo>
                    <a:pt x="469102" y="310173"/>
                  </a:lnTo>
                  <a:lnTo>
                    <a:pt x="426940" y="330190"/>
                  </a:lnTo>
                  <a:lnTo>
                    <a:pt x="389168" y="356890"/>
                  </a:lnTo>
                  <a:lnTo>
                    <a:pt x="356550" y="389507"/>
                  </a:lnTo>
                  <a:lnTo>
                    <a:pt x="329851" y="427279"/>
                  </a:lnTo>
                  <a:lnTo>
                    <a:pt x="309834" y="469441"/>
                  </a:lnTo>
                  <a:lnTo>
                    <a:pt x="297263" y="515229"/>
                  </a:lnTo>
                  <a:lnTo>
                    <a:pt x="292903" y="563879"/>
                  </a:lnTo>
                  <a:lnTo>
                    <a:pt x="296247" y="606353"/>
                  </a:lnTo>
                  <a:lnTo>
                    <a:pt x="306127" y="647541"/>
                  </a:lnTo>
                  <a:lnTo>
                    <a:pt x="322318" y="686681"/>
                  </a:lnTo>
                  <a:lnTo>
                    <a:pt x="344592" y="723011"/>
                  </a:lnTo>
                  <a:lnTo>
                    <a:pt x="107356" y="89535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77311"/>
            <a:ext cx="1444751" cy="217017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423381" y="282651"/>
            <a:ext cx="3163729" cy="425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 err="1">
                <a:solidFill>
                  <a:srgbClr val="171717"/>
                </a:solidFill>
                <a:latin typeface="Calibri"/>
                <a:cs typeface="Calibri"/>
              </a:rPr>
              <a:t>объеме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300" spc="2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300" b="1" spc="-5" dirty="0" smtClean="0">
                <a:latin typeface="Calibri"/>
                <a:cs typeface="Calibri"/>
              </a:rPr>
              <a:t>80434 </a:t>
            </a:r>
            <a:r>
              <a:rPr lang="ru-RU" sz="13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sz="1300" b="1" spc="3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предусмотрены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на: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43306" y="714356"/>
            <a:ext cx="4419124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3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одержание</a:t>
            </a:r>
            <a:r>
              <a:rPr sz="1300" spc="4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 smtClean="0">
                <a:solidFill>
                  <a:schemeClr val="accent4"/>
                </a:solidFill>
                <a:latin typeface="Calibri"/>
                <a:cs typeface="Calibri"/>
              </a:rPr>
              <a:t>7</a:t>
            </a:r>
            <a:r>
              <a:rPr sz="13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муниципальн</a:t>
            </a:r>
            <a:r>
              <a:rPr sz="13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ых</a:t>
            </a:r>
            <a:r>
              <a:rPr sz="13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школ</a:t>
            </a:r>
            <a:r>
              <a:rPr lang="ru-RU" sz="1300" spc="-15" dirty="0" smtClean="0">
                <a:solidFill>
                  <a:srgbClr val="171717"/>
                </a:solidFill>
                <a:latin typeface="Calibri"/>
                <a:cs typeface="Calibri"/>
              </a:rPr>
              <a:t>,</a:t>
            </a:r>
            <a:endParaRPr sz="13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оплату</a:t>
            </a:r>
            <a:r>
              <a:rPr sz="13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20" dirty="0" err="1">
                <a:solidFill>
                  <a:srgbClr val="171717"/>
                </a:solidFill>
                <a:latin typeface="Calibri"/>
                <a:cs typeface="Calibri"/>
              </a:rPr>
              <a:t>труда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работников</a:t>
            </a:r>
            <a:r>
              <a:rPr lang="ru-RU" sz="1300" spc="-10" dirty="0" smtClean="0">
                <a:solidFill>
                  <a:srgbClr val="171717"/>
                </a:solidFill>
                <a:latin typeface="Calibri"/>
                <a:cs typeface="Calibri"/>
              </a:rPr>
              <a:t> школ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8992" y="1285860"/>
            <a:ext cx="4971098" cy="637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Выплата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71717"/>
                </a:solidFill>
                <a:latin typeface="Calibri"/>
                <a:cs typeface="Calibri"/>
              </a:rPr>
              <a:t>ежемесячного</a:t>
            </a:r>
            <a:r>
              <a:rPr sz="1300" spc="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денежного</a:t>
            </a:r>
            <a:r>
              <a:rPr sz="1300" spc="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вознаграждения</a:t>
            </a:r>
            <a:r>
              <a:rPr sz="1300" spc="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за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 err="1">
                <a:solidFill>
                  <a:srgbClr val="171717"/>
                </a:solidFill>
                <a:latin typeface="Calibri"/>
                <a:cs typeface="Calibri"/>
              </a:rPr>
              <a:t>классное</a:t>
            </a:r>
            <a:r>
              <a:rPr sz="1300" spc="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4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300" spc="45" dirty="0" smtClean="0">
                <a:solidFill>
                  <a:srgbClr val="171717"/>
                </a:solidFill>
                <a:latin typeface="Calibri"/>
                <a:cs typeface="Calibri"/>
              </a:rPr>
              <a:t>     </a:t>
            </a:r>
            <a:r>
              <a:rPr sz="13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руководство</a:t>
            </a:r>
            <a:r>
              <a:rPr sz="1300" spc="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педагогическим </a:t>
            </a:r>
            <a:r>
              <a:rPr sz="1300" spc="-2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работникам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5" dirty="0" err="1">
                <a:solidFill>
                  <a:srgbClr val="171717"/>
                </a:solidFill>
                <a:latin typeface="Calibri"/>
                <a:cs typeface="Calibri"/>
              </a:rPr>
              <a:t>школ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300" spc="1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3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20" dirty="0" smtClean="0">
                <a:solidFill>
                  <a:srgbClr val="171717"/>
                </a:solidFill>
                <a:latin typeface="Calibri"/>
                <a:cs typeface="Calibri"/>
              </a:rPr>
              <a:t>5839,5 </a:t>
            </a:r>
            <a:r>
              <a:rPr lang="ru-RU" sz="1300" b="1" spc="2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0061" y="3445255"/>
            <a:ext cx="1816894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том</a:t>
            </a:r>
            <a:r>
              <a:rPr sz="13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числе</a:t>
            </a:r>
            <a:r>
              <a:rPr sz="13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1300" b="1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endParaRPr sz="1300" dirty="0">
              <a:latin typeface="Calibri"/>
              <a:cs typeface="Calibri"/>
            </a:endParaRPr>
          </a:p>
          <a:p>
            <a:pPr marL="12700" marR="369570">
              <a:lnSpc>
                <a:spcPct val="100000"/>
              </a:lnSpc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реализацию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национального </a:t>
            </a:r>
            <a:r>
              <a:rPr sz="1300" b="1" spc="-2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171717"/>
                </a:solidFill>
                <a:latin typeface="Calibri"/>
                <a:cs typeface="Calibri"/>
              </a:rPr>
              <a:t>проекта</a:t>
            </a:r>
            <a:r>
              <a:rPr sz="13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«Образование»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25" dirty="0" err="1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1258 тыс.</a:t>
            </a:r>
            <a:r>
              <a:rPr lang="ru-RU" sz="1300" b="1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рублей,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том</a:t>
            </a:r>
            <a:r>
              <a:rPr sz="13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числе: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7224" y="5072074"/>
            <a:ext cx="1820228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540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Оплата</a:t>
            </a:r>
            <a:r>
              <a:rPr lang="ru-RU" sz="11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20" dirty="0" smtClean="0">
                <a:solidFill>
                  <a:srgbClr val="171717"/>
                </a:solidFill>
                <a:latin typeface="Calibri"/>
                <a:cs typeface="Calibri"/>
              </a:rPr>
              <a:t>труда</a:t>
            </a:r>
            <a:r>
              <a:rPr lang="ru-RU" sz="11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советников</a:t>
            </a:r>
            <a:r>
              <a:rPr lang="ru-RU" sz="1100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директора</a:t>
            </a:r>
            <a:r>
              <a:rPr lang="ru-RU" sz="1100" spc="4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lang="ru-RU" sz="11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воспитанию</a:t>
            </a:r>
            <a:r>
              <a:rPr lang="ru-RU" sz="1100" spc="4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lang="ru-RU" sz="11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взаимодействию</a:t>
            </a:r>
            <a:r>
              <a:rPr lang="ru-RU" sz="1100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lang="ru-RU" sz="11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детскими</a:t>
            </a:r>
            <a:r>
              <a:rPr lang="ru-RU" sz="11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общественными </a:t>
            </a:r>
            <a:r>
              <a:rPr lang="ru-RU" sz="1100" spc="-27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объединениями</a:t>
            </a:r>
            <a:r>
              <a:rPr lang="ru-RU" sz="11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lang="ru-RU" sz="11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5" dirty="0" smtClean="0">
                <a:solidFill>
                  <a:srgbClr val="171717"/>
                </a:solidFill>
                <a:latin typeface="Calibri"/>
                <a:cs typeface="Calibri"/>
              </a:rPr>
              <a:t>школах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37" name="Picture 6" descr="https://www.pinclipart.com/picdir/big/137-1370905_png-file-clip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0"/>
            <a:ext cx="928694" cy="9500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8" name="object 32"/>
          <p:cNvSpPr txBox="1"/>
          <p:nvPr/>
        </p:nvSpPr>
        <p:spPr>
          <a:xfrm>
            <a:off x="3643306" y="2143116"/>
            <a:ext cx="4714908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На проведение итоговой аттестации по образовательным программам</a:t>
            </a:r>
            <a:r>
              <a:rPr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300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144,6 </a:t>
            </a:r>
            <a:r>
              <a:rPr lang="ru-RU" sz="13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9" name="object 28"/>
          <p:cNvSpPr txBox="1"/>
          <p:nvPr/>
        </p:nvSpPr>
        <p:spPr>
          <a:xfrm>
            <a:off x="3571868" y="2714620"/>
            <a:ext cx="5334476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 по организации временного трудоустройства  несовершеннолетних с 14 до 18 лет</a:t>
            </a:r>
            <a:r>
              <a:rPr sz="1300" spc="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300" spc="3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609,8 </a:t>
            </a:r>
            <a:r>
              <a:rPr lang="ru-RU" sz="13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0" name="object 28"/>
          <p:cNvSpPr txBox="1"/>
          <p:nvPr/>
        </p:nvSpPr>
        <p:spPr>
          <a:xfrm>
            <a:off x="3571868" y="3429000"/>
            <a:ext cx="533447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Поддержка способных и талантливых детей</a:t>
            </a:r>
            <a:r>
              <a:rPr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300" spc="3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83,3 </a:t>
            </a:r>
            <a:r>
              <a:rPr lang="ru-RU" sz="13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00892" y="3143248"/>
            <a:ext cx="1819751" cy="859790"/>
          </a:xfrm>
          <a:custGeom>
            <a:avLst/>
            <a:gdLst/>
            <a:ahLst/>
            <a:cxnLst/>
            <a:rect l="l" t="t" r="r" b="b"/>
            <a:pathLst>
              <a:path w="2426334" h="859789">
                <a:moveTo>
                  <a:pt x="2282952" y="0"/>
                </a:moveTo>
                <a:lnTo>
                  <a:pt x="143255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0" y="716279"/>
                </a:lnTo>
                <a:lnTo>
                  <a:pt x="7303" y="761561"/>
                </a:lnTo>
                <a:lnTo>
                  <a:pt x="27639" y="800886"/>
                </a:lnTo>
                <a:lnTo>
                  <a:pt x="58649" y="831896"/>
                </a:lnTo>
                <a:lnTo>
                  <a:pt x="97974" y="852232"/>
                </a:lnTo>
                <a:lnTo>
                  <a:pt x="143255" y="859535"/>
                </a:lnTo>
                <a:lnTo>
                  <a:pt x="2282952" y="859535"/>
                </a:lnTo>
                <a:lnTo>
                  <a:pt x="2328233" y="852232"/>
                </a:lnTo>
                <a:lnTo>
                  <a:pt x="2367558" y="831896"/>
                </a:lnTo>
                <a:lnTo>
                  <a:pt x="2398568" y="800886"/>
                </a:lnTo>
                <a:lnTo>
                  <a:pt x="2418904" y="761561"/>
                </a:lnTo>
                <a:lnTo>
                  <a:pt x="2426207" y="716279"/>
                </a:lnTo>
                <a:lnTo>
                  <a:pt x="2426207" y="143255"/>
                </a:lnTo>
                <a:lnTo>
                  <a:pt x="2418904" y="97974"/>
                </a:lnTo>
                <a:lnTo>
                  <a:pt x="2398568" y="58649"/>
                </a:lnTo>
                <a:lnTo>
                  <a:pt x="2367558" y="27639"/>
                </a:lnTo>
                <a:lnTo>
                  <a:pt x="2328233" y="7303"/>
                </a:lnTo>
                <a:lnTo>
                  <a:pt x="2282952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0892" y="4643446"/>
            <a:ext cx="1819751" cy="859790"/>
          </a:xfrm>
          <a:custGeom>
            <a:avLst/>
            <a:gdLst/>
            <a:ahLst/>
            <a:cxnLst/>
            <a:rect l="l" t="t" r="r" b="b"/>
            <a:pathLst>
              <a:path w="2426334" h="859789">
                <a:moveTo>
                  <a:pt x="2282952" y="0"/>
                </a:moveTo>
                <a:lnTo>
                  <a:pt x="143255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0" y="716279"/>
                </a:lnTo>
                <a:lnTo>
                  <a:pt x="7303" y="761561"/>
                </a:lnTo>
                <a:lnTo>
                  <a:pt x="27639" y="800886"/>
                </a:lnTo>
                <a:lnTo>
                  <a:pt x="58649" y="831896"/>
                </a:lnTo>
                <a:lnTo>
                  <a:pt x="97974" y="852232"/>
                </a:lnTo>
                <a:lnTo>
                  <a:pt x="143255" y="859535"/>
                </a:lnTo>
                <a:lnTo>
                  <a:pt x="2282952" y="859535"/>
                </a:lnTo>
                <a:lnTo>
                  <a:pt x="2328233" y="852232"/>
                </a:lnTo>
                <a:lnTo>
                  <a:pt x="2367558" y="831896"/>
                </a:lnTo>
                <a:lnTo>
                  <a:pt x="2398568" y="800886"/>
                </a:lnTo>
                <a:lnTo>
                  <a:pt x="2418904" y="761561"/>
                </a:lnTo>
                <a:lnTo>
                  <a:pt x="2426207" y="716279"/>
                </a:lnTo>
                <a:lnTo>
                  <a:pt x="2426207" y="143255"/>
                </a:lnTo>
                <a:lnTo>
                  <a:pt x="2418904" y="97974"/>
                </a:lnTo>
                <a:lnTo>
                  <a:pt x="2398568" y="58649"/>
                </a:lnTo>
                <a:lnTo>
                  <a:pt x="2367558" y="27639"/>
                </a:lnTo>
                <a:lnTo>
                  <a:pt x="2328233" y="7303"/>
                </a:lnTo>
                <a:lnTo>
                  <a:pt x="2282952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3443" y="1207008"/>
            <a:ext cx="1819751" cy="859790"/>
          </a:xfrm>
          <a:custGeom>
            <a:avLst/>
            <a:gdLst/>
            <a:ahLst/>
            <a:cxnLst/>
            <a:rect l="l" t="t" r="r" b="b"/>
            <a:pathLst>
              <a:path w="2426334" h="859789">
                <a:moveTo>
                  <a:pt x="2282952" y="0"/>
                </a:moveTo>
                <a:lnTo>
                  <a:pt x="143255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0" y="716279"/>
                </a:lnTo>
                <a:lnTo>
                  <a:pt x="7303" y="761561"/>
                </a:lnTo>
                <a:lnTo>
                  <a:pt x="27639" y="800886"/>
                </a:lnTo>
                <a:lnTo>
                  <a:pt x="58649" y="831896"/>
                </a:lnTo>
                <a:lnTo>
                  <a:pt x="97974" y="852232"/>
                </a:lnTo>
                <a:lnTo>
                  <a:pt x="143255" y="859536"/>
                </a:lnTo>
                <a:lnTo>
                  <a:pt x="2282952" y="859536"/>
                </a:lnTo>
                <a:lnTo>
                  <a:pt x="2328233" y="852232"/>
                </a:lnTo>
                <a:lnTo>
                  <a:pt x="2367558" y="831896"/>
                </a:lnTo>
                <a:lnTo>
                  <a:pt x="2398568" y="800886"/>
                </a:lnTo>
                <a:lnTo>
                  <a:pt x="2418904" y="761561"/>
                </a:lnTo>
                <a:lnTo>
                  <a:pt x="2426207" y="716279"/>
                </a:lnTo>
                <a:lnTo>
                  <a:pt x="2426207" y="143255"/>
                </a:lnTo>
                <a:lnTo>
                  <a:pt x="2418904" y="97974"/>
                </a:lnTo>
                <a:lnTo>
                  <a:pt x="2398568" y="58649"/>
                </a:lnTo>
                <a:lnTo>
                  <a:pt x="2367558" y="27639"/>
                </a:lnTo>
                <a:lnTo>
                  <a:pt x="2328233" y="7303"/>
                </a:lnTo>
                <a:lnTo>
                  <a:pt x="2282952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7554" y="4500570"/>
            <a:ext cx="3741420" cy="1132158"/>
          </a:xfrm>
          <a:custGeom>
            <a:avLst/>
            <a:gdLst/>
            <a:ahLst/>
            <a:cxnLst/>
            <a:rect l="l" t="t" r="r" b="b"/>
            <a:pathLst>
              <a:path w="4988559" h="897889">
                <a:moveTo>
                  <a:pt x="4838446" y="0"/>
                </a:moveTo>
                <a:lnTo>
                  <a:pt x="149606" y="0"/>
                </a:lnTo>
                <a:lnTo>
                  <a:pt x="102299" y="7622"/>
                </a:lnTo>
                <a:lnTo>
                  <a:pt x="61228" y="28850"/>
                </a:lnTo>
                <a:lnTo>
                  <a:pt x="28850" y="61228"/>
                </a:lnTo>
                <a:lnTo>
                  <a:pt x="7622" y="102299"/>
                </a:lnTo>
                <a:lnTo>
                  <a:pt x="0" y="149605"/>
                </a:lnTo>
                <a:lnTo>
                  <a:pt x="0" y="748029"/>
                </a:lnTo>
                <a:lnTo>
                  <a:pt x="7622" y="795336"/>
                </a:lnTo>
                <a:lnTo>
                  <a:pt x="28850" y="836407"/>
                </a:lnTo>
                <a:lnTo>
                  <a:pt x="61228" y="868785"/>
                </a:lnTo>
                <a:lnTo>
                  <a:pt x="102299" y="890013"/>
                </a:lnTo>
                <a:lnTo>
                  <a:pt x="149606" y="897635"/>
                </a:lnTo>
                <a:lnTo>
                  <a:pt x="4838446" y="897635"/>
                </a:lnTo>
                <a:lnTo>
                  <a:pt x="4885752" y="890013"/>
                </a:lnTo>
                <a:lnTo>
                  <a:pt x="4926823" y="868785"/>
                </a:lnTo>
                <a:lnTo>
                  <a:pt x="4959201" y="836407"/>
                </a:lnTo>
                <a:lnTo>
                  <a:pt x="4980429" y="795336"/>
                </a:lnTo>
                <a:lnTo>
                  <a:pt x="4988052" y="748029"/>
                </a:lnTo>
                <a:lnTo>
                  <a:pt x="4988052" y="149605"/>
                </a:lnTo>
                <a:lnTo>
                  <a:pt x="4980429" y="102299"/>
                </a:lnTo>
                <a:lnTo>
                  <a:pt x="4959201" y="61228"/>
                </a:lnTo>
                <a:lnTo>
                  <a:pt x="4926823" y="28850"/>
                </a:lnTo>
                <a:lnTo>
                  <a:pt x="4885752" y="7622"/>
                </a:lnTo>
                <a:lnTo>
                  <a:pt x="4838446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7554" y="2786058"/>
            <a:ext cx="3739991" cy="1285884"/>
          </a:xfrm>
          <a:custGeom>
            <a:avLst/>
            <a:gdLst/>
            <a:ahLst/>
            <a:cxnLst/>
            <a:rect l="l" t="t" r="r" b="b"/>
            <a:pathLst>
              <a:path w="4986655" h="897889">
                <a:moveTo>
                  <a:pt x="4836922" y="0"/>
                </a:moveTo>
                <a:lnTo>
                  <a:pt x="149606" y="0"/>
                </a:lnTo>
                <a:lnTo>
                  <a:pt x="102299" y="7622"/>
                </a:lnTo>
                <a:lnTo>
                  <a:pt x="61228" y="28850"/>
                </a:lnTo>
                <a:lnTo>
                  <a:pt x="28850" y="61228"/>
                </a:lnTo>
                <a:lnTo>
                  <a:pt x="7622" y="102299"/>
                </a:lnTo>
                <a:lnTo>
                  <a:pt x="0" y="149606"/>
                </a:lnTo>
                <a:lnTo>
                  <a:pt x="0" y="748030"/>
                </a:lnTo>
                <a:lnTo>
                  <a:pt x="7622" y="795336"/>
                </a:lnTo>
                <a:lnTo>
                  <a:pt x="28850" y="836407"/>
                </a:lnTo>
                <a:lnTo>
                  <a:pt x="61228" y="868785"/>
                </a:lnTo>
                <a:lnTo>
                  <a:pt x="102299" y="890013"/>
                </a:lnTo>
                <a:lnTo>
                  <a:pt x="149606" y="897636"/>
                </a:lnTo>
                <a:lnTo>
                  <a:pt x="4836922" y="897636"/>
                </a:lnTo>
                <a:lnTo>
                  <a:pt x="4884228" y="890013"/>
                </a:lnTo>
                <a:lnTo>
                  <a:pt x="4925299" y="868785"/>
                </a:lnTo>
                <a:lnTo>
                  <a:pt x="4957677" y="836407"/>
                </a:lnTo>
                <a:lnTo>
                  <a:pt x="4978905" y="795336"/>
                </a:lnTo>
                <a:lnTo>
                  <a:pt x="4986528" y="748030"/>
                </a:lnTo>
                <a:lnTo>
                  <a:pt x="4986528" y="149606"/>
                </a:lnTo>
                <a:lnTo>
                  <a:pt x="4978905" y="102299"/>
                </a:lnTo>
                <a:lnTo>
                  <a:pt x="4957677" y="61228"/>
                </a:lnTo>
                <a:lnTo>
                  <a:pt x="4925299" y="28850"/>
                </a:lnTo>
                <a:lnTo>
                  <a:pt x="4884228" y="7622"/>
                </a:lnTo>
                <a:lnTo>
                  <a:pt x="4836922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6130" y="1362455"/>
            <a:ext cx="3739991" cy="897890"/>
          </a:xfrm>
          <a:custGeom>
            <a:avLst/>
            <a:gdLst/>
            <a:ahLst/>
            <a:cxnLst/>
            <a:rect l="l" t="t" r="r" b="b"/>
            <a:pathLst>
              <a:path w="4986655" h="897889">
                <a:moveTo>
                  <a:pt x="4836921" y="0"/>
                </a:moveTo>
                <a:lnTo>
                  <a:pt x="149606" y="0"/>
                </a:lnTo>
                <a:lnTo>
                  <a:pt x="102299" y="7622"/>
                </a:lnTo>
                <a:lnTo>
                  <a:pt x="61228" y="28850"/>
                </a:lnTo>
                <a:lnTo>
                  <a:pt x="28850" y="61228"/>
                </a:lnTo>
                <a:lnTo>
                  <a:pt x="7622" y="102299"/>
                </a:lnTo>
                <a:lnTo>
                  <a:pt x="0" y="149606"/>
                </a:lnTo>
                <a:lnTo>
                  <a:pt x="0" y="748030"/>
                </a:lnTo>
                <a:lnTo>
                  <a:pt x="7622" y="795336"/>
                </a:lnTo>
                <a:lnTo>
                  <a:pt x="28850" y="836407"/>
                </a:lnTo>
                <a:lnTo>
                  <a:pt x="61228" y="868785"/>
                </a:lnTo>
                <a:lnTo>
                  <a:pt x="102299" y="890013"/>
                </a:lnTo>
                <a:lnTo>
                  <a:pt x="149606" y="897636"/>
                </a:lnTo>
                <a:lnTo>
                  <a:pt x="4836921" y="897636"/>
                </a:lnTo>
                <a:lnTo>
                  <a:pt x="4884228" y="890013"/>
                </a:lnTo>
                <a:lnTo>
                  <a:pt x="4925299" y="868785"/>
                </a:lnTo>
                <a:lnTo>
                  <a:pt x="4957677" y="836407"/>
                </a:lnTo>
                <a:lnTo>
                  <a:pt x="4978905" y="795336"/>
                </a:lnTo>
                <a:lnTo>
                  <a:pt x="4986528" y="748030"/>
                </a:lnTo>
                <a:lnTo>
                  <a:pt x="4986528" y="149606"/>
                </a:lnTo>
                <a:lnTo>
                  <a:pt x="4978905" y="102299"/>
                </a:lnTo>
                <a:lnTo>
                  <a:pt x="4957677" y="61228"/>
                </a:lnTo>
                <a:lnTo>
                  <a:pt x="4925299" y="28850"/>
                </a:lnTo>
                <a:lnTo>
                  <a:pt x="4884228" y="7622"/>
                </a:lnTo>
                <a:lnTo>
                  <a:pt x="4836921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17" y="4572"/>
            <a:ext cx="2361724" cy="6853555"/>
          </a:xfrm>
          <a:custGeom>
            <a:avLst/>
            <a:gdLst/>
            <a:ahLst/>
            <a:cxnLst/>
            <a:rect l="l" t="t" r="r" b="b"/>
            <a:pathLst>
              <a:path w="3148965" h="6853555">
                <a:moveTo>
                  <a:pt x="3148583" y="0"/>
                </a:moveTo>
                <a:lnTo>
                  <a:pt x="0" y="0"/>
                </a:lnTo>
                <a:lnTo>
                  <a:pt x="0" y="6853428"/>
                </a:lnTo>
                <a:lnTo>
                  <a:pt x="3148583" y="6853428"/>
                </a:lnTo>
                <a:lnTo>
                  <a:pt x="3148583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4348" y="357166"/>
            <a:ext cx="801226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ПИТАНИЕ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z="20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20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ОБРАЗОВАТЕЛЬНЫХ </a:t>
            </a:r>
            <a:r>
              <a:rPr sz="2000" b="1" spc="-15" dirty="0">
                <a:solidFill>
                  <a:srgbClr val="171717"/>
                </a:solidFill>
                <a:latin typeface="Calibri"/>
                <a:cs typeface="Calibri"/>
              </a:rPr>
              <a:t>ОРГАНИЗАЦИЯХ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7860" y="1404874"/>
            <a:ext cx="362447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Обеспечение бесплатным </a:t>
            </a:r>
            <a:r>
              <a:rPr sz="1700" spc="-10" dirty="0">
                <a:solidFill>
                  <a:srgbClr val="171717"/>
                </a:solidFill>
                <a:latin typeface="Calibri"/>
                <a:cs typeface="Calibri"/>
              </a:rPr>
              <a:t>горячим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питанием </a:t>
            </a:r>
            <a:r>
              <a:rPr sz="17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z="17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1-4</a:t>
            </a:r>
            <a:r>
              <a:rPr sz="17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классах</a:t>
            </a:r>
            <a:r>
              <a:rPr sz="17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7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71717"/>
                </a:solidFill>
                <a:latin typeface="Calibri"/>
                <a:cs typeface="Calibri"/>
              </a:rPr>
              <a:t>школах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7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800" b="1" spc="-5" dirty="0" smtClean="0">
                <a:solidFill>
                  <a:srgbClr val="171717"/>
                </a:solidFill>
                <a:latin typeface="Calibri"/>
                <a:cs typeface="Calibri"/>
              </a:rPr>
              <a:t>4219,5 </a:t>
            </a:r>
            <a:r>
              <a:rPr lang="ru-RU" sz="18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7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 </a:t>
            </a:r>
            <a:r>
              <a:rPr sz="1700" b="1" spc="-37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6182" y="3000372"/>
            <a:ext cx="3161348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Льготное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питание </a:t>
            </a:r>
            <a:r>
              <a:rPr sz="1700" spc="-5" dirty="0" err="1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700" dirty="0" smtClean="0">
                <a:solidFill>
                  <a:srgbClr val="171717"/>
                </a:solidFill>
                <a:latin typeface="Calibri"/>
                <a:cs typeface="Calibri"/>
              </a:rPr>
              <a:t>с ограниченными возможностями и питание учащихся на период половодья</a:t>
            </a:r>
            <a:r>
              <a:rPr sz="1700" dirty="0" smtClean="0">
                <a:solidFill>
                  <a:srgbClr val="171717"/>
                </a:solidFill>
                <a:latin typeface="Calibri"/>
                <a:cs typeface="Calibri"/>
              </a:rPr>
              <a:t>– </a:t>
            </a:r>
            <a:r>
              <a:rPr sz="1700" spc="-37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700" b="1" dirty="0" smtClean="0">
                <a:solidFill>
                  <a:srgbClr val="171717"/>
                </a:solidFill>
                <a:latin typeface="Calibri"/>
                <a:cs typeface="Calibri"/>
              </a:rPr>
              <a:t>678,2</a:t>
            </a:r>
            <a:r>
              <a:rPr sz="17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7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7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 </a:t>
            </a:r>
            <a:r>
              <a:rPr sz="1700" b="1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6716" y="1448561"/>
            <a:ext cx="124491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Calibri"/>
                <a:cs typeface="Calibri"/>
              </a:rPr>
              <a:t>372 </a:t>
            </a:r>
            <a:r>
              <a:rPr sz="18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учащихся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58082" y="3286124"/>
            <a:ext cx="115824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Calibri"/>
                <a:cs typeface="Calibri"/>
              </a:rPr>
              <a:t>36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учащихся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349" y="5366716"/>
            <a:ext cx="1919764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80"/>
              </a:lnSpc>
              <a:spcBef>
                <a:spcPts val="5"/>
              </a:spcBef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одного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обучающегося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3320"/>
              </a:lnSpc>
            </a:pPr>
            <a:r>
              <a:rPr lang="ru-RU" sz="2000" b="1" spc="-5" dirty="0" smtClean="0">
                <a:latin typeface="Calibri"/>
                <a:cs typeface="Calibri"/>
              </a:rPr>
              <a:t>12</a:t>
            </a:r>
            <a:r>
              <a:rPr sz="2000" b="1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тыс.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год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0418" y="846582"/>
            <a:ext cx="1751171" cy="1921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Общий</a:t>
            </a:r>
            <a:r>
              <a:rPr sz="1600" b="1" spc="-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объем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расходов</a:t>
            </a:r>
            <a:r>
              <a:rPr sz="16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питание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2350"/>
              </a:lnSpc>
            </a:pP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6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25" dirty="0" err="1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составит</a:t>
            </a:r>
            <a:endParaRPr lang="ru-RU" sz="16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ts val="2350"/>
              </a:lnSpc>
            </a:pPr>
            <a:r>
              <a:rPr lang="ru-RU" sz="1600" b="1" dirty="0" smtClean="0">
                <a:latin typeface="Calibri"/>
                <a:cs typeface="Calibri"/>
              </a:rPr>
              <a:t>5008,5 тыс.</a:t>
            </a:r>
            <a:r>
              <a:rPr sz="1600" b="1" spc="-80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71868" y="4572008"/>
            <a:ext cx="3149441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Обеспечение бесплатным </a:t>
            </a:r>
            <a:r>
              <a:rPr sz="1700" spc="-10" dirty="0">
                <a:solidFill>
                  <a:srgbClr val="171717"/>
                </a:solidFill>
                <a:latin typeface="Calibri"/>
                <a:cs typeface="Calibri"/>
              </a:rPr>
              <a:t>горячим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питанием </a:t>
            </a:r>
            <a:r>
              <a:rPr sz="1700" spc="-3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71717"/>
                </a:solidFill>
                <a:latin typeface="Calibri"/>
                <a:cs typeface="Calibri"/>
              </a:rPr>
              <a:t>детей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военнослужащих в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71717"/>
                </a:solidFill>
                <a:latin typeface="Calibri"/>
                <a:cs typeface="Calibri"/>
              </a:rPr>
              <a:t>школах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700" b="1" dirty="0" smtClean="0">
                <a:latin typeface="Calibri"/>
                <a:cs typeface="Calibri"/>
              </a:rPr>
              <a:t>110,8 </a:t>
            </a:r>
            <a:r>
              <a:rPr lang="ru-RU" sz="1700" b="1" dirty="0" err="1" smtClean="0">
                <a:latin typeface="Calibri"/>
                <a:cs typeface="Calibri"/>
              </a:rPr>
              <a:t>тыс</a:t>
            </a:r>
            <a:r>
              <a:rPr sz="1700" b="1" spc="-5" dirty="0" smtClean="0">
                <a:latin typeface="Calibri"/>
                <a:cs typeface="Calibri"/>
              </a:rPr>
              <a:t>.</a:t>
            </a:r>
            <a:r>
              <a:rPr sz="1700" b="1" spc="-25" dirty="0" smtClean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86644" y="5000636"/>
            <a:ext cx="11582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Calibri"/>
                <a:cs typeface="Calibri"/>
              </a:rPr>
              <a:t>8 </a:t>
            </a:r>
            <a:r>
              <a:rPr sz="18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учащихся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2029" y="2816351"/>
            <a:ext cx="2302193" cy="2423160"/>
            <a:chOff x="309372" y="2816351"/>
            <a:chExt cx="3069590" cy="2423160"/>
          </a:xfrm>
        </p:grpSpPr>
        <p:sp>
          <p:nvSpPr>
            <p:cNvPr id="24" name="object 24"/>
            <p:cNvSpPr/>
            <p:nvPr/>
          </p:nvSpPr>
          <p:spPr>
            <a:xfrm>
              <a:off x="344424" y="4901183"/>
              <a:ext cx="2844165" cy="326390"/>
            </a:xfrm>
            <a:custGeom>
              <a:avLst/>
              <a:gdLst/>
              <a:ahLst/>
              <a:cxnLst/>
              <a:rect l="l" t="t" r="r" b="b"/>
              <a:pathLst>
                <a:path w="2844165" h="326389">
                  <a:moveTo>
                    <a:pt x="1421892" y="0"/>
                  </a:moveTo>
                  <a:lnTo>
                    <a:pt x="1343876" y="241"/>
                  </a:lnTo>
                  <a:lnTo>
                    <a:pt x="1266960" y="957"/>
                  </a:lnTo>
                  <a:lnTo>
                    <a:pt x="1191253" y="2134"/>
                  </a:lnTo>
                  <a:lnTo>
                    <a:pt x="1116862" y="3761"/>
                  </a:lnTo>
                  <a:lnTo>
                    <a:pt x="1043895" y="5826"/>
                  </a:lnTo>
                  <a:lnTo>
                    <a:pt x="972463" y="8314"/>
                  </a:lnTo>
                  <a:lnTo>
                    <a:pt x="902672" y="11215"/>
                  </a:lnTo>
                  <a:lnTo>
                    <a:pt x="834631" y="14516"/>
                  </a:lnTo>
                  <a:lnTo>
                    <a:pt x="768449" y="18204"/>
                  </a:lnTo>
                  <a:lnTo>
                    <a:pt x="704234" y="22267"/>
                  </a:lnTo>
                  <a:lnTo>
                    <a:pt x="642095" y="26692"/>
                  </a:lnTo>
                  <a:lnTo>
                    <a:pt x="582139" y="31467"/>
                  </a:lnTo>
                  <a:lnTo>
                    <a:pt x="524476" y="36580"/>
                  </a:lnTo>
                  <a:lnTo>
                    <a:pt x="469214" y="42017"/>
                  </a:lnTo>
                  <a:lnTo>
                    <a:pt x="416461" y="47767"/>
                  </a:lnTo>
                  <a:lnTo>
                    <a:pt x="366326" y="53818"/>
                  </a:lnTo>
                  <a:lnTo>
                    <a:pt x="318916" y="60156"/>
                  </a:lnTo>
                  <a:lnTo>
                    <a:pt x="274341" y="66769"/>
                  </a:lnTo>
                  <a:lnTo>
                    <a:pt x="232709" y="73645"/>
                  </a:lnTo>
                  <a:lnTo>
                    <a:pt x="194129" y="80772"/>
                  </a:lnTo>
                  <a:lnTo>
                    <a:pt x="126555" y="95726"/>
                  </a:lnTo>
                  <a:lnTo>
                    <a:pt x="72488" y="111532"/>
                  </a:lnTo>
                  <a:lnTo>
                    <a:pt x="32795" y="128091"/>
                  </a:lnTo>
                  <a:lnTo>
                    <a:pt x="2103" y="154122"/>
                  </a:lnTo>
                  <a:lnTo>
                    <a:pt x="0" y="163068"/>
                  </a:lnTo>
                  <a:lnTo>
                    <a:pt x="2103" y="172013"/>
                  </a:lnTo>
                  <a:lnTo>
                    <a:pt x="32795" y="198044"/>
                  </a:lnTo>
                  <a:lnTo>
                    <a:pt x="72488" y="214603"/>
                  </a:lnTo>
                  <a:lnTo>
                    <a:pt x="126555" y="230409"/>
                  </a:lnTo>
                  <a:lnTo>
                    <a:pt x="194129" y="245364"/>
                  </a:lnTo>
                  <a:lnTo>
                    <a:pt x="232709" y="252490"/>
                  </a:lnTo>
                  <a:lnTo>
                    <a:pt x="274341" y="259366"/>
                  </a:lnTo>
                  <a:lnTo>
                    <a:pt x="318916" y="265979"/>
                  </a:lnTo>
                  <a:lnTo>
                    <a:pt x="366326" y="272317"/>
                  </a:lnTo>
                  <a:lnTo>
                    <a:pt x="416461" y="278368"/>
                  </a:lnTo>
                  <a:lnTo>
                    <a:pt x="469214" y="284118"/>
                  </a:lnTo>
                  <a:lnTo>
                    <a:pt x="524476" y="289555"/>
                  </a:lnTo>
                  <a:lnTo>
                    <a:pt x="582139" y="294668"/>
                  </a:lnTo>
                  <a:lnTo>
                    <a:pt x="642095" y="299443"/>
                  </a:lnTo>
                  <a:lnTo>
                    <a:pt x="704234" y="303868"/>
                  </a:lnTo>
                  <a:lnTo>
                    <a:pt x="768449" y="307931"/>
                  </a:lnTo>
                  <a:lnTo>
                    <a:pt x="834631" y="311619"/>
                  </a:lnTo>
                  <a:lnTo>
                    <a:pt x="902672" y="314920"/>
                  </a:lnTo>
                  <a:lnTo>
                    <a:pt x="972463" y="317821"/>
                  </a:lnTo>
                  <a:lnTo>
                    <a:pt x="1043895" y="320309"/>
                  </a:lnTo>
                  <a:lnTo>
                    <a:pt x="1116862" y="322374"/>
                  </a:lnTo>
                  <a:lnTo>
                    <a:pt x="1191253" y="324001"/>
                  </a:lnTo>
                  <a:lnTo>
                    <a:pt x="1266960" y="325178"/>
                  </a:lnTo>
                  <a:lnTo>
                    <a:pt x="1343876" y="325894"/>
                  </a:lnTo>
                  <a:lnTo>
                    <a:pt x="1421892" y="326136"/>
                  </a:lnTo>
                  <a:lnTo>
                    <a:pt x="1499902" y="325894"/>
                  </a:lnTo>
                  <a:lnTo>
                    <a:pt x="1576814" y="325178"/>
                  </a:lnTo>
                  <a:lnTo>
                    <a:pt x="1652518" y="324001"/>
                  </a:lnTo>
                  <a:lnTo>
                    <a:pt x="1726906" y="322374"/>
                  </a:lnTo>
                  <a:lnTo>
                    <a:pt x="1799870" y="320309"/>
                  </a:lnTo>
                  <a:lnTo>
                    <a:pt x="1871301" y="317821"/>
                  </a:lnTo>
                  <a:lnTo>
                    <a:pt x="1941090" y="314920"/>
                  </a:lnTo>
                  <a:lnTo>
                    <a:pt x="2009130" y="311619"/>
                  </a:lnTo>
                  <a:lnTo>
                    <a:pt x="2075311" y="307931"/>
                  </a:lnTo>
                  <a:lnTo>
                    <a:pt x="2139526" y="303868"/>
                  </a:lnTo>
                  <a:lnTo>
                    <a:pt x="2201666" y="299443"/>
                  </a:lnTo>
                  <a:lnTo>
                    <a:pt x="2261622" y="294668"/>
                  </a:lnTo>
                  <a:lnTo>
                    <a:pt x="2319285" y="289555"/>
                  </a:lnTo>
                  <a:lnTo>
                    <a:pt x="2374549" y="284118"/>
                  </a:lnTo>
                  <a:lnTo>
                    <a:pt x="2427303" y="278368"/>
                  </a:lnTo>
                  <a:lnTo>
                    <a:pt x="2477440" y="272317"/>
                  </a:lnTo>
                  <a:lnTo>
                    <a:pt x="2524850" y="265979"/>
                  </a:lnTo>
                  <a:lnTo>
                    <a:pt x="2569427" y="259366"/>
                  </a:lnTo>
                  <a:lnTo>
                    <a:pt x="2611061" y="252490"/>
                  </a:lnTo>
                  <a:lnTo>
                    <a:pt x="2649643" y="245364"/>
                  </a:lnTo>
                  <a:lnTo>
                    <a:pt x="2717220" y="230409"/>
                  </a:lnTo>
                  <a:lnTo>
                    <a:pt x="2771290" y="214603"/>
                  </a:lnTo>
                  <a:lnTo>
                    <a:pt x="2810986" y="198044"/>
                  </a:lnTo>
                  <a:lnTo>
                    <a:pt x="2841679" y="172013"/>
                  </a:lnTo>
                  <a:lnTo>
                    <a:pt x="2843784" y="163068"/>
                  </a:lnTo>
                  <a:lnTo>
                    <a:pt x="2841679" y="154122"/>
                  </a:lnTo>
                  <a:lnTo>
                    <a:pt x="2810986" y="128091"/>
                  </a:lnTo>
                  <a:lnTo>
                    <a:pt x="2771290" y="111532"/>
                  </a:lnTo>
                  <a:lnTo>
                    <a:pt x="2717220" y="95726"/>
                  </a:lnTo>
                  <a:lnTo>
                    <a:pt x="2649643" y="80771"/>
                  </a:lnTo>
                  <a:lnTo>
                    <a:pt x="2611061" y="73645"/>
                  </a:lnTo>
                  <a:lnTo>
                    <a:pt x="2569427" y="66769"/>
                  </a:lnTo>
                  <a:lnTo>
                    <a:pt x="2524850" y="60156"/>
                  </a:lnTo>
                  <a:lnTo>
                    <a:pt x="2477440" y="53818"/>
                  </a:lnTo>
                  <a:lnTo>
                    <a:pt x="2427303" y="47767"/>
                  </a:lnTo>
                  <a:lnTo>
                    <a:pt x="2374549" y="42017"/>
                  </a:lnTo>
                  <a:lnTo>
                    <a:pt x="2319285" y="36580"/>
                  </a:lnTo>
                  <a:lnTo>
                    <a:pt x="2261622" y="31467"/>
                  </a:lnTo>
                  <a:lnTo>
                    <a:pt x="2201666" y="26692"/>
                  </a:lnTo>
                  <a:lnTo>
                    <a:pt x="2139526" y="22267"/>
                  </a:lnTo>
                  <a:lnTo>
                    <a:pt x="2075311" y="18204"/>
                  </a:lnTo>
                  <a:lnTo>
                    <a:pt x="2009130" y="14516"/>
                  </a:lnTo>
                  <a:lnTo>
                    <a:pt x="1941090" y="11215"/>
                  </a:lnTo>
                  <a:lnTo>
                    <a:pt x="1871301" y="8314"/>
                  </a:lnTo>
                  <a:lnTo>
                    <a:pt x="1799870" y="5826"/>
                  </a:lnTo>
                  <a:lnTo>
                    <a:pt x="1726906" y="3761"/>
                  </a:lnTo>
                  <a:lnTo>
                    <a:pt x="1652518" y="2134"/>
                  </a:lnTo>
                  <a:lnTo>
                    <a:pt x="1576814" y="957"/>
                  </a:lnTo>
                  <a:lnTo>
                    <a:pt x="1499902" y="241"/>
                  </a:lnTo>
                  <a:lnTo>
                    <a:pt x="1421892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2" y="2816351"/>
              <a:ext cx="3069336" cy="242316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662047" y="1330452"/>
            <a:ext cx="725805" cy="914400"/>
            <a:chOff x="3549396" y="1330452"/>
            <a:chExt cx="967740" cy="914400"/>
          </a:xfrm>
        </p:grpSpPr>
        <p:sp>
          <p:nvSpPr>
            <p:cNvPr id="27" name="object 27"/>
            <p:cNvSpPr/>
            <p:nvPr/>
          </p:nvSpPr>
          <p:spPr>
            <a:xfrm>
              <a:off x="3592068" y="133045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396" y="1559052"/>
              <a:ext cx="967739" cy="486156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500298" y="2928934"/>
            <a:ext cx="905351" cy="914400"/>
            <a:chOff x="3457955" y="3506723"/>
            <a:chExt cx="1207135" cy="914400"/>
          </a:xfrm>
        </p:grpSpPr>
        <p:sp>
          <p:nvSpPr>
            <p:cNvPr id="33" name="object 33"/>
            <p:cNvSpPr/>
            <p:nvPr/>
          </p:nvSpPr>
          <p:spPr>
            <a:xfrm>
              <a:off x="3585971" y="350672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955" y="3625595"/>
              <a:ext cx="1207008" cy="71780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627757" y="4654296"/>
            <a:ext cx="818674" cy="914400"/>
            <a:chOff x="3503676" y="4654296"/>
            <a:chExt cx="1091565" cy="914400"/>
          </a:xfrm>
        </p:grpSpPr>
        <p:sp>
          <p:nvSpPr>
            <p:cNvPr id="36" name="object 36"/>
            <p:cNvSpPr/>
            <p:nvPr/>
          </p:nvSpPr>
          <p:spPr>
            <a:xfrm>
              <a:off x="3585972" y="465429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199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399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199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3676" y="4869180"/>
              <a:ext cx="1091184" cy="5151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0"/>
            <a:ext cx="2786050" cy="3156585"/>
            <a:chOff x="0" y="0"/>
            <a:chExt cx="2496820" cy="315658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7158" y="1000108"/>
            <a:ext cx="135515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30747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9980" y="236649"/>
            <a:ext cx="607504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5" dirty="0"/>
              <a:t>РАСХОДЫ</a:t>
            </a:r>
            <a:r>
              <a:rPr sz="1400" spc="-10" dirty="0"/>
              <a:t> </a:t>
            </a:r>
            <a:r>
              <a:rPr sz="1400" spc="-30" dirty="0" smtClean="0"/>
              <a:t>БЮДЖЕТА</a:t>
            </a:r>
            <a:r>
              <a:rPr sz="1400" spc="-20" dirty="0" smtClean="0"/>
              <a:t> </a:t>
            </a:r>
            <a:r>
              <a:rPr sz="1400" spc="-5" dirty="0"/>
              <a:t>НА</a:t>
            </a:r>
            <a:r>
              <a:rPr sz="1400" spc="-10" dirty="0"/>
              <a:t> ДОПОЛНИТЕЛЬНОЕ </a:t>
            </a:r>
            <a:r>
              <a:rPr sz="1400" spc="-15" dirty="0"/>
              <a:t>ОБРАЗОВАНИЕ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6050" y="714356"/>
            <a:ext cx="596550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b="1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71717"/>
                </a:solidFill>
                <a:latin typeface="Calibri"/>
                <a:cs typeface="Calibri"/>
              </a:rPr>
              <a:t>территории</a:t>
            </a:r>
            <a:r>
              <a:rPr sz="1400" b="1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округа </a:t>
            </a:r>
            <a:r>
              <a:rPr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функционирует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3</a:t>
            </a:r>
            <a:r>
              <a:rPr sz="1400" b="1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муниципаль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ных</a:t>
            </a:r>
            <a:r>
              <a:rPr sz="1400" b="1" spc="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учреждений</a:t>
            </a:r>
            <a:r>
              <a:rPr lang="ru-RU"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дополнительного</a:t>
            </a:r>
            <a:r>
              <a:rPr sz="1400" b="1" spc="-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образования</a:t>
            </a:r>
            <a:r>
              <a:rPr sz="14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детей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86050" y="1214422"/>
            <a:ext cx="6215106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6835" indent="-287020" algn="l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Дом детского творчества 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«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Созвездие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»</a:t>
            </a:r>
            <a:endParaRPr sz="1400" dirty="0">
              <a:latin typeface="Calibri"/>
              <a:cs typeface="Calibri"/>
            </a:endParaRPr>
          </a:p>
          <a:p>
            <a:pPr marL="299085" marR="52705" indent="-287020" algn="l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Детская школа искусств в </a:t>
            </a:r>
            <a:r>
              <a:rPr lang="ru-RU"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г.Кирс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с филиалом в </a:t>
            </a:r>
            <a:r>
              <a:rPr lang="ru-RU"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п.Светлополянск</a:t>
            </a:r>
            <a:endParaRPr sz="1400" dirty="0">
              <a:latin typeface="Calibri"/>
              <a:cs typeface="Calibri"/>
            </a:endParaRPr>
          </a:p>
          <a:p>
            <a:pPr marL="299085" marR="5080" indent="-287020" algn="l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Детская школа искусств в п. Рудничный с филиалом в п. Лесной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720" y="3429000"/>
            <a:ext cx="2499766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solidFill>
                  <a:srgbClr val="171717"/>
                </a:solidFill>
                <a:latin typeface="Calibri"/>
                <a:cs typeface="Calibri"/>
              </a:rPr>
              <a:t>Три учреждения осуществляют </a:t>
            </a:r>
            <a:r>
              <a:rPr sz="16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следующие</a:t>
            </a:r>
            <a:r>
              <a:rPr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35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направления: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282" y="4286256"/>
            <a:ext cx="3286148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l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Социально-гуманитарное</a:t>
            </a:r>
            <a:endParaRPr sz="1400" dirty="0">
              <a:latin typeface="Calibri"/>
              <a:cs typeface="Calibri"/>
            </a:endParaRPr>
          </a:p>
          <a:p>
            <a:pPr marL="299085" indent="-287020" algn="l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Туристко-краеведческое</a:t>
            </a:r>
            <a:endParaRPr sz="1400" dirty="0">
              <a:latin typeface="Calibri"/>
              <a:cs typeface="Calibri"/>
            </a:endParaRPr>
          </a:p>
          <a:p>
            <a:pPr marL="299085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Художественное</a:t>
            </a:r>
            <a:endParaRPr sz="1400" dirty="0">
              <a:latin typeface="Calibri"/>
              <a:cs typeface="Calibri"/>
            </a:endParaRPr>
          </a:p>
          <a:p>
            <a:pPr marL="299085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Техническое</a:t>
            </a:r>
          </a:p>
          <a:p>
            <a:pPr marL="299085" indent="-287020" algn="l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1400" dirty="0">
              <a:latin typeface="Calibri"/>
              <a:cs typeface="Calibri"/>
            </a:endParaRPr>
          </a:p>
          <a:p>
            <a:pPr marL="299085" marR="788670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Музыкальное искусство</a:t>
            </a:r>
            <a:endParaRPr sz="1400" dirty="0">
              <a:latin typeface="Calibri"/>
              <a:cs typeface="Calibri"/>
            </a:endParaRPr>
          </a:p>
          <a:p>
            <a:pPr marL="299085" marR="718185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15" dirty="0" smtClean="0">
                <a:solidFill>
                  <a:srgbClr val="171717"/>
                </a:solidFill>
                <a:latin typeface="Calibri"/>
                <a:cs typeface="Calibri"/>
              </a:rPr>
              <a:t>Хореографическое искусство</a:t>
            </a:r>
          </a:p>
          <a:p>
            <a:pPr marL="299085" marR="718185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15" dirty="0" smtClean="0">
                <a:solidFill>
                  <a:srgbClr val="171717"/>
                </a:solidFill>
                <a:latin typeface="Calibri"/>
                <a:cs typeface="Calibri"/>
              </a:rPr>
              <a:t>Изобразительное искусство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57949" y="3272598"/>
            <a:ext cx="2643515" cy="3175000"/>
            <a:chOff x="8945880" y="3683508"/>
            <a:chExt cx="3246500" cy="3175000"/>
          </a:xfrm>
        </p:grpSpPr>
        <p:sp>
          <p:nvSpPr>
            <p:cNvPr id="19" name="object 19"/>
            <p:cNvSpPr/>
            <p:nvPr/>
          </p:nvSpPr>
          <p:spPr>
            <a:xfrm>
              <a:off x="8945880" y="3683508"/>
              <a:ext cx="3246120" cy="3175000"/>
            </a:xfrm>
            <a:custGeom>
              <a:avLst/>
              <a:gdLst/>
              <a:ahLst/>
              <a:cxnLst/>
              <a:rect l="l" t="t" r="r" b="b"/>
              <a:pathLst>
                <a:path w="3246120" h="3175000">
                  <a:moveTo>
                    <a:pt x="1947672" y="0"/>
                  </a:moveTo>
                  <a:lnTo>
                    <a:pt x="1899645" y="589"/>
                  </a:lnTo>
                  <a:lnTo>
                    <a:pt x="1851903" y="2349"/>
                  </a:lnTo>
                  <a:lnTo>
                    <a:pt x="1804461" y="5266"/>
                  </a:lnTo>
                  <a:lnTo>
                    <a:pt x="1757331" y="9326"/>
                  </a:lnTo>
                  <a:lnTo>
                    <a:pt x="1710527" y="14515"/>
                  </a:lnTo>
                  <a:lnTo>
                    <a:pt x="1664061" y="20821"/>
                  </a:lnTo>
                  <a:lnTo>
                    <a:pt x="1617948" y="28229"/>
                  </a:lnTo>
                  <a:lnTo>
                    <a:pt x="1572200" y="36726"/>
                  </a:lnTo>
                  <a:lnTo>
                    <a:pt x="1526831" y="46299"/>
                  </a:lnTo>
                  <a:lnTo>
                    <a:pt x="1481855" y="56933"/>
                  </a:lnTo>
                  <a:lnTo>
                    <a:pt x="1437284" y="68616"/>
                  </a:lnTo>
                  <a:lnTo>
                    <a:pt x="1393132" y="81334"/>
                  </a:lnTo>
                  <a:lnTo>
                    <a:pt x="1349413" y="95073"/>
                  </a:lnTo>
                  <a:lnTo>
                    <a:pt x="1306138" y="109820"/>
                  </a:lnTo>
                  <a:lnTo>
                    <a:pt x="1263323" y="125561"/>
                  </a:lnTo>
                  <a:lnTo>
                    <a:pt x="1220980" y="142283"/>
                  </a:lnTo>
                  <a:lnTo>
                    <a:pt x="1179123" y="159972"/>
                  </a:lnTo>
                  <a:lnTo>
                    <a:pt x="1137765" y="178614"/>
                  </a:lnTo>
                  <a:lnTo>
                    <a:pt x="1096918" y="198196"/>
                  </a:lnTo>
                  <a:lnTo>
                    <a:pt x="1056598" y="218705"/>
                  </a:lnTo>
                  <a:lnTo>
                    <a:pt x="1016816" y="240127"/>
                  </a:lnTo>
                  <a:lnTo>
                    <a:pt x="977587" y="262448"/>
                  </a:lnTo>
                  <a:lnTo>
                    <a:pt x="938923" y="285655"/>
                  </a:lnTo>
                  <a:lnTo>
                    <a:pt x="900838" y="309735"/>
                  </a:lnTo>
                  <a:lnTo>
                    <a:pt x="863345" y="334673"/>
                  </a:lnTo>
                  <a:lnTo>
                    <a:pt x="826458" y="360456"/>
                  </a:lnTo>
                  <a:lnTo>
                    <a:pt x="790189" y="387071"/>
                  </a:lnTo>
                  <a:lnTo>
                    <a:pt x="754553" y="414504"/>
                  </a:lnTo>
                  <a:lnTo>
                    <a:pt x="719563" y="442742"/>
                  </a:lnTo>
                  <a:lnTo>
                    <a:pt x="685231" y="471771"/>
                  </a:lnTo>
                  <a:lnTo>
                    <a:pt x="651572" y="501577"/>
                  </a:lnTo>
                  <a:lnTo>
                    <a:pt x="618598" y="532147"/>
                  </a:lnTo>
                  <a:lnTo>
                    <a:pt x="586323" y="563468"/>
                  </a:lnTo>
                  <a:lnTo>
                    <a:pt x="554760" y="595525"/>
                  </a:lnTo>
                  <a:lnTo>
                    <a:pt x="523923" y="628306"/>
                  </a:lnTo>
                  <a:lnTo>
                    <a:pt x="493825" y="661797"/>
                  </a:lnTo>
                  <a:lnTo>
                    <a:pt x="464479" y="695983"/>
                  </a:lnTo>
                  <a:lnTo>
                    <a:pt x="435898" y="730853"/>
                  </a:lnTo>
                  <a:lnTo>
                    <a:pt x="408096" y="766391"/>
                  </a:lnTo>
                  <a:lnTo>
                    <a:pt x="381087" y="802586"/>
                  </a:lnTo>
                  <a:lnTo>
                    <a:pt x="354883" y="839422"/>
                  </a:lnTo>
                  <a:lnTo>
                    <a:pt x="329498" y="876887"/>
                  </a:lnTo>
                  <a:lnTo>
                    <a:pt x="304945" y="914966"/>
                  </a:lnTo>
                  <a:lnTo>
                    <a:pt x="281238" y="953647"/>
                  </a:lnTo>
                  <a:lnTo>
                    <a:pt x="258389" y="992916"/>
                  </a:lnTo>
                  <a:lnTo>
                    <a:pt x="236413" y="1032760"/>
                  </a:lnTo>
                  <a:lnTo>
                    <a:pt x="215322" y="1073164"/>
                  </a:lnTo>
                  <a:lnTo>
                    <a:pt x="195131" y="1114115"/>
                  </a:lnTo>
                  <a:lnTo>
                    <a:pt x="175851" y="1155600"/>
                  </a:lnTo>
                  <a:lnTo>
                    <a:pt x="157497" y="1197605"/>
                  </a:lnTo>
                  <a:lnTo>
                    <a:pt x="140081" y="1240117"/>
                  </a:lnTo>
                  <a:lnTo>
                    <a:pt x="123618" y="1283122"/>
                  </a:lnTo>
                  <a:lnTo>
                    <a:pt x="108121" y="1326606"/>
                  </a:lnTo>
                  <a:lnTo>
                    <a:pt x="93602" y="1370557"/>
                  </a:lnTo>
                  <a:lnTo>
                    <a:pt x="80075" y="1414959"/>
                  </a:lnTo>
                  <a:lnTo>
                    <a:pt x="67554" y="1459801"/>
                  </a:lnTo>
                  <a:lnTo>
                    <a:pt x="56052" y="1505068"/>
                  </a:lnTo>
                  <a:lnTo>
                    <a:pt x="45582" y="1550747"/>
                  </a:lnTo>
                  <a:lnTo>
                    <a:pt x="36158" y="1596824"/>
                  </a:lnTo>
                  <a:lnTo>
                    <a:pt x="27792" y="1643285"/>
                  </a:lnTo>
                  <a:lnTo>
                    <a:pt x="20498" y="1690118"/>
                  </a:lnTo>
                  <a:lnTo>
                    <a:pt x="14290" y="1737309"/>
                  </a:lnTo>
                  <a:lnTo>
                    <a:pt x="9181" y="1784843"/>
                  </a:lnTo>
                  <a:lnTo>
                    <a:pt x="5184" y="1832708"/>
                  </a:lnTo>
                  <a:lnTo>
                    <a:pt x="2313" y="1880891"/>
                  </a:lnTo>
                  <a:lnTo>
                    <a:pt x="580" y="1929376"/>
                  </a:lnTo>
                  <a:lnTo>
                    <a:pt x="0" y="1978152"/>
                  </a:lnTo>
                  <a:lnTo>
                    <a:pt x="580" y="2026929"/>
                  </a:lnTo>
                  <a:lnTo>
                    <a:pt x="2313" y="2075417"/>
                  </a:lnTo>
                  <a:lnTo>
                    <a:pt x="5184" y="2123601"/>
                  </a:lnTo>
                  <a:lnTo>
                    <a:pt x="9181" y="2171467"/>
                  </a:lnTo>
                  <a:lnTo>
                    <a:pt x="14290" y="2219004"/>
                  </a:lnTo>
                  <a:lnTo>
                    <a:pt x="20498" y="2266196"/>
                  </a:lnTo>
                  <a:lnTo>
                    <a:pt x="27792" y="2313030"/>
                  </a:lnTo>
                  <a:lnTo>
                    <a:pt x="36158" y="2359493"/>
                  </a:lnTo>
                  <a:lnTo>
                    <a:pt x="45582" y="2405571"/>
                  </a:lnTo>
                  <a:lnTo>
                    <a:pt x="56052" y="2451251"/>
                  </a:lnTo>
                  <a:lnTo>
                    <a:pt x="67554" y="2496519"/>
                  </a:lnTo>
                  <a:lnTo>
                    <a:pt x="80075" y="2541362"/>
                  </a:lnTo>
                  <a:lnTo>
                    <a:pt x="93602" y="2585765"/>
                  </a:lnTo>
                  <a:lnTo>
                    <a:pt x="108121" y="2629716"/>
                  </a:lnTo>
                  <a:lnTo>
                    <a:pt x="123618" y="2673201"/>
                  </a:lnTo>
                  <a:lnTo>
                    <a:pt x="140081" y="2716207"/>
                  </a:lnTo>
                  <a:lnTo>
                    <a:pt x="157497" y="2758719"/>
                  </a:lnTo>
                  <a:lnTo>
                    <a:pt x="175851" y="2800724"/>
                  </a:lnTo>
                  <a:lnTo>
                    <a:pt x="195131" y="2842210"/>
                  </a:lnTo>
                  <a:lnTo>
                    <a:pt x="215322" y="2883161"/>
                  </a:lnTo>
                  <a:lnTo>
                    <a:pt x="236413" y="2923565"/>
                  </a:lnTo>
                  <a:lnTo>
                    <a:pt x="258389" y="2963409"/>
                  </a:lnTo>
                  <a:lnTo>
                    <a:pt x="281238" y="3002678"/>
                  </a:lnTo>
                  <a:lnTo>
                    <a:pt x="304945" y="3041359"/>
                  </a:lnTo>
                  <a:lnTo>
                    <a:pt x="329498" y="3079438"/>
                  </a:lnTo>
                  <a:lnTo>
                    <a:pt x="354883" y="3116903"/>
                  </a:lnTo>
                  <a:lnTo>
                    <a:pt x="381087" y="3153739"/>
                  </a:lnTo>
                  <a:lnTo>
                    <a:pt x="396572" y="3174490"/>
                  </a:lnTo>
                  <a:lnTo>
                    <a:pt x="3246120" y="3174490"/>
                  </a:lnTo>
                  <a:lnTo>
                    <a:pt x="3246120" y="503754"/>
                  </a:lnTo>
                  <a:lnTo>
                    <a:pt x="3243771" y="501577"/>
                  </a:lnTo>
                  <a:lnTo>
                    <a:pt x="3210112" y="471771"/>
                  </a:lnTo>
                  <a:lnTo>
                    <a:pt x="3175780" y="442742"/>
                  </a:lnTo>
                  <a:lnTo>
                    <a:pt x="3140790" y="414504"/>
                  </a:lnTo>
                  <a:lnTo>
                    <a:pt x="3105154" y="387071"/>
                  </a:lnTo>
                  <a:lnTo>
                    <a:pt x="3068885" y="360456"/>
                  </a:lnTo>
                  <a:lnTo>
                    <a:pt x="3031998" y="334673"/>
                  </a:lnTo>
                  <a:lnTo>
                    <a:pt x="2994505" y="309735"/>
                  </a:lnTo>
                  <a:lnTo>
                    <a:pt x="2956420" y="285655"/>
                  </a:lnTo>
                  <a:lnTo>
                    <a:pt x="2917756" y="262448"/>
                  </a:lnTo>
                  <a:lnTo>
                    <a:pt x="2878527" y="240127"/>
                  </a:lnTo>
                  <a:lnTo>
                    <a:pt x="2838745" y="218705"/>
                  </a:lnTo>
                  <a:lnTo>
                    <a:pt x="2798425" y="198196"/>
                  </a:lnTo>
                  <a:lnTo>
                    <a:pt x="2757578" y="178614"/>
                  </a:lnTo>
                  <a:lnTo>
                    <a:pt x="2716220" y="159972"/>
                  </a:lnTo>
                  <a:lnTo>
                    <a:pt x="2674363" y="142283"/>
                  </a:lnTo>
                  <a:lnTo>
                    <a:pt x="2632020" y="125561"/>
                  </a:lnTo>
                  <a:lnTo>
                    <a:pt x="2589205" y="109820"/>
                  </a:lnTo>
                  <a:lnTo>
                    <a:pt x="2545930" y="95073"/>
                  </a:lnTo>
                  <a:lnTo>
                    <a:pt x="2502211" y="81334"/>
                  </a:lnTo>
                  <a:lnTo>
                    <a:pt x="2458059" y="68616"/>
                  </a:lnTo>
                  <a:lnTo>
                    <a:pt x="2413488" y="56933"/>
                  </a:lnTo>
                  <a:lnTo>
                    <a:pt x="2368512" y="46299"/>
                  </a:lnTo>
                  <a:lnTo>
                    <a:pt x="2323143" y="36726"/>
                  </a:lnTo>
                  <a:lnTo>
                    <a:pt x="2277395" y="28229"/>
                  </a:lnTo>
                  <a:lnTo>
                    <a:pt x="2231282" y="20821"/>
                  </a:lnTo>
                  <a:lnTo>
                    <a:pt x="2184816" y="14515"/>
                  </a:lnTo>
                  <a:lnTo>
                    <a:pt x="2138012" y="9326"/>
                  </a:lnTo>
                  <a:lnTo>
                    <a:pt x="2090882" y="5266"/>
                  </a:lnTo>
                  <a:lnTo>
                    <a:pt x="2043440" y="2349"/>
                  </a:lnTo>
                  <a:lnTo>
                    <a:pt x="1995698" y="589"/>
                  </a:lnTo>
                  <a:lnTo>
                    <a:pt x="1947672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00716" y="3774948"/>
              <a:ext cx="1891664" cy="2696210"/>
            </a:xfrm>
            <a:custGeom>
              <a:avLst/>
              <a:gdLst/>
              <a:ahLst/>
              <a:cxnLst/>
              <a:rect l="l" t="t" r="r" b="b"/>
              <a:pathLst>
                <a:path w="1891665" h="2696210">
                  <a:moveTo>
                    <a:pt x="1352550" y="0"/>
                  </a:moveTo>
                  <a:lnTo>
                    <a:pt x="1304037" y="850"/>
                  </a:lnTo>
                  <a:lnTo>
                    <a:pt x="1255953" y="3384"/>
                  </a:lnTo>
                  <a:lnTo>
                    <a:pt x="1208329" y="7572"/>
                  </a:lnTo>
                  <a:lnTo>
                    <a:pt x="1161191" y="13385"/>
                  </a:lnTo>
                  <a:lnTo>
                    <a:pt x="1114569" y="20796"/>
                  </a:lnTo>
                  <a:lnTo>
                    <a:pt x="1068490" y="29776"/>
                  </a:lnTo>
                  <a:lnTo>
                    <a:pt x="1022985" y="40295"/>
                  </a:lnTo>
                  <a:lnTo>
                    <a:pt x="978081" y="52327"/>
                  </a:lnTo>
                  <a:lnTo>
                    <a:pt x="933808" y="65841"/>
                  </a:lnTo>
                  <a:lnTo>
                    <a:pt x="890192" y="80811"/>
                  </a:lnTo>
                  <a:lnTo>
                    <a:pt x="847264" y="97206"/>
                  </a:lnTo>
                  <a:lnTo>
                    <a:pt x="805052" y="114999"/>
                  </a:lnTo>
                  <a:lnTo>
                    <a:pt x="763584" y="134161"/>
                  </a:lnTo>
                  <a:lnTo>
                    <a:pt x="722890" y="154664"/>
                  </a:lnTo>
                  <a:lnTo>
                    <a:pt x="682997" y="176478"/>
                  </a:lnTo>
                  <a:lnTo>
                    <a:pt x="643934" y="199577"/>
                  </a:lnTo>
                  <a:lnTo>
                    <a:pt x="605730" y="223930"/>
                  </a:lnTo>
                  <a:lnTo>
                    <a:pt x="568414" y="249510"/>
                  </a:lnTo>
                  <a:lnTo>
                    <a:pt x="532013" y="276288"/>
                  </a:lnTo>
                  <a:lnTo>
                    <a:pt x="496557" y="304236"/>
                  </a:lnTo>
                  <a:lnTo>
                    <a:pt x="462075" y="333324"/>
                  </a:lnTo>
                  <a:lnTo>
                    <a:pt x="428594" y="363526"/>
                  </a:lnTo>
                  <a:lnTo>
                    <a:pt x="396144" y="394811"/>
                  </a:lnTo>
                  <a:lnTo>
                    <a:pt x="364753" y="427151"/>
                  </a:lnTo>
                  <a:lnTo>
                    <a:pt x="334450" y="460519"/>
                  </a:lnTo>
                  <a:lnTo>
                    <a:pt x="305263" y="494885"/>
                  </a:lnTo>
                  <a:lnTo>
                    <a:pt x="277221" y="530221"/>
                  </a:lnTo>
                  <a:lnTo>
                    <a:pt x="250352" y="566499"/>
                  </a:lnTo>
                  <a:lnTo>
                    <a:pt x="224686" y="603689"/>
                  </a:lnTo>
                  <a:lnTo>
                    <a:pt x="200250" y="641764"/>
                  </a:lnTo>
                  <a:lnTo>
                    <a:pt x="177074" y="680695"/>
                  </a:lnTo>
                  <a:lnTo>
                    <a:pt x="155185" y="720453"/>
                  </a:lnTo>
                  <a:lnTo>
                    <a:pt x="134613" y="761010"/>
                  </a:lnTo>
                  <a:lnTo>
                    <a:pt x="115387" y="802337"/>
                  </a:lnTo>
                  <a:lnTo>
                    <a:pt x="97534" y="844407"/>
                  </a:lnTo>
                  <a:lnTo>
                    <a:pt x="81083" y="887189"/>
                  </a:lnTo>
                  <a:lnTo>
                    <a:pt x="66063" y="930657"/>
                  </a:lnTo>
                  <a:lnTo>
                    <a:pt x="52503" y="974781"/>
                  </a:lnTo>
                  <a:lnTo>
                    <a:pt x="40431" y="1019532"/>
                  </a:lnTo>
                  <a:lnTo>
                    <a:pt x="29876" y="1064883"/>
                  </a:lnTo>
                  <a:lnTo>
                    <a:pt x="20866" y="1110805"/>
                  </a:lnTo>
                  <a:lnTo>
                    <a:pt x="13431" y="1157269"/>
                  </a:lnTo>
                  <a:lnTo>
                    <a:pt x="7597" y="1204247"/>
                  </a:lnTo>
                  <a:lnTo>
                    <a:pt x="3395" y="1251710"/>
                  </a:lnTo>
                  <a:lnTo>
                    <a:pt x="853" y="1299629"/>
                  </a:lnTo>
                  <a:lnTo>
                    <a:pt x="0" y="1347977"/>
                  </a:lnTo>
                  <a:lnTo>
                    <a:pt x="853" y="1396325"/>
                  </a:lnTo>
                  <a:lnTo>
                    <a:pt x="3395" y="1444244"/>
                  </a:lnTo>
                  <a:lnTo>
                    <a:pt x="7597" y="1491706"/>
                  </a:lnTo>
                  <a:lnTo>
                    <a:pt x="13431" y="1538683"/>
                  </a:lnTo>
                  <a:lnTo>
                    <a:pt x="20866" y="1585147"/>
                  </a:lnTo>
                  <a:lnTo>
                    <a:pt x="29876" y="1631068"/>
                  </a:lnTo>
                  <a:lnTo>
                    <a:pt x="40431" y="1676419"/>
                  </a:lnTo>
                  <a:lnTo>
                    <a:pt x="52503" y="1721170"/>
                  </a:lnTo>
                  <a:lnTo>
                    <a:pt x="66063" y="1765293"/>
                  </a:lnTo>
                  <a:lnTo>
                    <a:pt x="81083" y="1808761"/>
                  </a:lnTo>
                  <a:lnTo>
                    <a:pt x="97534" y="1851543"/>
                  </a:lnTo>
                  <a:lnTo>
                    <a:pt x="115387" y="1893612"/>
                  </a:lnTo>
                  <a:lnTo>
                    <a:pt x="134613" y="1934940"/>
                  </a:lnTo>
                  <a:lnTo>
                    <a:pt x="155185" y="1975497"/>
                  </a:lnTo>
                  <a:lnTo>
                    <a:pt x="177074" y="2015255"/>
                  </a:lnTo>
                  <a:lnTo>
                    <a:pt x="200250" y="2054185"/>
                  </a:lnTo>
                  <a:lnTo>
                    <a:pt x="224686" y="2092260"/>
                  </a:lnTo>
                  <a:lnTo>
                    <a:pt x="250352" y="2129451"/>
                  </a:lnTo>
                  <a:lnTo>
                    <a:pt x="277221" y="2165728"/>
                  </a:lnTo>
                  <a:lnTo>
                    <a:pt x="305263" y="2201065"/>
                  </a:lnTo>
                  <a:lnTo>
                    <a:pt x="334450" y="2235431"/>
                  </a:lnTo>
                  <a:lnTo>
                    <a:pt x="364753" y="2268799"/>
                  </a:lnTo>
                  <a:lnTo>
                    <a:pt x="396144" y="2301139"/>
                  </a:lnTo>
                  <a:lnTo>
                    <a:pt x="428594" y="2332425"/>
                  </a:lnTo>
                  <a:lnTo>
                    <a:pt x="462075" y="2362626"/>
                  </a:lnTo>
                  <a:lnTo>
                    <a:pt x="496557" y="2391715"/>
                  </a:lnTo>
                  <a:lnTo>
                    <a:pt x="532013" y="2419663"/>
                  </a:lnTo>
                  <a:lnTo>
                    <a:pt x="568414" y="2446441"/>
                  </a:lnTo>
                  <a:lnTo>
                    <a:pt x="605730" y="2472022"/>
                  </a:lnTo>
                  <a:lnTo>
                    <a:pt x="643934" y="2496375"/>
                  </a:lnTo>
                  <a:lnTo>
                    <a:pt x="682997" y="2519474"/>
                  </a:lnTo>
                  <a:lnTo>
                    <a:pt x="722890" y="2541289"/>
                  </a:lnTo>
                  <a:lnTo>
                    <a:pt x="763584" y="2561792"/>
                  </a:lnTo>
                  <a:lnTo>
                    <a:pt x="805052" y="2580954"/>
                  </a:lnTo>
                  <a:lnTo>
                    <a:pt x="847264" y="2598747"/>
                  </a:lnTo>
                  <a:lnTo>
                    <a:pt x="890192" y="2615143"/>
                  </a:lnTo>
                  <a:lnTo>
                    <a:pt x="933808" y="2630112"/>
                  </a:lnTo>
                  <a:lnTo>
                    <a:pt x="978081" y="2643627"/>
                  </a:lnTo>
                  <a:lnTo>
                    <a:pt x="1022985" y="2655659"/>
                  </a:lnTo>
                  <a:lnTo>
                    <a:pt x="1068490" y="2666179"/>
                  </a:lnTo>
                  <a:lnTo>
                    <a:pt x="1114569" y="2675158"/>
                  </a:lnTo>
                  <a:lnTo>
                    <a:pt x="1161191" y="2682569"/>
                  </a:lnTo>
                  <a:lnTo>
                    <a:pt x="1208329" y="2688383"/>
                  </a:lnTo>
                  <a:lnTo>
                    <a:pt x="1255953" y="2692571"/>
                  </a:lnTo>
                  <a:lnTo>
                    <a:pt x="1304037" y="2695105"/>
                  </a:lnTo>
                  <a:lnTo>
                    <a:pt x="1352550" y="2695956"/>
                  </a:lnTo>
                  <a:lnTo>
                    <a:pt x="1401062" y="2695105"/>
                  </a:lnTo>
                  <a:lnTo>
                    <a:pt x="1449146" y="2692571"/>
                  </a:lnTo>
                  <a:lnTo>
                    <a:pt x="1496770" y="2688383"/>
                  </a:lnTo>
                  <a:lnTo>
                    <a:pt x="1543908" y="2682569"/>
                  </a:lnTo>
                  <a:lnTo>
                    <a:pt x="1590530" y="2675158"/>
                  </a:lnTo>
                  <a:lnTo>
                    <a:pt x="1636609" y="2666179"/>
                  </a:lnTo>
                  <a:lnTo>
                    <a:pt x="1682114" y="2655659"/>
                  </a:lnTo>
                  <a:lnTo>
                    <a:pt x="1727018" y="2643627"/>
                  </a:lnTo>
                  <a:lnTo>
                    <a:pt x="1771291" y="2630112"/>
                  </a:lnTo>
                  <a:lnTo>
                    <a:pt x="1814907" y="2615143"/>
                  </a:lnTo>
                  <a:lnTo>
                    <a:pt x="1857835" y="2598747"/>
                  </a:lnTo>
                  <a:lnTo>
                    <a:pt x="1891283" y="2584648"/>
                  </a:lnTo>
                  <a:lnTo>
                    <a:pt x="1891283" y="111305"/>
                  </a:lnTo>
                  <a:lnTo>
                    <a:pt x="1814907" y="80811"/>
                  </a:lnTo>
                  <a:lnTo>
                    <a:pt x="1771291" y="65841"/>
                  </a:lnTo>
                  <a:lnTo>
                    <a:pt x="1727018" y="52327"/>
                  </a:lnTo>
                  <a:lnTo>
                    <a:pt x="1682114" y="40295"/>
                  </a:lnTo>
                  <a:lnTo>
                    <a:pt x="1636609" y="29776"/>
                  </a:lnTo>
                  <a:lnTo>
                    <a:pt x="1590530" y="20796"/>
                  </a:lnTo>
                  <a:lnTo>
                    <a:pt x="1543908" y="13385"/>
                  </a:lnTo>
                  <a:lnTo>
                    <a:pt x="1496770" y="7572"/>
                  </a:lnTo>
                  <a:lnTo>
                    <a:pt x="1449146" y="3384"/>
                  </a:lnTo>
                  <a:lnTo>
                    <a:pt x="1401062" y="850"/>
                  </a:lnTo>
                  <a:lnTo>
                    <a:pt x="1352550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76005" y="3982786"/>
              <a:ext cx="1257300" cy="1257300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142844" y="2071678"/>
            <a:ext cx="2923029" cy="4500594"/>
          </a:xfrm>
          <a:custGeom>
            <a:avLst/>
            <a:gdLst/>
            <a:ahLst/>
            <a:cxnLst/>
            <a:rect l="l" t="t" r="r" b="b"/>
            <a:pathLst>
              <a:path w="2578735" h="4236084">
                <a:moveTo>
                  <a:pt x="0" y="1436497"/>
                </a:moveTo>
                <a:lnTo>
                  <a:pt x="2521" y="1389667"/>
                </a:lnTo>
                <a:lnTo>
                  <a:pt x="9912" y="1344299"/>
                </a:lnTo>
                <a:lnTo>
                  <a:pt x="21910" y="1300653"/>
                </a:lnTo>
                <a:lnTo>
                  <a:pt x="38252" y="1258993"/>
                </a:lnTo>
                <a:lnTo>
                  <a:pt x="58677" y="1219581"/>
                </a:lnTo>
                <a:lnTo>
                  <a:pt x="82922" y="1182677"/>
                </a:lnTo>
                <a:lnTo>
                  <a:pt x="110725" y="1148546"/>
                </a:lnTo>
                <a:lnTo>
                  <a:pt x="141824" y="1117448"/>
                </a:lnTo>
                <a:lnTo>
                  <a:pt x="175957" y="1089646"/>
                </a:lnTo>
                <a:lnTo>
                  <a:pt x="212861" y="1065403"/>
                </a:lnTo>
                <a:lnTo>
                  <a:pt x="252275" y="1044979"/>
                </a:lnTo>
                <a:lnTo>
                  <a:pt x="293936" y="1028638"/>
                </a:lnTo>
                <a:lnTo>
                  <a:pt x="337582" y="1016641"/>
                </a:lnTo>
                <a:lnTo>
                  <a:pt x="382951" y="1009250"/>
                </a:lnTo>
                <a:lnTo>
                  <a:pt x="429780" y="1006729"/>
                </a:lnTo>
                <a:lnTo>
                  <a:pt x="1504188" y="1006729"/>
                </a:lnTo>
                <a:lnTo>
                  <a:pt x="2476754" y="0"/>
                </a:lnTo>
                <a:lnTo>
                  <a:pt x="2148840" y="1006729"/>
                </a:lnTo>
                <a:lnTo>
                  <a:pt x="2195669" y="1009250"/>
                </a:lnTo>
                <a:lnTo>
                  <a:pt x="2241037" y="1016641"/>
                </a:lnTo>
                <a:lnTo>
                  <a:pt x="2284683" y="1028638"/>
                </a:lnTo>
                <a:lnTo>
                  <a:pt x="2326343" y="1044979"/>
                </a:lnTo>
                <a:lnTo>
                  <a:pt x="2365756" y="1065403"/>
                </a:lnTo>
                <a:lnTo>
                  <a:pt x="2402659" y="1089646"/>
                </a:lnTo>
                <a:lnTo>
                  <a:pt x="2436790" y="1117448"/>
                </a:lnTo>
                <a:lnTo>
                  <a:pt x="2467888" y="1148546"/>
                </a:lnTo>
                <a:lnTo>
                  <a:pt x="2495690" y="1182677"/>
                </a:lnTo>
                <a:lnTo>
                  <a:pt x="2519934" y="1219581"/>
                </a:lnTo>
                <a:lnTo>
                  <a:pt x="2540357" y="1258993"/>
                </a:lnTo>
                <a:lnTo>
                  <a:pt x="2556698" y="1300653"/>
                </a:lnTo>
                <a:lnTo>
                  <a:pt x="2568695" y="1344299"/>
                </a:lnTo>
                <a:lnTo>
                  <a:pt x="2576086" y="1389667"/>
                </a:lnTo>
                <a:lnTo>
                  <a:pt x="2578608" y="1436497"/>
                </a:lnTo>
                <a:lnTo>
                  <a:pt x="2578608" y="1544955"/>
                </a:lnTo>
                <a:lnTo>
                  <a:pt x="2578608" y="2352294"/>
                </a:lnTo>
                <a:lnTo>
                  <a:pt x="2578608" y="3806304"/>
                </a:lnTo>
                <a:lnTo>
                  <a:pt x="2576086" y="3853133"/>
                </a:lnTo>
                <a:lnTo>
                  <a:pt x="2568695" y="3898502"/>
                </a:lnTo>
                <a:lnTo>
                  <a:pt x="2556698" y="3942148"/>
                </a:lnTo>
                <a:lnTo>
                  <a:pt x="2540357" y="3983809"/>
                </a:lnTo>
                <a:lnTo>
                  <a:pt x="2519934" y="4023223"/>
                </a:lnTo>
                <a:lnTo>
                  <a:pt x="2495690" y="4060127"/>
                </a:lnTo>
                <a:lnTo>
                  <a:pt x="2467888" y="4094260"/>
                </a:lnTo>
                <a:lnTo>
                  <a:pt x="2436790" y="4125359"/>
                </a:lnTo>
                <a:lnTo>
                  <a:pt x="2402659" y="4153162"/>
                </a:lnTo>
                <a:lnTo>
                  <a:pt x="2365756" y="4177407"/>
                </a:lnTo>
                <a:lnTo>
                  <a:pt x="2326343" y="4197832"/>
                </a:lnTo>
                <a:lnTo>
                  <a:pt x="2284683" y="4214174"/>
                </a:lnTo>
                <a:lnTo>
                  <a:pt x="2241037" y="4226172"/>
                </a:lnTo>
                <a:lnTo>
                  <a:pt x="2195669" y="4233563"/>
                </a:lnTo>
                <a:lnTo>
                  <a:pt x="2148840" y="4236085"/>
                </a:lnTo>
                <a:lnTo>
                  <a:pt x="1504188" y="4236085"/>
                </a:lnTo>
                <a:lnTo>
                  <a:pt x="429780" y="4236085"/>
                </a:lnTo>
                <a:lnTo>
                  <a:pt x="382951" y="4233563"/>
                </a:lnTo>
                <a:lnTo>
                  <a:pt x="337582" y="4226172"/>
                </a:lnTo>
                <a:lnTo>
                  <a:pt x="293936" y="4214174"/>
                </a:lnTo>
                <a:lnTo>
                  <a:pt x="252275" y="4197832"/>
                </a:lnTo>
                <a:lnTo>
                  <a:pt x="212861" y="4177407"/>
                </a:lnTo>
                <a:lnTo>
                  <a:pt x="175957" y="4153162"/>
                </a:lnTo>
                <a:lnTo>
                  <a:pt x="141824" y="4125359"/>
                </a:lnTo>
                <a:lnTo>
                  <a:pt x="110725" y="4094260"/>
                </a:lnTo>
                <a:lnTo>
                  <a:pt x="82922" y="4060127"/>
                </a:lnTo>
                <a:lnTo>
                  <a:pt x="58677" y="4023223"/>
                </a:lnTo>
                <a:lnTo>
                  <a:pt x="38252" y="3983809"/>
                </a:lnTo>
                <a:lnTo>
                  <a:pt x="21910" y="3942148"/>
                </a:lnTo>
                <a:lnTo>
                  <a:pt x="9912" y="3898502"/>
                </a:lnTo>
                <a:lnTo>
                  <a:pt x="2521" y="3853133"/>
                </a:lnTo>
                <a:lnTo>
                  <a:pt x="0" y="3806304"/>
                </a:lnTo>
                <a:lnTo>
                  <a:pt x="0" y="2352294"/>
                </a:lnTo>
                <a:lnTo>
                  <a:pt x="0" y="1544955"/>
                </a:lnTo>
                <a:lnTo>
                  <a:pt x="0" y="1436497"/>
                </a:lnTo>
                <a:close/>
              </a:path>
            </a:pathLst>
          </a:custGeom>
          <a:ln w="12192">
            <a:solidFill>
              <a:srgbClr val="51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14678" y="4000504"/>
            <a:ext cx="25003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1504 </a:t>
            </a:r>
            <a:r>
              <a:rPr sz="18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z="18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endParaRPr sz="18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учреждениях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дополнительного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образования</a:t>
            </a:r>
            <a:r>
              <a:rPr sz="1800" spc="-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детей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29322" y="5214950"/>
            <a:ext cx="3214678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1510" marR="5080" indent="-638810" algn="l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1500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5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71717"/>
                </a:solidFill>
                <a:latin typeface="Calibri"/>
                <a:cs typeface="Calibri"/>
              </a:rPr>
              <a:t>дополнительное </a:t>
            </a:r>
            <a:r>
              <a:rPr sz="1500" spc="-3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образование</a:t>
            </a:r>
            <a:r>
              <a:rPr sz="1500" spc="-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10" dirty="0" err="1">
                <a:solidFill>
                  <a:srgbClr val="171717"/>
                </a:solidFill>
                <a:latin typeface="Calibri"/>
                <a:cs typeface="Calibri"/>
              </a:rPr>
              <a:t>одного</a:t>
            </a:r>
            <a:r>
              <a:rPr sz="15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3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обучающегося</a:t>
            </a:r>
            <a:r>
              <a:rPr lang="ru-RU" sz="15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500" spc="-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20" dirty="0" err="1">
                <a:solidFill>
                  <a:srgbClr val="171717"/>
                </a:solidFill>
                <a:latin typeface="Calibri"/>
                <a:cs typeface="Calibri"/>
              </a:rPr>
              <a:t>год</a:t>
            </a:r>
            <a:r>
              <a:rPr sz="15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500" spc="-3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651510" marR="5080" indent="-638810" algn="l">
              <a:lnSpc>
                <a:spcPct val="100000"/>
              </a:lnSpc>
              <a:spcBef>
                <a:spcPts val="100"/>
              </a:spcBef>
            </a:pPr>
            <a:r>
              <a:rPr lang="ru-RU" sz="1500" spc="-30" dirty="0" smtClean="0">
                <a:solidFill>
                  <a:srgbClr val="171717"/>
                </a:solidFill>
                <a:latin typeface="Calibri"/>
                <a:cs typeface="Calibri"/>
              </a:rPr>
              <a:t>                 </a:t>
            </a:r>
            <a:r>
              <a:rPr sz="1500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500" spc="-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500" b="1" spc="-5" dirty="0" smtClean="0">
                <a:solidFill>
                  <a:srgbClr val="171717"/>
                </a:solidFill>
                <a:latin typeface="Calibri"/>
                <a:cs typeface="Calibri"/>
              </a:rPr>
              <a:t>20443 </a:t>
            </a:r>
            <a:r>
              <a:rPr sz="15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рубля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3071802" y="2071678"/>
            <a:ext cx="5786478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31750" indent="118745" algn="l">
              <a:lnSpc>
                <a:spcPct val="100000"/>
              </a:lnSpc>
              <a:spcBef>
                <a:spcPts val="95"/>
              </a:spcBef>
            </a:pPr>
            <a:r>
              <a:rPr lang="ru-RU" sz="1300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 по реализации проекта </a:t>
            </a:r>
            <a:r>
              <a:rPr lang="ru-RU" sz="1300" dirty="0" smtClean="0">
                <a:latin typeface="Calibri"/>
                <a:cs typeface="Calibri"/>
              </a:rPr>
              <a:t>по обеспечению развития системы дополнительного образования детей посредством внедрения механизма персонифицированного финансирования </a:t>
            </a:r>
            <a:r>
              <a:rPr lang="ru-RU" sz="1300" b="1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– 878 тыс. руб.</a:t>
            </a:r>
          </a:p>
        </p:txBody>
      </p:sp>
      <p:sp>
        <p:nvSpPr>
          <p:cNvPr id="29" name="object 13"/>
          <p:cNvSpPr txBox="1"/>
          <p:nvPr/>
        </p:nvSpPr>
        <p:spPr>
          <a:xfrm>
            <a:off x="3071802" y="2714620"/>
            <a:ext cx="578647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31750" indent="118745" algn="l">
              <a:lnSpc>
                <a:spcPct val="100000"/>
              </a:lnSpc>
              <a:spcBef>
                <a:spcPts val="95"/>
              </a:spcBef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Мероприятия по работе с детьми и молодежью, поддержка способных и талантливых детей и молодёжи </a:t>
            </a:r>
            <a:r>
              <a:rPr lang="ru-RU" sz="1300" b="1" dirty="0" smtClean="0">
                <a:latin typeface="Calibri" pitchFamily="34" charset="0"/>
                <a:cs typeface="Calibri" pitchFamily="34" charset="0"/>
              </a:rPr>
              <a:t>165,0 тыс.руб.</a:t>
            </a:r>
          </a:p>
        </p:txBody>
      </p:sp>
      <p:sp>
        <p:nvSpPr>
          <p:cNvPr id="30" name="object 13"/>
          <p:cNvSpPr txBox="1"/>
          <p:nvPr/>
        </p:nvSpPr>
        <p:spPr>
          <a:xfrm>
            <a:off x="3143240" y="3143248"/>
            <a:ext cx="507209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 по организации временного трудоустройства  несовершеннолетних с 14 до 18 лет</a:t>
            </a:r>
            <a:r>
              <a:rPr lang="ru-RU" sz="1300" spc="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lang="ru-RU" sz="1300" spc="3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62,6 тыс.</a:t>
            </a:r>
            <a:r>
              <a:rPr lang="ru-RU" sz="1300" b="1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lang="ru-RU" sz="1300" dirty="0">
              <a:latin typeface="Calibri"/>
              <a:cs typeface="Calibri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1714480" y="1142984"/>
            <a:ext cx="857256" cy="119263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lang="ru-RU" sz="3200" b="1" dirty="0" smtClean="0">
                <a:solidFill>
                  <a:srgbClr val="51B4A9"/>
                </a:solidFill>
                <a:latin typeface="Calibri"/>
                <a:cs typeface="Calibri"/>
              </a:rPr>
              <a:t>9,3</a:t>
            </a:r>
            <a:r>
              <a:rPr sz="3200" b="1" dirty="0" smtClean="0">
                <a:solidFill>
                  <a:srgbClr val="51B4A9"/>
                </a:solidFill>
                <a:latin typeface="Calibri"/>
                <a:cs typeface="Calibri"/>
              </a:rPr>
              <a:t>%</a:t>
            </a:r>
            <a:endParaRPr sz="3200" dirty="0">
              <a:latin typeface="Calibri"/>
              <a:cs typeface="Calibri"/>
            </a:endParaRPr>
          </a:p>
          <a:p>
            <a:pPr marL="12700" marR="91440">
              <a:lnSpc>
                <a:spcPct val="100000"/>
              </a:lnSpc>
              <a:spcBef>
                <a:spcPts val="135"/>
              </a:spcBef>
            </a:pP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общем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объеме </a:t>
            </a:r>
            <a:r>
              <a:rPr sz="1000" b="1" spc="-2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расходов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на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 образование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644265" cy="6858000"/>
            <a:chOff x="0" y="0"/>
            <a:chExt cx="48590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59020" cy="6858000"/>
            </a:xfrm>
            <a:custGeom>
              <a:avLst/>
              <a:gdLst/>
              <a:ahLst/>
              <a:cxnLst/>
              <a:rect l="l" t="t" r="r" b="b"/>
              <a:pathLst>
                <a:path w="4859020" h="6858000">
                  <a:moveTo>
                    <a:pt x="48585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58512" y="6858000"/>
                  </a:lnTo>
                  <a:lnTo>
                    <a:pt x="4858512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4282" y="928670"/>
            <a:ext cx="121228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867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499" y="-10594"/>
            <a:ext cx="73937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000000"/>
                </a:solidFill>
              </a:rPr>
              <a:t>РАСХОДЫ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30" dirty="0" smtClean="0">
                <a:solidFill>
                  <a:srgbClr val="000000"/>
                </a:solidFill>
              </a:rPr>
              <a:t>БЮДЖЕТА</a:t>
            </a:r>
            <a:r>
              <a:rPr spc="-15" dirty="0" smtClean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НА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ОРГАНИЗАЦИЮ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ОТДЫХА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ОЗДОРОВЛЕНИЯ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ДЕТЕЙ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500694" y="3357562"/>
            <a:ext cx="2474595" cy="3202305"/>
            <a:chOff x="0" y="3656076"/>
            <a:chExt cx="3299460" cy="3202305"/>
          </a:xfrm>
        </p:grpSpPr>
        <p:sp>
          <p:nvSpPr>
            <p:cNvPr id="10" name="object 10"/>
            <p:cNvSpPr/>
            <p:nvPr/>
          </p:nvSpPr>
          <p:spPr>
            <a:xfrm>
              <a:off x="0" y="3656076"/>
              <a:ext cx="3299460" cy="3202305"/>
            </a:xfrm>
            <a:custGeom>
              <a:avLst/>
              <a:gdLst/>
              <a:ahLst/>
              <a:cxnLst/>
              <a:rect l="l" t="t" r="r" b="b"/>
              <a:pathLst>
                <a:path w="3299460" h="3202304">
                  <a:moveTo>
                    <a:pt x="1189482" y="0"/>
                  </a:moveTo>
                  <a:lnTo>
                    <a:pt x="1141057" y="544"/>
                  </a:lnTo>
                  <a:lnTo>
                    <a:pt x="1092899" y="2171"/>
                  </a:lnTo>
                  <a:lnTo>
                    <a:pt x="1045019" y="4867"/>
                  </a:lnTo>
                  <a:lnTo>
                    <a:pt x="997430" y="8622"/>
                  </a:lnTo>
                  <a:lnTo>
                    <a:pt x="950143" y="13424"/>
                  </a:lnTo>
                  <a:lnTo>
                    <a:pt x="903170" y="19260"/>
                  </a:lnTo>
                  <a:lnTo>
                    <a:pt x="856522" y="26121"/>
                  </a:lnTo>
                  <a:lnTo>
                    <a:pt x="810210" y="33993"/>
                  </a:lnTo>
                  <a:lnTo>
                    <a:pt x="764247" y="42865"/>
                  </a:lnTo>
                  <a:lnTo>
                    <a:pt x="718644" y="52726"/>
                  </a:lnTo>
                  <a:lnTo>
                    <a:pt x="673413" y="63564"/>
                  </a:lnTo>
                  <a:lnTo>
                    <a:pt x="628566" y="75367"/>
                  </a:lnTo>
                  <a:lnTo>
                    <a:pt x="584113" y="88124"/>
                  </a:lnTo>
                  <a:lnTo>
                    <a:pt x="540067" y="101823"/>
                  </a:lnTo>
                  <a:lnTo>
                    <a:pt x="496439" y="116452"/>
                  </a:lnTo>
                  <a:lnTo>
                    <a:pt x="453242" y="132000"/>
                  </a:lnTo>
                  <a:lnTo>
                    <a:pt x="410486" y="148455"/>
                  </a:lnTo>
                  <a:lnTo>
                    <a:pt x="368183" y="165806"/>
                  </a:lnTo>
                  <a:lnTo>
                    <a:pt x="326345" y="184040"/>
                  </a:lnTo>
                  <a:lnTo>
                    <a:pt x="284983" y="203147"/>
                  </a:lnTo>
                  <a:lnTo>
                    <a:pt x="244110" y="223115"/>
                  </a:lnTo>
                  <a:lnTo>
                    <a:pt x="203736" y="243931"/>
                  </a:lnTo>
                  <a:lnTo>
                    <a:pt x="163874" y="265584"/>
                  </a:lnTo>
                  <a:lnTo>
                    <a:pt x="124535" y="288064"/>
                  </a:lnTo>
                  <a:lnTo>
                    <a:pt x="85731" y="311357"/>
                  </a:lnTo>
                  <a:lnTo>
                    <a:pt x="47473" y="335453"/>
                  </a:lnTo>
                  <a:lnTo>
                    <a:pt x="9773" y="360339"/>
                  </a:lnTo>
                  <a:lnTo>
                    <a:pt x="0" y="367095"/>
                  </a:lnTo>
                  <a:lnTo>
                    <a:pt x="0" y="3201922"/>
                  </a:lnTo>
                  <a:lnTo>
                    <a:pt x="2995189" y="3201922"/>
                  </a:lnTo>
                  <a:lnTo>
                    <a:pt x="3011395" y="3174923"/>
                  </a:lnTo>
                  <a:lnTo>
                    <a:pt x="3033875" y="3135584"/>
                  </a:lnTo>
                  <a:lnTo>
                    <a:pt x="3055528" y="3095722"/>
                  </a:lnTo>
                  <a:lnTo>
                    <a:pt x="3076344" y="3055349"/>
                  </a:lnTo>
                  <a:lnTo>
                    <a:pt x="3096312" y="3014475"/>
                  </a:lnTo>
                  <a:lnTo>
                    <a:pt x="3115419" y="2973114"/>
                  </a:lnTo>
                  <a:lnTo>
                    <a:pt x="3133653" y="2931276"/>
                  </a:lnTo>
                  <a:lnTo>
                    <a:pt x="3151004" y="2888973"/>
                  </a:lnTo>
                  <a:lnTo>
                    <a:pt x="3167459" y="2846217"/>
                  </a:lnTo>
                  <a:lnTo>
                    <a:pt x="3183007" y="2803019"/>
                  </a:lnTo>
                  <a:lnTo>
                    <a:pt x="3197636" y="2759391"/>
                  </a:lnTo>
                  <a:lnTo>
                    <a:pt x="3211335" y="2715345"/>
                  </a:lnTo>
                  <a:lnTo>
                    <a:pt x="3224092" y="2670893"/>
                  </a:lnTo>
                  <a:lnTo>
                    <a:pt x="3235895" y="2626045"/>
                  </a:lnTo>
                  <a:lnTo>
                    <a:pt x="3246733" y="2580814"/>
                  </a:lnTo>
                  <a:lnTo>
                    <a:pt x="3256594" y="2535211"/>
                  </a:lnTo>
                  <a:lnTo>
                    <a:pt x="3265466" y="2489248"/>
                  </a:lnTo>
                  <a:lnTo>
                    <a:pt x="3273338" y="2442937"/>
                  </a:lnTo>
                  <a:lnTo>
                    <a:pt x="3280199" y="2396289"/>
                  </a:lnTo>
                  <a:lnTo>
                    <a:pt x="3286035" y="2349315"/>
                  </a:lnTo>
                  <a:lnTo>
                    <a:pt x="3290837" y="2302028"/>
                  </a:lnTo>
                  <a:lnTo>
                    <a:pt x="3294592" y="2254439"/>
                  </a:lnTo>
                  <a:lnTo>
                    <a:pt x="3297288" y="2206560"/>
                  </a:lnTo>
                  <a:lnTo>
                    <a:pt x="3298915" y="2158402"/>
                  </a:lnTo>
                  <a:lnTo>
                    <a:pt x="3299460" y="2109978"/>
                  </a:lnTo>
                  <a:lnTo>
                    <a:pt x="3298915" y="2061551"/>
                  </a:lnTo>
                  <a:lnTo>
                    <a:pt x="3297288" y="2013391"/>
                  </a:lnTo>
                  <a:lnTo>
                    <a:pt x="3294592" y="1965510"/>
                  </a:lnTo>
                  <a:lnTo>
                    <a:pt x="3290837" y="1917920"/>
                  </a:lnTo>
                  <a:lnTo>
                    <a:pt x="3286035" y="1870632"/>
                  </a:lnTo>
                  <a:lnTo>
                    <a:pt x="3280199" y="1823657"/>
                  </a:lnTo>
                  <a:lnTo>
                    <a:pt x="3273338" y="1777007"/>
                  </a:lnTo>
                  <a:lnTo>
                    <a:pt x="3265466" y="1730695"/>
                  </a:lnTo>
                  <a:lnTo>
                    <a:pt x="3256594" y="1684731"/>
                  </a:lnTo>
                  <a:lnTo>
                    <a:pt x="3246733" y="1639127"/>
                  </a:lnTo>
                  <a:lnTo>
                    <a:pt x="3235895" y="1593895"/>
                  </a:lnTo>
                  <a:lnTo>
                    <a:pt x="3224092" y="1549047"/>
                  </a:lnTo>
                  <a:lnTo>
                    <a:pt x="3211335" y="1504593"/>
                  </a:lnTo>
                  <a:lnTo>
                    <a:pt x="3197636" y="1460547"/>
                  </a:lnTo>
                  <a:lnTo>
                    <a:pt x="3183007" y="1416919"/>
                  </a:lnTo>
                  <a:lnTo>
                    <a:pt x="3167459" y="1373720"/>
                  </a:lnTo>
                  <a:lnTo>
                    <a:pt x="3151004" y="1330964"/>
                  </a:lnTo>
                  <a:lnTo>
                    <a:pt x="3133653" y="1288661"/>
                  </a:lnTo>
                  <a:lnTo>
                    <a:pt x="3115419" y="1246822"/>
                  </a:lnTo>
                  <a:lnTo>
                    <a:pt x="3096312" y="1205461"/>
                  </a:lnTo>
                  <a:lnTo>
                    <a:pt x="3076344" y="1164587"/>
                  </a:lnTo>
                  <a:lnTo>
                    <a:pt x="3055528" y="1124213"/>
                  </a:lnTo>
                  <a:lnTo>
                    <a:pt x="3033875" y="1084351"/>
                  </a:lnTo>
                  <a:lnTo>
                    <a:pt x="3011395" y="1045012"/>
                  </a:lnTo>
                  <a:lnTo>
                    <a:pt x="2988102" y="1006208"/>
                  </a:lnTo>
                  <a:lnTo>
                    <a:pt x="2964006" y="967950"/>
                  </a:lnTo>
                  <a:lnTo>
                    <a:pt x="2939120" y="930250"/>
                  </a:lnTo>
                  <a:lnTo>
                    <a:pt x="2913454" y="893119"/>
                  </a:lnTo>
                  <a:lnTo>
                    <a:pt x="2887021" y="856570"/>
                  </a:lnTo>
                  <a:lnTo>
                    <a:pt x="2859832" y="820614"/>
                  </a:lnTo>
                  <a:lnTo>
                    <a:pt x="2831899" y="785263"/>
                  </a:lnTo>
                  <a:lnTo>
                    <a:pt x="2803233" y="750528"/>
                  </a:lnTo>
                  <a:lnTo>
                    <a:pt x="2773847" y="716420"/>
                  </a:lnTo>
                  <a:lnTo>
                    <a:pt x="2743751" y="682952"/>
                  </a:lnTo>
                  <a:lnTo>
                    <a:pt x="2712957" y="650136"/>
                  </a:lnTo>
                  <a:lnTo>
                    <a:pt x="2681478" y="617981"/>
                  </a:lnTo>
                  <a:lnTo>
                    <a:pt x="2649323" y="586502"/>
                  </a:lnTo>
                  <a:lnTo>
                    <a:pt x="2616507" y="555708"/>
                  </a:lnTo>
                  <a:lnTo>
                    <a:pt x="2583039" y="525612"/>
                  </a:lnTo>
                  <a:lnTo>
                    <a:pt x="2548931" y="496226"/>
                  </a:lnTo>
                  <a:lnTo>
                    <a:pt x="2514196" y="467560"/>
                  </a:lnTo>
                  <a:lnTo>
                    <a:pt x="2478845" y="439627"/>
                  </a:lnTo>
                  <a:lnTo>
                    <a:pt x="2442889" y="412438"/>
                  </a:lnTo>
                  <a:lnTo>
                    <a:pt x="2406340" y="386005"/>
                  </a:lnTo>
                  <a:lnTo>
                    <a:pt x="2369209" y="360339"/>
                  </a:lnTo>
                  <a:lnTo>
                    <a:pt x="2331509" y="335453"/>
                  </a:lnTo>
                  <a:lnTo>
                    <a:pt x="2293251" y="311357"/>
                  </a:lnTo>
                  <a:lnTo>
                    <a:pt x="2254447" y="288064"/>
                  </a:lnTo>
                  <a:lnTo>
                    <a:pt x="2215108" y="265584"/>
                  </a:lnTo>
                  <a:lnTo>
                    <a:pt x="2175246" y="243931"/>
                  </a:lnTo>
                  <a:lnTo>
                    <a:pt x="2134872" y="223115"/>
                  </a:lnTo>
                  <a:lnTo>
                    <a:pt x="2093998" y="203147"/>
                  </a:lnTo>
                  <a:lnTo>
                    <a:pt x="2052637" y="184040"/>
                  </a:lnTo>
                  <a:lnTo>
                    <a:pt x="2010798" y="165806"/>
                  </a:lnTo>
                  <a:lnTo>
                    <a:pt x="1968495" y="148455"/>
                  </a:lnTo>
                  <a:lnTo>
                    <a:pt x="1925739" y="132000"/>
                  </a:lnTo>
                  <a:lnTo>
                    <a:pt x="1882540" y="116452"/>
                  </a:lnTo>
                  <a:lnTo>
                    <a:pt x="1838912" y="101823"/>
                  </a:lnTo>
                  <a:lnTo>
                    <a:pt x="1794866" y="88124"/>
                  </a:lnTo>
                  <a:lnTo>
                    <a:pt x="1750412" y="75367"/>
                  </a:lnTo>
                  <a:lnTo>
                    <a:pt x="1705564" y="63564"/>
                  </a:lnTo>
                  <a:lnTo>
                    <a:pt x="1660332" y="52726"/>
                  </a:lnTo>
                  <a:lnTo>
                    <a:pt x="1614728" y="42865"/>
                  </a:lnTo>
                  <a:lnTo>
                    <a:pt x="1568764" y="33993"/>
                  </a:lnTo>
                  <a:lnTo>
                    <a:pt x="1522452" y="26121"/>
                  </a:lnTo>
                  <a:lnTo>
                    <a:pt x="1475802" y="19260"/>
                  </a:lnTo>
                  <a:lnTo>
                    <a:pt x="1428827" y="13424"/>
                  </a:lnTo>
                  <a:lnTo>
                    <a:pt x="1381539" y="8622"/>
                  </a:lnTo>
                  <a:lnTo>
                    <a:pt x="1333949" y="4867"/>
                  </a:lnTo>
                  <a:lnTo>
                    <a:pt x="1286068" y="2171"/>
                  </a:lnTo>
                  <a:lnTo>
                    <a:pt x="1237908" y="544"/>
                  </a:lnTo>
                  <a:lnTo>
                    <a:pt x="1189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272" y="4704586"/>
              <a:ext cx="2269236" cy="215341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85852" y="4071942"/>
            <a:ext cx="2172176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71717"/>
                </a:solidFill>
                <a:latin typeface="Calibri"/>
                <a:cs typeface="Calibri"/>
              </a:rPr>
              <a:t>Всего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Calibri"/>
                <a:cs typeface="Calibri"/>
              </a:rPr>
              <a:t>508</a:t>
            </a:r>
            <a:r>
              <a:rPr lang="ru-RU" sz="24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детей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посетят</a:t>
            </a:r>
            <a:r>
              <a:rPr sz="16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оздоровительные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лагеря </a:t>
            </a:r>
            <a:r>
              <a:rPr sz="1600" spc="-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2024</a:t>
            </a:r>
            <a:r>
              <a:rPr sz="16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2834" y="815086"/>
            <a:ext cx="4332570" cy="2859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endParaRPr sz="1600" dirty="0">
              <a:latin typeface="Calibri"/>
              <a:cs typeface="Calibri"/>
            </a:endParaRP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600" spc="-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Оплата</a:t>
            </a:r>
            <a:r>
              <a:rPr sz="1600" spc="-10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600" spc="-10" dirty="0">
                <a:latin typeface="Calibri" pitchFamily="34" charset="0"/>
                <a:cs typeface="Calibri" pitchFamily="34" charset="0"/>
              </a:rPr>
              <a:t>стоимости</a:t>
            </a:r>
            <a:r>
              <a:rPr sz="1600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 err="1">
                <a:latin typeface="Calibri" pitchFamily="34" charset="0"/>
                <a:cs typeface="Calibri" pitchFamily="34" charset="0"/>
              </a:rPr>
              <a:t>питания</a:t>
            </a:r>
            <a:r>
              <a:rPr sz="1600" spc="15" dirty="0">
                <a:latin typeface="Calibri" pitchFamily="34" charset="0"/>
                <a:cs typeface="Calibri" pitchFamily="34" charset="0"/>
              </a:rPr>
              <a:t> </a:t>
            </a:r>
            <a:endParaRPr lang="ru-RU" sz="1600" spc="15" dirty="0" smtClean="0">
              <a:latin typeface="Calibri" pitchFamily="34" charset="0"/>
              <a:cs typeface="Calibri" pitchFamily="34" charset="0"/>
            </a:endParaRP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z="1600" spc="-5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spc="-10" dirty="0" smtClean="0">
                <a:latin typeface="Calibri" pitchFamily="34" charset="0"/>
                <a:cs typeface="Calibri" pitchFamily="34" charset="0"/>
              </a:rPr>
              <a:t>867 тыс.  Рублей</a:t>
            </a:r>
            <a:endParaRPr lang="ru-RU" sz="1600" spc="15" dirty="0" smtClean="0">
              <a:latin typeface="Calibri" pitchFamily="34" charset="0"/>
              <a:cs typeface="Calibri" pitchFamily="34" charset="0"/>
            </a:endParaRP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z="1600" spc="-5" dirty="0" smtClean="0">
                <a:latin typeface="Calibri" pitchFamily="34" charset="0"/>
                <a:cs typeface="Calibri" pitchFamily="34" charset="0"/>
              </a:rPr>
              <a:t>508 </a:t>
            </a:r>
            <a:r>
              <a:rPr sz="1600" spc="-10" dirty="0" err="1" smtClean="0">
                <a:latin typeface="Calibri" pitchFamily="34" charset="0"/>
                <a:cs typeface="Calibri" pitchFamily="34" charset="0"/>
              </a:rPr>
              <a:t>детей</a:t>
            </a:r>
            <a:r>
              <a:rPr sz="1600" spc="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>
                <a:latin typeface="Calibri" pitchFamily="34" charset="0"/>
                <a:cs typeface="Calibri" pitchFamily="34" charset="0"/>
              </a:rPr>
              <a:t>в</a:t>
            </a:r>
            <a:r>
              <a:rPr sz="1600" spc="-15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>
                <a:latin typeface="Calibri" pitchFamily="34" charset="0"/>
                <a:cs typeface="Calibri" pitchFamily="34" charset="0"/>
              </a:rPr>
              <a:t>лагерях</a:t>
            </a:r>
            <a:r>
              <a:rPr sz="1600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>
                <a:latin typeface="Calibri" pitchFamily="34" charset="0"/>
                <a:cs typeface="Calibri" pitchFamily="34" charset="0"/>
              </a:rPr>
              <a:t>с </a:t>
            </a:r>
            <a:r>
              <a:rPr sz="1600" spc="-350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10" dirty="0">
                <a:latin typeface="Calibri" pitchFamily="34" charset="0"/>
                <a:cs typeface="Calibri" pitchFamily="34" charset="0"/>
              </a:rPr>
              <a:t>дневным</a:t>
            </a:r>
            <a:r>
              <a:rPr sz="1600" spc="-5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 err="1">
                <a:latin typeface="Calibri" pitchFamily="34" charset="0"/>
                <a:cs typeface="Calibri" pitchFamily="34" charset="0"/>
              </a:rPr>
              <a:t>пребыванием</a:t>
            </a:r>
            <a:r>
              <a:rPr sz="1600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10" dirty="0" err="1" smtClean="0">
                <a:latin typeface="Calibri" pitchFamily="34" charset="0"/>
                <a:cs typeface="Calibri" pitchFamily="34" charset="0"/>
              </a:rPr>
              <a:t>детей</a:t>
            </a:r>
            <a:r>
              <a:rPr lang="ru-RU" sz="1600" spc="-1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z="1600" spc="-10" dirty="0" smtClean="0">
                <a:latin typeface="Calibri" pitchFamily="34" charset="0"/>
                <a:cs typeface="Calibri" pitchFamily="34" charset="0"/>
              </a:rPr>
              <a:t>из них в летний период – 435 детей</a:t>
            </a:r>
          </a:p>
          <a:p>
            <a:pPr marL="299085" marR="415290" indent="-287020">
              <a:lnSpc>
                <a:spcPct val="15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endParaRPr lang="ru-RU" sz="16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2646" y="5687567"/>
            <a:ext cx="6096953" cy="944880"/>
          </a:xfrm>
          <a:custGeom>
            <a:avLst/>
            <a:gdLst/>
            <a:ahLst/>
            <a:cxnLst/>
            <a:rect l="l" t="t" r="r" b="b"/>
            <a:pathLst>
              <a:path w="8129270" h="944879">
                <a:moveTo>
                  <a:pt x="7971536" y="0"/>
                </a:moveTo>
                <a:lnTo>
                  <a:pt x="157480" y="0"/>
                </a:lnTo>
                <a:lnTo>
                  <a:pt x="107696" y="8028"/>
                </a:lnTo>
                <a:lnTo>
                  <a:pt x="64465" y="30386"/>
                </a:lnTo>
                <a:lnTo>
                  <a:pt x="30378" y="64478"/>
                </a:lnTo>
                <a:lnTo>
                  <a:pt x="8026" y="107712"/>
                </a:lnTo>
                <a:lnTo>
                  <a:pt x="0" y="157492"/>
                </a:lnTo>
                <a:lnTo>
                  <a:pt x="0" y="787387"/>
                </a:lnTo>
                <a:lnTo>
                  <a:pt x="8026" y="837167"/>
                </a:lnTo>
                <a:lnTo>
                  <a:pt x="30378" y="880401"/>
                </a:lnTo>
                <a:lnTo>
                  <a:pt x="64465" y="914493"/>
                </a:lnTo>
                <a:lnTo>
                  <a:pt x="107696" y="936851"/>
                </a:lnTo>
                <a:lnTo>
                  <a:pt x="157480" y="944879"/>
                </a:lnTo>
                <a:lnTo>
                  <a:pt x="7971536" y="944879"/>
                </a:lnTo>
                <a:lnTo>
                  <a:pt x="8021320" y="936851"/>
                </a:lnTo>
                <a:lnTo>
                  <a:pt x="8064550" y="914493"/>
                </a:lnTo>
                <a:lnTo>
                  <a:pt x="8098637" y="880401"/>
                </a:lnTo>
                <a:lnTo>
                  <a:pt x="8120989" y="837167"/>
                </a:lnTo>
                <a:lnTo>
                  <a:pt x="8129016" y="787387"/>
                </a:lnTo>
                <a:lnTo>
                  <a:pt x="8129016" y="157492"/>
                </a:lnTo>
                <a:lnTo>
                  <a:pt x="8120989" y="107712"/>
                </a:lnTo>
                <a:lnTo>
                  <a:pt x="8098637" y="64478"/>
                </a:lnTo>
                <a:lnTo>
                  <a:pt x="8064550" y="30386"/>
                </a:lnTo>
                <a:lnTo>
                  <a:pt x="8021320" y="8028"/>
                </a:lnTo>
                <a:lnTo>
                  <a:pt x="7971536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777490" cy="6858253"/>
            <a:chOff x="0" y="0"/>
            <a:chExt cx="3703320" cy="6858253"/>
          </a:xfrm>
        </p:grpSpPr>
        <p:sp>
          <p:nvSpPr>
            <p:cNvPr id="4" name="object 4"/>
            <p:cNvSpPr/>
            <p:nvPr/>
          </p:nvSpPr>
          <p:spPr>
            <a:xfrm>
              <a:off x="0" y="2919983"/>
              <a:ext cx="3703320" cy="3938270"/>
            </a:xfrm>
            <a:custGeom>
              <a:avLst/>
              <a:gdLst/>
              <a:ahLst/>
              <a:cxnLst/>
              <a:rect l="l" t="t" r="r" b="b"/>
              <a:pathLst>
                <a:path w="3703320" h="3938270">
                  <a:moveTo>
                    <a:pt x="1191006" y="0"/>
                  </a:moveTo>
                  <a:lnTo>
                    <a:pt x="1142712" y="454"/>
                  </a:lnTo>
                  <a:lnTo>
                    <a:pt x="1094639" y="1814"/>
                  </a:lnTo>
                  <a:lnTo>
                    <a:pt x="1046796" y="4069"/>
                  </a:lnTo>
                  <a:lnTo>
                    <a:pt x="999191" y="7213"/>
                  </a:lnTo>
                  <a:lnTo>
                    <a:pt x="951831" y="11237"/>
                  </a:lnTo>
                  <a:lnTo>
                    <a:pt x="904725" y="16132"/>
                  </a:lnTo>
                  <a:lnTo>
                    <a:pt x="857881" y="21891"/>
                  </a:lnTo>
                  <a:lnTo>
                    <a:pt x="811306" y="28506"/>
                  </a:lnTo>
                  <a:lnTo>
                    <a:pt x="765011" y="35969"/>
                  </a:lnTo>
                  <a:lnTo>
                    <a:pt x="719001" y="44270"/>
                  </a:lnTo>
                  <a:lnTo>
                    <a:pt x="673286" y="53403"/>
                  </a:lnTo>
                  <a:lnTo>
                    <a:pt x="627873" y="63359"/>
                  </a:lnTo>
                  <a:lnTo>
                    <a:pt x="582771" y="74130"/>
                  </a:lnTo>
                  <a:lnTo>
                    <a:pt x="537988" y="85707"/>
                  </a:lnTo>
                  <a:lnTo>
                    <a:pt x="493532" y="98084"/>
                  </a:lnTo>
                  <a:lnTo>
                    <a:pt x="449411" y="111250"/>
                  </a:lnTo>
                  <a:lnTo>
                    <a:pt x="405633" y="125200"/>
                  </a:lnTo>
                  <a:lnTo>
                    <a:pt x="362207" y="139923"/>
                  </a:lnTo>
                  <a:lnTo>
                    <a:pt x="319140" y="155413"/>
                  </a:lnTo>
                  <a:lnTo>
                    <a:pt x="276441" y="171660"/>
                  </a:lnTo>
                  <a:lnTo>
                    <a:pt x="234118" y="188658"/>
                  </a:lnTo>
                  <a:lnTo>
                    <a:pt x="192178" y="206397"/>
                  </a:lnTo>
                  <a:lnTo>
                    <a:pt x="150631" y="224869"/>
                  </a:lnTo>
                  <a:lnTo>
                    <a:pt x="109483" y="244068"/>
                  </a:lnTo>
                  <a:lnTo>
                    <a:pt x="68744" y="263983"/>
                  </a:lnTo>
                  <a:lnTo>
                    <a:pt x="28422" y="284608"/>
                  </a:lnTo>
                  <a:lnTo>
                    <a:pt x="0" y="299800"/>
                  </a:lnTo>
                  <a:lnTo>
                    <a:pt x="0" y="3938014"/>
                  </a:lnTo>
                  <a:lnTo>
                    <a:pt x="3259801" y="3938014"/>
                  </a:lnTo>
                  <a:lnTo>
                    <a:pt x="3280525" y="3907632"/>
                  </a:lnTo>
                  <a:lnTo>
                    <a:pt x="3305234" y="3869979"/>
                  </a:lnTo>
                  <a:lnTo>
                    <a:pt x="3329283" y="3831860"/>
                  </a:lnTo>
                  <a:lnTo>
                    <a:pt x="3352663" y="3793285"/>
                  </a:lnTo>
                  <a:lnTo>
                    <a:pt x="3375367" y="3754260"/>
                  </a:lnTo>
                  <a:lnTo>
                    <a:pt x="3397385" y="3714795"/>
                  </a:lnTo>
                  <a:lnTo>
                    <a:pt x="3418711" y="3674897"/>
                  </a:lnTo>
                  <a:lnTo>
                    <a:pt x="3439336" y="3634574"/>
                  </a:lnTo>
                  <a:lnTo>
                    <a:pt x="3459251" y="3593835"/>
                  </a:lnTo>
                  <a:lnTo>
                    <a:pt x="3478450" y="3552688"/>
                  </a:lnTo>
                  <a:lnTo>
                    <a:pt x="3496922" y="3511140"/>
                  </a:lnTo>
                  <a:lnTo>
                    <a:pt x="3514661" y="3469201"/>
                  </a:lnTo>
                  <a:lnTo>
                    <a:pt x="3531659" y="3426877"/>
                  </a:lnTo>
                  <a:lnTo>
                    <a:pt x="3547906" y="3384178"/>
                  </a:lnTo>
                  <a:lnTo>
                    <a:pt x="3563396" y="3341111"/>
                  </a:lnTo>
                  <a:lnTo>
                    <a:pt x="3578119" y="3297685"/>
                  </a:lnTo>
                  <a:lnTo>
                    <a:pt x="3592069" y="3253907"/>
                  </a:lnTo>
                  <a:lnTo>
                    <a:pt x="3605235" y="3209786"/>
                  </a:lnTo>
                  <a:lnTo>
                    <a:pt x="3617612" y="3165330"/>
                  </a:lnTo>
                  <a:lnTo>
                    <a:pt x="3629189" y="3120547"/>
                  </a:lnTo>
                  <a:lnTo>
                    <a:pt x="3639960" y="3075445"/>
                  </a:lnTo>
                  <a:lnTo>
                    <a:pt x="3649916" y="3030033"/>
                  </a:lnTo>
                  <a:lnTo>
                    <a:pt x="3659049" y="2984318"/>
                  </a:lnTo>
                  <a:lnTo>
                    <a:pt x="3667350" y="2938308"/>
                  </a:lnTo>
                  <a:lnTo>
                    <a:pt x="3674813" y="2892012"/>
                  </a:lnTo>
                  <a:lnTo>
                    <a:pt x="3681428" y="2845438"/>
                  </a:lnTo>
                  <a:lnTo>
                    <a:pt x="3687187" y="2798594"/>
                  </a:lnTo>
                  <a:lnTo>
                    <a:pt x="3692082" y="2751488"/>
                  </a:lnTo>
                  <a:lnTo>
                    <a:pt x="3696106" y="2704128"/>
                  </a:lnTo>
                  <a:lnTo>
                    <a:pt x="3699250" y="2656523"/>
                  </a:lnTo>
                  <a:lnTo>
                    <a:pt x="3701505" y="2608680"/>
                  </a:lnTo>
                  <a:lnTo>
                    <a:pt x="3702865" y="2560607"/>
                  </a:lnTo>
                  <a:lnTo>
                    <a:pt x="3703320" y="2512314"/>
                  </a:lnTo>
                  <a:lnTo>
                    <a:pt x="3702865" y="2464021"/>
                  </a:lnTo>
                  <a:lnTo>
                    <a:pt x="3701505" y="2415950"/>
                  </a:lnTo>
                  <a:lnTo>
                    <a:pt x="3699250" y="2368108"/>
                  </a:lnTo>
                  <a:lnTo>
                    <a:pt x="3696106" y="2320504"/>
                  </a:lnTo>
                  <a:lnTo>
                    <a:pt x="3692082" y="2273145"/>
                  </a:lnTo>
                  <a:lnTo>
                    <a:pt x="3687187" y="2226040"/>
                  </a:lnTo>
                  <a:lnTo>
                    <a:pt x="3681428" y="2179196"/>
                  </a:lnTo>
                  <a:lnTo>
                    <a:pt x="3674813" y="2132623"/>
                  </a:lnTo>
                  <a:lnTo>
                    <a:pt x="3667350" y="2086328"/>
                  </a:lnTo>
                  <a:lnTo>
                    <a:pt x="3659049" y="2040319"/>
                  </a:lnTo>
                  <a:lnTo>
                    <a:pt x="3649916" y="1994605"/>
                  </a:lnTo>
                  <a:lnTo>
                    <a:pt x="3639960" y="1949193"/>
                  </a:lnTo>
                  <a:lnTo>
                    <a:pt x="3629189" y="1904092"/>
                  </a:lnTo>
                  <a:lnTo>
                    <a:pt x="3617612" y="1859309"/>
                  </a:lnTo>
                  <a:lnTo>
                    <a:pt x="3605235" y="1814854"/>
                  </a:lnTo>
                  <a:lnTo>
                    <a:pt x="3592069" y="1770733"/>
                  </a:lnTo>
                  <a:lnTo>
                    <a:pt x="3578119" y="1726956"/>
                  </a:lnTo>
                  <a:lnTo>
                    <a:pt x="3563396" y="1683530"/>
                  </a:lnTo>
                  <a:lnTo>
                    <a:pt x="3547906" y="1640464"/>
                  </a:lnTo>
                  <a:lnTo>
                    <a:pt x="3531659" y="1597765"/>
                  </a:lnTo>
                  <a:lnTo>
                    <a:pt x="3514661" y="1555442"/>
                  </a:lnTo>
                  <a:lnTo>
                    <a:pt x="3496922" y="1513502"/>
                  </a:lnTo>
                  <a:lnTo>
                    <a:pt x="3478450" y="1471955"/>
                  </a:lnTo>
                  <a:lnTo>
                    <a:pt x="3459251" y="1430808"/>
                  </a:lnTo>
                  <a:lnTo>
                    <a:pt x="3439336" y="1390069"/>
                  </a:lnTo>
                  <a:lnTo>
                    <a:pt x="3418711" y="1349746"/>
                  </a:lnTo>
                  <a:lnTo>
                    <a:pt x="3397385" y="1309848"/>
                  </a:lnTo>
                  <a:lnTo>
                    <a:pt x="3375367" y="1270383"/>
                  </a:lnTo>
                  <a:lnTo>
                    <a:pt x="3352663" y="1231359"/>
                  </a:lnTo>
                  <a:lnTo>
                    <a:pt x="3329283" y="1192783"/>
                  </a:lnTo>
                  <a:lnTo>
                    <a:pt x="3305234" y="1154664"/>
                  </a:lnTo>
                  <a:lnTo>
                    <a:pt x="3280525" y="1117011"/>
                  </a:lnTo>
                  <a:lnTo>
                    <a:pt x="3255164" y="1079831"/>
                  </a:lnTo>
                  <a:lnTo>
                    <a:pt x="3229158" y="1043133"/>
                  </a:lnTo>
                  <a:lnTo>
                    <a:pt x="3202517" y="1006924"/>
                  </a:lnTo>
                  <a:lnTo>
                    <a:pt x="3175248" y="971212"/>
                  </a:lnTo>
                  <a:lnTo>
                    <a:pt x="3147359" y="936007"/>
                  </a:lnTo>
                  <a:lnTo>
                    <a:pt x="3118858" y="901316"/>
                  </a:lnTo>
                  <a:lnTo>
                    <a:pt x="3089754" y="867146"/>
                  </a:lnTo>
                  <a:lnTo>
                    <a:pt x="3060055" y="833507"/>
                  </a:lnTo>
                  <a:lnTo>
                    <a:pt x="3029768" y="800407"/>
                  </a:lnTo>
                  <a:lnTo>
                    <a:pt x="2998902" y="767853"/>
                  </a:lnTo>
                  <a:lnTo>
                    <a:pt x="2967466" y="735853"/>
                  </a:lnTo>
                  <a:lnTo>
                    <a:pt x="2935466" y="704417"/>
                  </a:lnTo>
                  <a:lnTo>
                    <a:pt x="2902912" y="673551"/>
                  </a:lnTo>
                  <a:lnTo>
                    <a:pt x="2869812" y="643264"/>
                  </a:lnTo>
                  <a:lnTo>
                    <a:pt x="2836173" y="613565"/>
                  </a:lnTo>
                  <a:lnTo>
                    <a:pt x="2802003" y="584461"/>
                  </a:lnTo>
                  <a:lnTo>
                    <a:pt x="2767312" y="555960"/>
                  </a:lnTo>
                  <a:lnTo>
                    <a:pt x="2732107" y="528071"/>
                  </a:lnTo>
                  <a:lnTo>
                    <a:pt x="2696395" y="500802"/>
                  </a:lnTo>
                  <a:lnTo>
                    <a:pt x="2660186" y="474161"/>
                  </a:lnTo>
                  <a:lnTo>
                    <a:pt x="2623488" y="448155"/>
                  </a:lnTo>
                  <a:lnTo>
                    <a:pt x="2586308" y="422794"/>
                  </a:lnTo>
                  <a:lnTo>
                    <a:pt x="2548655" y="398085"/>
                  </a:lnTo>
                  <a:lnTo>
                    <a:pt x="2510536" y="374036"/>
                  </a:lnTo>
                  <a:lnTo>
                    <a:pt x="2471960" y="350656"/>
                  </a:lnTo>
                  <a:lnTo>
                    <a:pt x="2432936" y="327952"/>
                  </a:lnTo>
                  <a:lnTo>
                    <a:pt x="2393471" y="305934"/>
                  </a:lnTo>
                  <a:lnTo>
                    <a:pt x="2353573" y="284608"/>
                  </a:lnTo>
                  <a:lnTo>
                    <a:pt x="2313250" y="263983"/>
                  </a:lnTo>
                  <a:lnTo>
                    <a:pt x="2272511" y="244068"/>
                  </a:lnTo>
                  <a:lnTo>
                    <a:pt x="2231364" y="224869"/>
                  </a:lnTo>
                  <a:lnTo>
                    <a:pt x="2189817" y="206397"/>
                  </a:lnTo>
                  <a:lnTo>
                    <a:pt x="2147877" y="188658"/>
                  </a:lnTo>
                  <a:lnTo>
                    <a:pt x="2105554" y="171660"/>
                  </a:lnTo>
                  <a:lnTo>
                    <a:pt x="2062855" y="155413"/>
                  </a:lnTo>
                  <a:lnTo>
                    <a:pt x="2019789" y="139923"/>
                  </a:lnTo>
                  <a:lnTo>
                    <a:pt x="1976363" y="125200"/>
                  </a:lnTo>
                  <a:lnTo>
                    <a:pt x="1932586" y="111250"/>
                  </a:lnTo>
                  <a:lnTo>
                    <a:pt x="1888465" y="98084"/>
                  </a:lnTo>
                  <a:lnTo>
                    <a:pt x="1844010" y="85707"/>
                  </a:lnTo>
                  <a:lnTo>
                    <a:pt x="1799227" y="74130"/>
                  </a:lnTo>
                  <a:lnTo>
                    <a:pt x="1754126" y="63359"/>
                  </a:lnTo>
                  <a:lnTo>
                    <a:pt x="1708714" y="53403"/>
                  </a:lnTo>
                  <a:lnTo>
                    <a:pt x="1663000" y="44270"/>
                  </a:lnTo>
                  <a:lnTo>
                    <a:pt x="1616991" y="35969"/>
                  </a:lnTo>
                  <a:lnTo>
                    <a:pt x="1570696" y="28506"/>
                  </a:lnTo>
                  <a:lnTo>
                    <a:pt x="1524123" y="21891"/>
                  </a:lnTo>
                  <a:lnTo>
                    <a:pt x="1477279" y="16132"/>
                  </a:lnTo>
                  <a:lnTo>
                    <a:pt x="1430174" y="11237"/>
                  </a:lnTo>
                  <a:lnTo>
                    <a:pt x="1382815" y="7213"/>
                  </a:lnTo>
                  <a:lnTo>
                    <a:pt x="1335211" y="4069"/>
                  </a:lnTo>
                  <a:lnTo>
                    <a:pt x="1287369" y="1814"/>
                  </a:lnTo>
                  <a:lnTo>
                    <a:pt x="1239298" y="454"/>
                  </a:lnTo>
                  <a:lnTo>
                    <a:pt x="1191006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333731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4988"/>
              <a:ext cx="2857477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7883" y="787146"/>
            <a:ext cx="171234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4732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817" y="22352"/>
            <a:ext cx="1928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5067" y="171171"/>
            <a:ext cx="8364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/>
              <a:t>РАСХОДЫ</a:t>
            </a:r>
            <a:r>
              <a:rPr sz="1400" spc="-10" dirty="0"/>
              <a:t> </a:t>
            </a:r>
            <a:r>
              <a:rPr sz="1400" spc="-30" dirty="0" smtClean="0"/>
              <a:t>БЮДЖЕТА</a:t>
            </a:r>
            <a:r>
              <a:rPr sz="1400" spc="-20" dirty="0" smtClean="0"/>
              <a:t> </a:t>
            </a:r>
            <a:r>
              <a:rPr sz="1400" dirty="0"/>
              <a:t>НА</a:t>
            </a:r>
            <a:r>
              <a:rPr sz="1400" spc="-10" dirty="0"/>
              <a:t> </a:t>
            </a:r>
            <a:r>
              <a:rPr sz="1400" spc="-5" dirty="0"/>
              <a:t>РЕАЛИЗАЦИЮ</a:t>
            </a:r>
            <a:r>
              <a:rPr sz="1400" spc="-20" dirty="0"/>
              <a:t> </a:t>
            </a:r>
            <a:r>
              <a:rPr sz="1400" spc="-10" dirty="0" smtClean="0"/>
              <a:t>МОЛОДЕЖНОЙ</a:t>
            </a:r>
            <a:r>
              <a:rPr sz="1400" spc="-30" dirty="0" smtClean="0"/>
              <a:t> </a:t>
            </a:r>
            <a:r>
              <a:rPr sz="1400" spc="-5" dirty="0"/>
              <a:t>ПОЛИТИКИ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2488693"/>
            <a:ext cx="2405063" cy="4369435"/>
            <a:chOff x="0" y="2488692"/>
            <a:chExt cx="3206750" cy="4369435"/>
          </a:xfrm>
        </p:grpSpPr>
        <p:sp>
          <p:nvSpPr>
            <p:cNvPr id="11" name="object 11"/>
            <p:cNvSpPr/>
            <p:nvPr/>
          </p:nvSpPr>
          <p:spPr>
            <a:xfrm>
              <a:off x="0" y="3470148"/>
              <a:ext cx="3206750" cy="3388360"/>
            </a:xfrm>
            <a:custGeom>
              <a:avLst/>
              <a:gdLst/>
              <a:ahLst/>
              <a:cxnLst/>
              <a:rect l="l" t="t" r="r" b="b"/>
              <a:pathLst>
                <a:path w="3206750" h="3388359">
                  <a:moveTo>
                    <a:pt x="1263396" y="0"/>
                  </a:moveTo>
                  <a:lnTo>
                    <a:pt x="1214758" y="597"/>
                  </a:lnTo>
                  <a:lnTo>
                    <a:pt x="1166415" y="2379"/>
                  </a:lnTo>
                  <a:lnTo>
                    <a:pt x="1118379" y="5331"/>
                  </a:lnTo>
                  <a:lnTo>
                    <a:pt x="1070665" y="9441"/>
                  </a:lnTo>
                  <a:lnTo>
                    <a:pt x="1023286" y="14694"/>
                  </a:lnTo>
                  <a:lnTo>
                    <a:pt x="976257" y="21077"/>
                  </a:lnTo>
                  <a:lnTo>
                    <a:pt x="929591" y="28574"/>
                  </a:lnTo>
                  <a:lnTo>
                    <a:pt x="883303" y="37173"/>
                  </a:lnTo>
                  <a:lnTo>
                    <a:pt x="837406" y="46859"/>
                  </a:lnTo>
                  <a:lnTo>
                    <a:pt x="791914" y="57619"/>
                  </a:lnTo>
                  <a:lnTo>
                    <a:pt x="746841" y="69439"/>
                  </a:lnTo>
                  <a:lnTo>
                    <a:pt x="702201" y="82304"/>
                  </a:lnTo>
                  <a:lnTo>
                    <a:pt x="658007" y="96200"/>
                  </a:lnTo>
                  <a:lnTo>
                    <a:pt x="614275" y="111115"/>
                  </a:lnTo>
                  <a:lnTo>
                    <a:pt x="571017" y="127033"/>
                  </a:lnTo>
                  <a:lnTo>
                    <a:pt x="528248" y="143942"/>
                  </a:lnTo>
                  <a:lnTo>
                    <a:pt x="485981" y="161826"/>
                  </a:lnTo>
                  <a:lnTo>
                    <a:pt x="444231" y="180673"/>
                  </a:lnTo>
                  <a:lnTo>
                    <a:pt x="403011" y="200467"/>
                  </a:lnTo>
                  <a:lnTo>
                    <a:pt x="362336" y="221196"/>
                  </a:lnTo>
                  <a:lnTo>
                    <a:pt x="322219" y="242846"/>
                  </a:lnTo>
                  <a:lnTo>
                    <a:pt x="282673" y="265401"/>
                  </a:lnTo>
                  <a:lnTo>
                    <a:pt x="243714" y="288850"/>
                  </a:lnTo>
                  <a:lnTo>
                    <a:pt x="205355" y="313176"/>
                  </a:lnTo>
                  <a:lnTo>
                    <a:pt x="167609" y="338368"/>
                  </a:lnTo>
                  <a:lnTo>
                    <a:pt x="130492" y="364410"/>
                  </a:lnTo>
                  <a:lnTo>
                    <a:pt x="94016" y="391289"/>
                  </a:lnTo>
                  <a:lnTo>
                    <a:pt x="58195" y="418991"/>
                  </a:lnTo>
                  <a:lnTo>
                    <a:pt x="23044" y="447502"/>
                  </a:lnTo>
                  <a:lnTo>
                    <a:pt x="0" y="467096"/>
                  </a:lnTo>
                  <a:lnTo>
                    <a:pt x="0" y="3387848"/>
                  </a:lnTo>
                  <a:lnTo>
                    <a:pt x="2564120" y="3387848"/>
                  </a:lnTo>
                  <a:lnTo>
                    <a:pt x="2571984" y="3380842"/>
                  </a:lnTo>
                  <a:lnTo>
                    <a:pt x="2605043" y="3349988"/>
                  </a:lnTo>
                  <a:lnTo>
                    <a:pt x="2637377" y="3318381"/>
                  </a:lnTo>
                  <a:lnTo>
                    <a:pt x="2668971" y="3286035"/>
                  </a:lnTo>
                  <a:lnTo>
                    <a:pt x="2699813" y="3252963"/>
                  </a:lnTo>
                  <a:lnTo>
                    <a:pt x="2729888" y="3219179"/>
                  </a:lnTo>
                  <a:lnTo>
                    <a:pt x="2759182" y="3184698"/>
                  </a:lnTo>
                  <a:lnTo>
                    <a:pt x="2787681" y="3149534"/>
                  </a:lnTo>
                  <a:lnTo>
                    <a:pt x="2815371" y="3113699"/>
                  </a:lnTo>
                  <a:lnTo>
                    <a:pt x="2842239" y="3077209"/>
                  </a:lnTo>
                  <a:lnTo>
                    <a:pt x="2868270" y="3040077"/>
                  </a:lnTo>
                  <a:lnTo>
                    <a:pt x="2893451" y="3002316"/>
                  </a:lnTo>
                  <a:lnTo>
                    <a:pt x="2917768" y="2963942"/>
                  </a:lnTo>
                  <a:lnTo>
                    <a:pt x="2941207" y="2924968"/>
                  </a:lnTo>
                  <a:lnTo>
                    <a:pt x="2963753" y="2885407"/>
                  </a:lnTo>
                  <a:lnTo>
                    <a:pt x="2985393" y="2845274"/>
                  </a:lnTo>
                  <a:lnTo>
                    <a:pt x="3006113" y="2804582"/>
                  </a:lnTo>
                  <a:lnTo>
                    <a:pt x="3025900" y="2763346"/>
                  </a:lnTo>
                  <a:lnTo>
                    <a:pt x="3044738" y="2721580"/>
                  </a:lnTo>
                  <a:lnTo>
                    <a:pt x="3062615" y="2679297"/>
                  </a:lnTo>
                  <a:lnTo>
                    <a:pt x="3079516" y="2636511"/>
                  </a:lnTo>
                  <a:lnTo>
                    <a:pt x="3095428" y="2593236"/>
                  </a:lnTo>
                  <a:lnTo>
                    <a:pt x="3110336" y="2549486"/>
                  </a:lnTo>
                  <a:lnTo>
                    <a:pt x="3124227" y="2505276"/>
                  </a:lnTo>
                  <a:lnTo>
                    <a:pt x="3137086" y="2460618"/>
                  </a:lnTo>
                  <a:lnTo>
                    <a:pt x="3148901" y="2415528"/>
                  </a:lnTo>
                  <a:lnTo>
                    <a:pt x="3159656" y="2370018"/>
                  </a:lnTo>
                  <a:lnTo>
                    <a:pt x="3169338" y="2324103"/>
                  </a:lnTo>
                  <a:lnTo>
                    <a:pt x="3177933" y="2277796"/>
                  </a:lnTo>
                  <a:lnTo>
                    <a:pt x="3185427" y="2231112"/>
                  </a:lnTo>
                  <a:lnTo>
                    <a:pt x="3191807" y="2184065"/>
                  </a:lnTo>
                  <a:lnTo>
                    <a:pt x="3197058" y="2136667"/>
                  </a:lnTo>
                  <a:lnTo>
                    <a:pt x="3201166" y="2088935"/>
                  </a:lnTo>
                  <a:lnTo>
                    <a:pt x="3204117" y="2040880"/>
                  </a:lnTo>
                  <a:lnTo>
                    <a:pt x="3205899" y="1992518"/>
                  </a:lnTo>
                  <a:lnTo>
                    <a:pt x="3206496" y="1943862"/>
                  </a:lnTo>
                  <a:lnTo>
                    <a:pt x="3205899" y="1895207"/>
                  </a:lnTo>
                  <a:lnTo>
                    <a:pt x="3204117" y="1846846"/>
                  </a:lnTo>
                  <a:lnTo>
                    <a:pt x="3201166" y="1798793"/>
                  </a:lnTo>
                  <a:lnTo>
                    <a:pt x="3197058" y="1751062"/>
                  </a:lnTo>
                  <a:lnTo>
                    <a:pt x="3191807" y="1703666"/>
                  </a:lnTo>
                  <a:lnTo>
                    <a:pt x="3185427" y="1656620"/>
                  </a:lnTo>
                  <a:lnTo>
                    <a:pt x="3177933" y="1609937"/>
                  </a:lnTo>
                  <a:lnTo>
                    <a:pt x="3169338" y="1563631"/>
                  </a:lnTo>
                  <a:lnTo>
                    <a:pt x="3159656" y="1517717"/>
                  </a:lnTo>
                  <a:lnTo>
                    <a:pt x="3148901" y="1472208"/>
                  </a:lnTo>
                  <a:lnTo>
                    <a:pt x="3137086" y="1427118"/>
                  </a:lnTo>
                  <a:lnTo>
                    <a:pt x="3124227" y="1382461"/>
                  </a:lnTo>
                  <a:lnTo>
                    <a:pt x="3110336" y="1338251"/>
                  </a:lnTo>
                  <a:lnTo>
                    <a:pt x="3095428" y="1294502"/>
                  </a:lnTo>
                  <a:lnTo>
                    <a:pt x="3079516" y="1251228"/>
                  </a:lnTo>
                  <a:lnTo>
                    <a:pt x="3062615" y="1208442"/>
                  </a:lnTo>
                  <a:lnTo>
                    <a:pt x="3044738" y="1166159"/>
                  </a:lnTo>
                  <a:lnTo>
                    <a:pt x="3025900" y="1124393"/>
                  </a:lnTo>
                  <a:lnTo>
                    <a:pt x="3006113" y="1083157"/>
                  </a:lnTo>
                  <a:lnTo>
                    <a:pt x="2985393" y="1042466"/>
                  </a:lnTo>
                  <a:lnTo>
                    <a:pt x="2963753" y="1002333"/>
                  </a:lnTo>
                  <a:lnTo>
                    <a:pt x="2941207" y="962772"/>
                  </a:lnTo>
                  <a:lnTo>
                    <a:pt x="2917768" y="923798"/>
                  </a:lnTo>
                  <a:lnTo>
                    <a:pt x="2893451" y="885423"/>
                  </a:lnTo>
                  <a:lnTo>
                    <a:pt x="2868270" y="847663"/>
                  </a:lnTo>
                  <a:lnTo>
                    <a:pt x="2842239" y="810531"/>
                  </a:lnTo>
                  <a:lnTo>
                    <a:pt x="2815371" y="774040"/>
                  </a:lnTo>
                  <a:lnTo>
                    <a:pt x="2787681" y="738205"/>
                  </a:lnTo>
                  <a:lnTo>
                    <a:pt x="2759182" y="703040"/>
                  </a:lnTo>
                  <a:lnTo>
                    <a:pt x="2729888" y="668559"/>
                  </a:lnTo>
                  <a:lnTo>
                    <a:pt x="2699813" y="634775"/>
                  </a:lnTo>
                  <a:lnTo>
                    <a:pt x="2668971" y="601703"/>
                  </a:lnTo>
                  <a:lnTo>
                    <a:pt x="2637377" y="569356"/>
                  </a:lnTo>
                  <a:lnTo>
                    <a:pt x="2605043" y="537749"/>
                  </a:lnTo>
                  <a:lnTo>
                    <a:pt x="2571984" y="506895"/>
                  </a:lnTo>
                  <a:lnTo>
                    <a:pt x="2538214" y="476808"/>
                  </a:lnTo>
                  <a:lnTo>
                    <a:pt x="2503747" y="447502"/>
                  </a:lnTo>
                  <a:lnTo>
                    <a:pt x="2468596" y="418991"/>
                  </a:lnTo>
                  <a:lnTo>
                    <a:pt x="2432775" y="391289"/>
                  </a:lnTo>
                  <a:lnTo>
                    <a:pt x="2396299" y="364410"/>
                  </a:lnTo>
                  <a:lnTo>
                    <a:pt x="2359182" y="338368"/>
                  </a:lnTo>
                  <a:lnTo>
                    <a:pt x="2321436" y="313176"/>
                  </a:lnTo>
                  <a:lnTo>
                    <a:pt x="2283077" y="288850"/>
                  </a:lnTo>
                  <a:lnTo>
                    <a:pt x="2244118" y="265401"/>
                  </a:lnTo>
                  <a:lnTo>
                    <a:pt x="2204572" y="242846"/>
                  </a:lnTo>
                  <a:lnTo>
                    <a:pt x="2164455" y="221196"/>
                  </a:lnTo>
                  <a:lnTo>
                    <a:pt x="2123780" y="200467"/>
                  </a:lnTo>
                  <a:lnTo>
                    <a:pt x="2082560" y="180673"/>
                  </a:lnTo>
                  <a:lnTo>
                    <a:pt x="2040810" y="161826"/>
                  </a:lnTo>
                  <a:lnTo>
                    <a:pt x="1998543" y="143942"/>
                  </a:lnTo>
                  <a:lnTo>
                    <a:pt x="1955774" y="127033"/>
                  </a:lnTo>
                  <a:lnTo>
                    <a:pt x="1912516" y="111115"/>
                  </a:lnTo>
                  <a:lnTo>
                    <a:pt x="1868784" y="96200"/>
                  </a:lnTo>
                  <a:lnTo>
                    <a:pt x="1824590" y="82304"/>
                  </a:lnTo>
                  <a:lnTo>
                    <a:pt x="1779950" y="69439"/>
                  </a:lnTo>
                  <a:lnTo>
                    <a:pt x="1734877" y="57619"/>
                  </a:lnTo>
                  <a:lnTo>
                    <a:pt x="1689385" y="46859"/>
                  </a:lnTo>
                  <a:lnTo>
                    <a:pt x="1643488" y="37173"/>
                  </a:lnTo>
                  <a:lnTo>
                    <a:pt x="1597200" y="28574"/>
                  </a:lnTo>
                  <a:lnTo>
                    <a:pt x="1550534" y="21077"/>
                  </a:lnTo>
                  <a:lnTo>
                    <a:pt x="1503505" y="14694"/>
                  </a:lnTo>
                  <a:lnTo>
                    <a:pt x="1456126" y="9441"/>
                  </a:lnTo>
                  <a:lnTo>
                    <a:pt x="1408412" y="5331"/>
                  </a:lnTo>
                  <a:lnTo>
                    <a:pt x="1360376" y="2379"/>
                  </a:lnTo>
                  <a:lnTo>
                    <a:pt x="1312033" y="597"/>
                  </a:lnTo>
                  <a:lnTo>
                    <a:pt x="126339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2488692"/>
              <a:ext cx="2398776" cy="23987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00364" y="857232"/>
            <a:ext cx="5773608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Финансовое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обеспечение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171717"/>
                </a:solidFill>
                <a:latin typeface="Calibri"/>
                <a:cs typeface="Calibri"/>
              </a:rPr>
              <a:t>деятельности</a:t>
            </a:r>
            <a:r>
              <a:rPr sz="12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200" spc="-40" dirty="0" smtClean="0">
                <a:solidFill>
                  <a:srgbClr val="171717"/>
                </a:solidFill>
                <a:latin typeface="Calibri"/>
                <a:cs typeface="Calibri"/>
              </a:rPr>
              <a:t>молодежного центра «Заря»</a:t>
            </a:r>
            <a:r>
              <a:rPr sz="12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171717"/>
                </a:solidFill>
                <a:latin typeface="Calibri"/>
                <a:cs typeface="Calibri"/>
              </a:rPr>
              <a:t>4611 </a:t>
            </a:r>
            <a:r>
              <a:rPr lang="ru-RU" sz="12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2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2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lang="ru-RU" sz="12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, </a:t>
            </a:r>
            <a:endParaRPr lang="ru-RU" sz="1200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в том числе на Содержание комплекса «Богатырь»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на МТБ  ДОЛ «Сосновый бор» 300 тыс. руб.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0364" y="1428736"/>
            <a:ext cx="6143636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71717"/>
                </a:solidFill>
                <a:latin typeface="Calibri"/>
                <a:cs typeface="Calibri"/>
              </a:rPr>
              <a:t>Мероприятия </a:t>
            </a:r>
            <a:r>
              <a:rPr sz="12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сфере</a:t>
            </a:r>
            <a:r>
              <a:rPr sz="12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молодежной </a:t>
            </a:r>
            <a:r>
              <a:rPr sz="1200" b="1" spc="-5" dirty="0">
                <a:solidFill>
                  <a:srgbClr val="171717"/>
                </a:solidFill>
                <a:latin typeface="Calibri"/>
                <a:cs typeface="Calibri"/>
              </a:rPr>
              <a:t>политики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lang="ru-RU" b="1" spc="10" dirty="0" smtClean="0">
                <a:latin typeface="Calibri"/>
                <a:cs typeface="Calibri"/>
              </a:rPr>
              <a:t>1</a:t>
            </a:r>
            <a:r>
              <a:rPr lang="ru-RU" sz="1200" b="1" dirty="0" smtClean="0">
                <a:latin typeface="Calibri"/>
                <a:cs typeface="Calibri"/>
              </a:rPr>
              <a:t>21 </a:t>
            </a:r>
            <a:r>
              <a:rPr lang="ru-RU" sz="1200" b="1" dirty="0" err="1" smtClean="0">
                <a:latin typeface="Calibri"/>
                <a:cs typeface="Calibri"/>
              </a:rPr>
              <a:t>тыс</a:t>
            </a:r>
            <a:r>
              <a:rPr sz="12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2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рублей,</a:t>
            </a:r>
            <a:r>
              <a:rPr sz="12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из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 err="1">
                <a:solidFill>
                  <a:srgbClr val="171717"/>
                </a:solidFill>
                <a:latin typeface="Calibri"/>
                <a:cs typeface="Calibri"/>
              </a:rPr>
              <a:t>них</a:t>
            </a:r>
            <a:r>
              <a:rPr sz="1200" spc="-5" dirty="0" smtClean="0">
                <a:solidFill>
                  <a:srgbClr val="171717"/>
                </a:solidFill>
                <a:latin typeface="Calibri"/>
                <a:cs typeface="Calibri"/>
              </a:rPr>
              <a:t>:</a:t>
            </a:r>
            <a:endParaRPr lang="ru-RU" sz="12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На поддержку способных и талантливых детей и молодежи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 на развитие молодежного пространства «Отличное место»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z="12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на проведение молодежных мероприятий: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Муниципальные конкурсы: «Лидер </a:t>
            </a:r>
            <a:r>
              <a:rPr lang="en-US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XXI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века», «Активист года», 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Муниципальная военно-спортивная игра «Зарница»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Акции «Здоровый выходной», «Добро не уходит на каникулы», «Подросток и закон»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Фестиваль социальных театров «Галактика </a:t>
            </a:r>
            <a:r>
              <a:rPr lang="en-US" spc="-5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Profi</a:t>
            </a:r>
            <a:r>
              <a:rPr lang="ru-RU" spc="-5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лактики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»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Фестиваль толерантности «В дружбе наша сила»</a:t>
            </a:r>
            <a:r>
              <a:rPr lang="ru-RU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12700" algn="l">
              <a:spcBef>
                <a:spcPts val="100"/>
              </a:spcBef>
            </a:pPr>
            <a:endParaRPr lang="ru-RU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l">
              <a:spcBef>
                <a:spcPts val="100"/>
              </a:spcBef>
            </a:pPr>
            <a:endParaRPr lang="ru-RU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355" y="5572759"/>
            <a:ext cx="2394109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376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solidFill>
                  <a:srgbClr val="171717"/>
                </a:solidFill>
                <a:latin typeface="Calibri"/>
                <a:cs typeface="Calibri"/>
              </a:rPr>
              <a:t>Р</a:t>
            </a:r>
            <a:r>
              <a:rPr sz="16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азвитие</a:t>
            </a:r>
            <a:r>
              <a:rPr sz="16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молодежн</a:t>
            </a:r>
            <a:r>
              <a:rPr lang="ru-RU" sz="16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ого </a:t>
            </a:r>
            <a:r>
              <a:rPr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пространств</a:t>
            </a:r>
            <a:r>
              <a:rPr lang="ru-RU" sz="16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а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«Отличное</a:t>
            </a:r>
            <a:r>
              <a:rPr sz="16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171717"/>
                </a:solidFill>
                <a:latin typeface="Calibri"/>
                <a:cs typeface="Calibri"/>
              </a:rPr>
              <a:t>место</a:t>
            </a:r>
            <a:r>
              <a:rPr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44694" y="500042"/>
            <a:ext cx="5266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рамках муниципальной программы "Молодёжь и спорт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Верхнекамья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41433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3675" indent="-181610">
              <a:lnSpc>
                <a:spcPct val="100000"/>
              </a:lnSpc>
              <a:buFont typeface="Courier New"/>
              <a:buChar char="o"/>
              <a:tabLst>
                <a:tab pos="194310" algn="l"/>
              </a:tabLst>
            </a:pP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 </a:t>
            </a:r>
            <a:r>
              <a:rPr lang="ru-RU" dirty="0" smtClean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lang="ru-RU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профилактике</a:t>
            </a:r>
            <a:r>
              <a:rPr lang="ru-RU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терроризма</a:t>
            </a:r>
            <a:r>
              <a:rPr lang="ru-RU" spc="-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lang="ru-RU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экстремизма,</a:t>
            </a:r>
            <a:r>
              <a:rPr lang="ru-RU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деструктивных</a:t>
            </a:r>
            <a:r>
              <a:rPr lang="ru-RU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явлений</a:t>
            </a:r>
            <a:r>
              <a:rPr lang="ru-RU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среди</a:t>
            </a:r>
            <a:r>
              <a:rPr lang="ru-RU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15" dirty="0" smtClean="0">
                <a:solidFill>
                  <a:srgbClr val="171717"/>
                </a:solidFill>
                <a:latin typeface="Calibri"/>
                <a:cs typeface="Calibri"/>
              </a:rPr>
              <a:t>молодежи</a:t>
            </a:r>
          </a:p>
          <a:p>
            <a:pPr marL="193675" indent="-181610">
              <a:lnSpc>
                <a:spcPct val="100000"/>
              </a:lnSpc>
              <a:tabLst>
                <a:tab pos="194310" algn="l"/>
              </a:tabLst>
            </a:pPr>
            <a:r>
              <a:rPr lang="ru-RU" spc="-1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Патриотические акции «Георгиевская ленточка», «Письмо победы», «бессмертный полк», «Спасибо деду за Победу», «Окна  Победы», «Живые истории: дети войны»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3286124"/>
            <a:ext cx="4572000" cy="8694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3675" indent="-181610">
              <a:spcBef>
                <a:spcPts val="100"/>
              </a:spcBef>
              <a:buFont typeface="Courier New"/>
              <a:buChar char="o"/>
              <a:tabLst>
                <a:tab pos="194310" algn="l"/>
              </a:tabLst>
            </a:pP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</a:t>
            </a: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lang="ru-RU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сфере</a:t>
            </a:r>
            <a:r>
              <a:rPr lang="ru-RU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добровольчества</a:t>
            </a: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(</a:t>
            </a:r>
            <a:r>
              <a:rPr lang="ru-RU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волонтерства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)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</a:p>
          <a:p>
            <a:pPr marL="193675" indent="-181610">
              <a:spcBef>
                <a:spcPts val="100"/>
              </a:spcBef>
              <a:tabLst>
                <a:tab pos="194310" algn="l"/>
              </a:tabLst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Добровольческая акция «Доброе </a:t>
            </a:r>
            <a:r>
              <a:rPr lang="ru-RU" spc="-5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Верхнекамье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», </a:t>
            </a:r>
          </a:p>
          <a:p>
            <a:pPr marL="193675" indent="-181610">
              <a:spcBef>
                <a:spcPts val="100"/>
              </a:spcBef>
              <a:tabLst>
                <a:tab pos="194310" algn="l"/>
              </a:tabLst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конкурсы «Лучший добровольческий отряд», </a:t>
            </a:r>
          </a:p>
          <a:p>
            <a:pPr marL="193675" indent="-181610">
              <a:spcBef>
                <a:spcPts val="100"/>
              </a:spcBef>
              <a:tabLst>
                <a:tab pos="194310" algn="l"/>
              </a:tabLst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«Лучший волонтер Верхнекамского округа»,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5214950"/>
            <a:ext cx="5710008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ru-RU" spc="-5" dirty="0" smtClean="0">
                <a:latin typeface="Calibri"/>
                <a:cs typeface="Calibri"/>
              </a:rPr>
              <a:t>Участие в районных, </a:t>
            </a:r>
            <a:r>
              <a:rPr lang="ru-RU" spc="-5" dirty="0" err="1" smtClean="0">
                <a:latin typeface="Calibri"/>
                <a:cs typeface="Calibri"/>
              </a:rPr>
              <a:t>областных,межригиональных</a:t>
            </a:r>
            <a:r>
              <a:rPr lang="ru-RU" spc="-5" dirty="0" smtClean="0">
                <a:latin typeface="Calibri"/>
                <a:cs typeface="Calibri"/>
              </a:rPr>
              <a:t>, всероссийских конкурсах, фестивалях, конференциях, лагерях, олимпиадах, форумах :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Межрегиональные форумы «Добро на Вятке», «Вятка – территория возможностей, «Вятка. Будущее»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Марафон добрых территории «Добрая Вятка» 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Межрегиональный Фестиваль социальных театров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Всероссийские конкурсы :«Лидер </a:t>
            </a:r>
            <a:r>
              <a:rPr lang="en-US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XXI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века», «Регион добрых дел»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713420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9085" marR="672465" indent="-287020">
              <a:lnSpc>
                <a:spcPct val="15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lang="ru-RU" spc="-5" dirty="0" smtClean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Оплата</a:t>
            </a:r>
            <a:r>
              <a:rPr lang="ru-RU" spc="-10" dirty="0" smtClean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pc="-10" dirty="0" smtClean="0">
                <a:latin typeface="Calibri" pitchFamily="34" charset="0"/>
                <a:cs typeface="Calibri" pitchFamily="34" charset="0"/>
              </a:rPr>
              <a:t>стоимости</a:t>
            </a:r>
            <a:r>
              <a:rPr lang="ru-RU" spc="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питания</a:t>
            </a:r>
            <a:r>
              <a:rPr lang="ru-RU" spc="15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pc="-5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spc="-10" dirty="0" smtClean="0">
                <a:latin typeface="Calibri" pitchFamily="34" charset="0"/>
                <a:cs typeface="Calibri" pitchFamily="34" charset="0"/>
              </a:rPr>
              <a:t>867 тыс.  Рублей</a:t>
            </a:r>
            <a:endParaRPr lang="ru-RU" spc="15" dirty="0" smtClean="0">
              <a:latin typeface="Calibri" pitchFamily="34" charset="0"/>
              <a:cs typeface="Calibri" pitchFamily="34" charset="0"/>
            </a:endParaRP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pc="-5" dirty="0" smtClean="0">
                <a:latin typeface="Calibri" pitchFamily="34" charset="0"/>
                <a:cs typeface="Calibri" pitchFamily="34" charset="0"/>
              </a:rPr>
              <a:t>508 </a:t>
            </a:r>
            <a:r>
              <a:rPr lang="ru-RU" spc="-10" dirty="0" smtClean="0">
                <a:latin typeface="Calibri" pitchFamily="34" charset="0"/>
                <a:cs typeface="Calibri" pitchFamily="34" charset="0"/>
              </a:rPr>
              <a:t>детей</a:t>
            </a:r>
            <a:r>
              <a:rPr lang="ru-RU" spc="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лагерях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spc="-3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10" dirty="0" smtClean="0">
                <a:latin typeface="Calibri" pitchFamily="34" charset="0"/>
                <a:cs typeface="Calibri" pitchFamily="34" charset="0"/>
              </a:rPr>
              <a:t>дневным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 пребыванием</a:t>
            </a:r>
            <a:r>
              <a:rPr lang="ru-RU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10" dirty="0" smtClean="0">
                <a:latin typeface="Calibri" pitchFamily="34" charset="0"/>
                <a:cs typeface="Calibri" pitchFamily="34" charset="0"/>
              </a:rPr>
              <a:t>детей, </a:t>
            </a: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pc="-10" dirty="0" smtClean="0">
                <a:latin typeface="Calibri" pitchFamily="34" charset="0"/>
                <a:cs typeface="Calibri" pitchFamily="34" charset="0"/>
              </a:rPr>
              <a:t>из них в летний период – 435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5"/>
          <p:cNvSpPr/>
          <p:nvPr/>
        </p:nvSpPr>
        <p:spPr>
          <a:xfrm>
            <a:off x="0" y="285728"/>
            <a:ext cx="2500298" cy="3156585"/>
          </a:xfrm>
          <a:custGeom>
            <a:avLst/>
            <a:gdLst/>
            <a:ahLst/>
            <a:cxnLst/>
            <a:rect l="l" t="t" r="r" b="b"/>
            <a:pathLst>
              <a:path w="2496820" h="3156585">
                <a:moveTo>
                  <a:pt x="1425348" y="0"/>
                </a:moveTo>
                <a:lnTo>
                  <a:pt x="179402" y="0"/>
                </a:lnTo>
                <a:lnTo>
                  <a:pt x="153716" y="9889"/>
                </a:lnTo>
                <a:lnTo>
                  <a:pt x="111202" y="27582"/>
                </a:lnTo>
                <a:lnTo>
                  <a:pt x="69297" y="46354"/>
                </a:lnTo>
                <a:lnTo>
                  <a:pt x="28020" y="66188"/>
                </a:lnTo>
                <a:lnTo>
                  <a:pt x="0" y="2961318"/>
                </a:lnTo>
                <a:lnTo>
                  <a:pt x="28020" y="2975715"/>
                </a:lnTo>
                <a:lnTo>
                  <a:pt x="69297" y="2995549"/>
                </a:lnTo>
                <a:lnTo>
                  <a:pt x="111202" y="3014321"/>
                </a:lnTo>
                <a:lnTo>
                  <a:pt x="153716" y="3032014"/>
                </a:lnTo>
                <a:lnTo>
                  <a:pt x="196822" y="3048610"/>
                </a:lnTo>
                <a:lnTo>
                  <a:pt x="240499" y="3064090"/>
                </a:lnTo>
                <a:lnTo>
                  <a:pt x="284730" y="3078436"/>
                </a:lnTo>
                <a:lnTo>
                  <a:pt x="329495" y="3091630"/>
                </a:lnTo>
                <a:lnTo>
                  <a:pt x="374775" y="3103653"/>
                </a:lnTo>
                <a:lnTo>
                  <a:pt x="420552" y="3114488"/>
                </a:lnTo>
                <a:lnTo>
                  <a:pt x="466807" y="3124117"/>
                </a:lnTo>
                <a:lnTo>
                  <a:pt x="513520" y="3132521"/>
                </a:lnTo>
                <a:lnTo>
                  <a:pt x="560674" y="3139681"/>
                </a:lnTo>
                <a:lnTo>
                  <a:pt x="608249" y="3145581"/>
                </a:lnTo>
                <a:lnTo>
                  <a:pt x="656227" y="3150201"/>
                </a:lnTo>
                <a:lnTo>
                  <a:pt x="704588" y="3153524"/>
                </a:lnTo>
                <a:lnTo>
                  <a:pt x="753314" y="3155530"/>
                </a:lnTo>
                <a:lnTo>
                  <a:pt x="802386" y="3156204"/>
                </a:lnTo>
                <a:lnTo>
                  <a:pt x="851455" y="3155530"/>
                </a:lnTo>
                <a:lnTo>
                  <a:pt x="900178" y="3153524"/>
                </a:lnTo>
                <a:lnTo>
                  <a:pt x="948537" y="3150201"/>
                </a:lnTo>
                <a:lnTo>
                  <a:pt x="996513" y="3145581"/>
                </a:lnTo>
                <a:lnTo>
                  <a:pt x="1044086" y="3139681"/>
                </a:lnTo>
                <a:lnTo>
                  <a:pt x="1091238" y="3132521"/>
                </a:lnTo>
                <a:lnTo>
                  <a:pt x="1137950" y="3124117"/>
                </a:lnTo>
                <a:lnTo>
                  <a:pt x="1184203" y="3114488"/>
                </a:lnTo>
                <a:lnTo>
                  <a:pt x="1229979" y="3103653"/>
                </a:lnTo>
                <a:lnTo>
                  <a:pt x="1275258" y="3091630"/>
                </a:lnTo>
                <a:lnTo>
                  <a:pt x="1320022" y="3078436"/>
                </a:lnTo>
                <a:lnTo>
                  <a:pt x="1364252" y="3064090"/>
                </a:lnTo>
                <a:lnTo>
                  <a:pt x="1407928" y="3048610"/>
                </a:lnTo>
                <a:lnTo>
                  <a:pt x="1451033" y="3032014"/>
                </a:lnTo>
                <a:lnTo>
                  <a:pt x="1493547" y="3014321"/>
                </a:lnTo>
                <a:lnTo>
                  <a:pt x="1535452" y="2995549"/>
                </a:lnTo>
                <a:lnTo>
                  <a:pt x="1576729" y="2975715"/>
                </a:lnTo>
                <a:lnTo>
                  <a:pt x="1617358" y="2954839"/>
                </a:lnTo>
                <a:lnTo>
                  <a:pt x="1657321" y="2932937"/>
                </a:lnTo>
                <a:lnTo>
                  <a:pt x="1696600" y="2910030"/>
                </a:lnTo>
                <a:lnTo>
                  <a:pt x="1735174" y="2886133"/>
                </a:lnTo>
                <a:lnTo>
                  <a:pt x="1773027" y="2861266"/>
                </a:lnTo>
                <a:lnTo>
                  <a:pt x="1810138" y="2835448"/>
                </a:lnTo>
                <a:lnTo>
                  <a:pt x="1846488" y="2808695"/>
                </a:lnTo>
                <a:lnTo>
                  <a:pt x="1882060" y="2781027"/>
                </a:lnTo>
                <a:lnTo>
                  <a:pt x="1916834" y="2752461"/>
                </a:lnTo>
                <a:lnTo>
                  <a:pt x="1950791" y="2723016"/>
                </a:lnTo>
                <a:lnTo>
                  <a:pt x="1983913" y="2692709"/>
                </a:lnTo>
                <a:lnTo>
                  <a:pt x="2016180" y="2661560"/>
                </a:lnTo>
                <a:lnTo>
                  <a:pt x="2047574" y="2629586"/>
                </a:lnTo>
                <a:lnTo>
                  <a:pt x="2078076" y="2596805"/>
                </a:lnTo>
                <a:lnTo>
                  <a:pt x="2107667" y="2563236"/>
                </a:lnTo>
                <a:lnTo>
                  <a:pt x="2136328" y="2528897"/>
                </a:lnTo>
                <a:lnTo>
                  <a:pt x="2164041" y="2493805"/>
                </a:lnTo>
                <a:lnTo>
                  <a:pt x="2190787" y="2457980"/>
                </a:lnTo>
                <a:lnTo>
                  <a:pt x="2216546" y="2421439"/>
                </a:lnTo>
                <a:lnTo>
                  <a:pt x="2241300" y="2384200"/>
                </a:lnTo>
                <a:lnTo>
                  <a:pt x="2265030" y="2346282"/>
                </a:lnTo>
                <a:lnTo>
                  <a:pt x="2287718" y="2307703"/>
                </a:lnTo>
                <a:lnTo>
                  <a:pt x="2309344" y="2268481"/>
                </a:lnTo>
                <a:lnTo>
                  <a:pt x="2329889" y="2228634"/>
                </a:lnTo>
                <a:lnTo>
                  <a:pt x="2349336" y="2188181"/>
                </a:lnTo>
                <a:lnTo>
                  <a:pt x="2367664" y="2147139"/>
                </a:lnTo>
                <a:lnTo>
                  <a:pt x="2384855" y="2105527"/>
                </a:lnTo>
                <a:lnTo>
                  <a:pt x="2400891" y="2063363"/>
                </a:lnTo>
                <a:lnTo>
                  <a:pt x="2415752" y="2020665"/>
                </a:lnTo>
                <a:lnTo>
                  <a:pt x="2429419" y="1977451"/>
                </a:lnTo>
                <a:lnTo>
                  <a:pt x="2441874" y="1933740"/>
                </a:lnTo>
                <a:lnTo>
                  <a:pt x="2453099" y="1889549"/>
                </a:lnTo>
                <a:lnTo>
                  <a:pt x="2463073" y="1844898"/>
                </a:lnTo>
                <a:lnTo>
                  <a:pt x="2471778" y="1799803"/>
                </a:lnTo>
                <a:lnTo>
                  <a:pt x="2479196" y="1754284"/>
                </a:lnTo>
                <a:lnTo>
                  <a:pt x="2485307" y="1708358"/>
                </a:lnTo>
                <a:lnTo>
                  <a:pt x="2490093" y="1662043"/>
                </a:lnTo>
                <a:lnTo>
                  <a:pt x="2493535" y="1615359"/>
                </a:lnTo>
                <a:lnTo>
                  <a:pt x="2495614" y="1568322"/>
                </a:lnTo>
                <a:lnTo>
                  <a:pt x="2496312" y="1520952"/>
                </a:lnTo>
                <a:lnTo>
                  <a:pt x="2495614" y="1473581"/>
                </a:lnTo>
                <a:lnTo>
                  <a:pt x="2493535" y="1426544"/>
                </a:lnTo>
                <a:lnTo>
                  <a:pt x="2490093" y="1379860"/>
                </a:lnTo>
                <a:lnTo>
                  <a:pt x="2485307" y="1333545"/>
                </a:lnTo>
                <a:lnTo>
                  <a:pt x="2479196" y="1287619"/>
                </a:lnTo>
                <a:lnTo>
                  <a:pt x="2471778" y="1242100"/>
                </a:lnTo>
                <a:lnTo>
                  <a:pt x="2463073" y="1197005"/>
                </a:lnTo>
                <a:lnTo>
                  <a:pt x="2453099" y="1152354"/>
                </a:lnTo>
                <a:lnTo>
                  <a:pt x="2441874" y="1108163"/>
                </a:lnTo>
                <a:lnTo>
                  <a:pt x="2429419" y="1064452"/>
                </a:lnTo>
                <a:lnTo>
                  <a:pt x="2415752" y="1021238"/>
                </a:lnTo>
                <a:lnTo>
                  <a:pt x="2400891" y="978540"/>
                </a:lnTo>
                <a:lnTo>
                  <a:pt x="2384855" y="936376"/>
                </a:lnTo>
                <a:lnTo>
                  <a:pt x="2367664" y="894764"/>
                </a:lnTo>
                <a:lnTo>
                  <a:pt x="2349336" y="853722"/>
                </a:lnTo>
                <a:lnTo>
                  <a:pt x="2329889" y="813269"/>
                </a:lnTo>
                <a:lnTo>
                  <a:pt x="2309344" y="773422"/>
                </a:lnTo>
                <a:lnTo>
                  <a:pt x="2287718" y="734200"/>
                </a:lnTo>
                <a:lnTo>
                  <a:pt x="2265030" y="695621"/>
                </a:lnTo>
                <a:lnTo>
                  <a:pt x="2241300" y="657703"/>
                </a:lnTo>
                <a:lnTo>
                  <a:pt x="2216546" y="620464"/>
                </a:lnTo>
                <a:lnTo>
                  <a:pt x="2190787" y="583923"/>
                </a:lnTo>
                <a:lnTo>
                  <a:pt x="2164041" y="548098"/>
                </a:lnTo>
                <a:lnTo>
                  <a:pt x="2136328" y="513006"/>
                </a:lnTo>
                <a:lnTo>
                  <a:pt x="2107667" y="478667"/>
                </a:lnTo>
                <a:lnTo>
                  <a:pt x="2078076" y="445098"/>
                </a:lnTo>
                <a:lnTo>
                  <a:pt x="2047574" y="412317"/>
                </a:lnTo>
                <a:lnTo>
                  <a:pt x="2016180" y="380343"/>
                </a:lnTo>
                <a:lnTo>
                  <a:pt x="1983913" y="349194"/>
                </a:lnTo>
                <a:lnTo>
                  <a:pt x="1950791" y="318887"/>
                </a:lnTo>
                <a:lnTo>
                  <a:pt x="1916834" y="289442"/>
                </a:lnTo>
                <a:lnTo>
                  <a:pt x="1882060" y="260876"/>
                </a:lnTo>
                <a:lnTo>
                  <a:pt x="1846488" y="233208"/>
                </a:lnTo>
                <a:lnTo>
                  <a:pt x="1810138" y="206455"/>
                </a:lnTo>
                <a:lnTo>
                  <a:pt x="1773027" y="180637"/>
                </a:lnTo>
                <a:lnTo>
                  <a:pt x="1735174" y="155770"/>
                </a:lnTo>
                <a:lnTo>
                  <a:pt x="1696600" y="131873"/>
                </a:lnTo>
                <a:lnTo>
                  <a:pt x="1657321" y="108966"/>
                </a:lnTo>
                <a:lnTo>
                  <a:pt x="1617358" y="87064"/>
                </a:lnTo>
                <a:lnTo>
                  <a:pt x="1576729" y="66188"/>
                </a:lnTo>
                <a:lnTo>
                  <a:pt x="1535452" y="46354"/>
                </a:lnTo>
                <a:lnTo>
                  <a:pt x="1493547" y="27582"/>
                </a:lnTo>
                <a:lnTo>
                  <a:pt x="1451033" y="9889"/>
                </a:lnTo>
                <a:lnTo>
                  <a:pt x="1425348" y="0"/>
                </a:lnTo>
                <a:close/>
              </a:path>
            </a:pathLst>
          </a:custGeom>
          <a:solidFill>
            <a:srgbClr val="ECF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/>
          <p:nvPr/>
        </p:nvSpPr>
        <p:spPr>
          <a:xfrm>
            <a:off x="0" y="571480"/>
            <a:ext cx="2143108" cy="2409825"/>
          </a:xfrm>
          <a:custGeom>
            <a:avLst/>
            <a:gdLst/>
            <a:ahLst/>
            <a:cxnLst/>
            <a:rect l="l" t="t" r="r" b="b"/>
            <a:pathLst>
              <a:path w="2066925" h="2409825">
                <a:moveTo>
                  <a:pt x="817626" y="0"/>
                </a:moveTo>
                <a:lnTo>
                  <a:pt x="768585" y="911"/>
                </a:lnTo>
                <a:lnTo>
                  <a:pt x="720023" y="3624"/>
                </a:lnTo>
                <a:lnTo>
                  <a:pt x="671975" y="8104"/>
                </a:lnTo>
                <a:lnTo>
                  <a:pt x="624475" y="14319"/>
                </a:lnTo>
                <a:lnTo>
                  <a:pt x="577558" y="22234"/>
                </a:lnTo>
                <a:lnTo>
                  <a:pt x="531259" y="31817"/>
                </a:lnTo>
                <a:lnTo>
                  <a:pt x="485612" y="43033"/>
                </a:lnTo>
                <a:lnTo>
                  <a:pt x="440653" y="55850"/>
                </a:lnTo>
                <a:lnTo>
                  <a:pt x="396415" y="70233"/>
                </a:lnTo>
                <a:lnTo>
                  <a:pt x="352934" y="86149"/>
                </a:lnTo>
                <a:lnTo>
                  <a:pt x="310245" y="103566"/>
                </a:lnTo>
                <a:lnTo>
                  <a:pt x="268381" y="122448"/>
                </a:lnTo>
                <a:lnTo>
                  <a:pt x="227378" y="142764"/>
                </a:lnTo>
                <a:lnTo>
                  <a:pt x="187271" y="164479"/>
                </a:lnTo>
                <a:lnTo>
                  <a:pt x="148094" y="187559"/>
                </a:lnTo>
                <a:lnTo>
                  <a:pt x="109881" y="211973"/>
                </a:lnTo>
                <a:lnTo>
                  <a:pt x="72668" y="237685"/>
                </a:lnTo>
                <a:lnTo>
                  <a:pt x="36489" y="264662"/>
                </a:lnTo>
                <a:lnTo>
                  <a:pt x="1380" y="292872"/>
                </a:lnTo>
                <a:lnTo>
                  <a:pt x="0" y="294065"/>
                </a:lnTo>
                <a:lnTo>
                  <a:pt x="0" y="2115378"/>
                </a:lnTo>
                <a:lnTo>
                  <a:pt x="36489" y="2144781"/>
                </a:lnTo>
                <a:lnTo>
                  <a:pt x="72668" y="2171758"/>
                </a:lnTo>
                <a:lnTo>
                  <a:pt x="109881" y="2197470"/>
                </a:lnTo>
                <a:lnTo>
                  <a:pt x="148094" y="2221884"/>
                </a:lnTo>
                <a:lnTo>
                  <a:pt x="187271" y="2244964"/>
                </a:lnTo>
                <a:lnTo>
                  <a:pt x="227378" y="2266679"/>
                </a:lnTo>
                <a:lnTo>
                  <a:pt x="268381" y="2286995"/>
                </a:lnTo>
                <a:lnTo>
                  <a:pt x="310245" y="2305877"/>
                </a:lnTo>
                <a:lnTo>
                  <a:pt x="352934" y="2323294"/>
                </a:lnTo>
                <a:lnTo>
                  <a:pt x="396415" y="2339210"/>
                </a:lnTo>
                <a:lnTo>
                  <a:pt x="440653" y="2353593"/>
                </a:lnTo>
                <a:lnTo>
                  <a:pt x="485612" y="2366410"/>
                </a:lnTo>
                <a:lnTo>
                  <a:pt x="531259" y="2377626"/>
                </a:lnTo>
                <a:lnTo>
                  <a:pt x="577558" y="2387209"/>
                </a:lnTo>
                <a:lnTo>
                  <a:pt x="624475" y="2395124"/>
                </a:lnTo>
                <a:lnTo>
                  <a:pt x="671975" y="2401339"/>
                </a:lnTo>
                <a:lnTo>
                  <a:pt x="720023" y="2405819"/>
                </a:lnTo>
                <a:lnTo>
                  <a:pt x="768585" y="2408532"/>
                </a:lnTo>
                <a:lnTo>
                  <a:pt x="817626" y="2409443"/>
                </a:lnTo>
                <a:lnTo>
                  <a:pt x="866665" y="2408532"/>
                </a:lnTo>
                <a:lnTo>
                  <a:pt x="915225" y="2405819"/>
                </a:lnTo>
                <a:lnTo>
                  <a:pt x="963272" y="2401339"/>
                </a:lnTo>
                <a:lnTo>
                  <a:pt x="1010770" y="2395124"/>
                </a:lnTo>
                <a:lnTo>
                  <a:pt x="1057686" y="2387209"/>
                </a:lnTo>
                <a:lnTo>
                  <a:pt x="1103984" y="2377626"/>
                </a:lnTo>
                <a:lnTo>
                  <a:pt x="1149630" y="2366410"/>
                </a:lnTo>
                <a:lnTo>
                  <a:pt x="1194589" y="2353593"/>
                </a:lnTo>
                <a:lnTo>
                  <a:pt x="1238826" y="2339210"/>
                </a:lnTo>
                <a:lnTo>
                  <a:pt x="1282306" y="2323294"/>
                </a:lnTo>
                <a:lnTo>
                  <a:pt x="1324995" y="2305877"/>
                </a:lnTo>
                <a:lnTo>
                  <a:pt x="1366859" y="2286995"/>
                </a:lnTo>
                <a:lnTo>
                  <a:pt x="1407861" y="2266679"/>
                </a:lnTo>
                <a:lnTo>
                  <a:pt x="1447969" y="2244964"/>
                </a:lnTo>
                <a:lnTo>
                  <a:pt x="1487146" y="2221884"/>
                </a:lnTo>
                <a:lnTo>
                  <a:pt x="1525359" y="2197470"/>
                </a:lnTo>
                <a:lnTo>
                  <a:pt x="1562572" y="2171758"/>
                </a:lnTo>
                <a:lnTo>
                  <a:pt x="1598751" y="2144781"/>
                </a:lnTo>
                <a:lnTo>
                  <a:pt x="1633861" y="2116571"/>
                </a:lnTo>
                <a:lnTo>
                  <a:pt x="1667868" y="2087163"/>
                </a:lnTo>
                <a:lnTo>
                  <a:pt x="1700736" y="2056590"/>
                </a:lnTo>
                <a:lnTo>
                  <a:pt x="1732431" y="2024885"/>
                </a:lnTo>
                <a:lnTo>
                  <a:pt x="1762919" y="1992082"/>
                </a:lnTo>
                <a:lnTo>
                  <a:pt x="1792164" y="1958215"/>
                </a:lnTo>
                <a:lnTo>
                  <a:pt x="1820131" y="1923317"/>
                </a:lnTo>
                <a:lnTo>
                  <a:pt x="1846787" y="1887421"/>
                </a:lnTo>
                <a:lnTo>
                  <a:pt x="1872097" y="1850560"/>
                </a:lnTo>
                <a:lnTo>
                  <a:pt x="1896025" y="1812769"/>
                </a:lnTo>
                <a:lnTo>
                  <a:pt x="1918537" y="1774081"/>
                </a:lnTo>
                <a:lnTo>
                  <a:pt x="1939598" y="1734529"/>
                </a:lnTo>
                <a:lnTo>
                  <a:pt x="1959174" y="1694147"/>
                </a:lnTo>
                <a:lnTo>
                  <a:pt x="1977230" y="1652968"/>
                </a:lnTo>
                <a:lnTo>
                  <a:pt x="1993731" y="1611026"/>
                </a:lnTo>
                <a:lnTo>
                  <a:pt x="2008642" y="1568354"/>
                </a:lnTo>
                <a:lnTo>
                  <a:pt x="2021929" y="1524986"/>
                </a:lnTo>
                <a:lnTo>
                  <a:pt x="2033558" y="1480954"/>
                </a:lnTo>
                <a:lnTo>
                  <a:pt x="2043492" y="1436294"/>
                </a:lnTo>
                <a:lnTo>
                  <a:pt x="2051698" y="1391037"/>
                </a:lnTo>
                <a:lnTo>
                  <a:pt x="2058141" y="1345218"/>
                </a:lnTo>
                <a:lnTo>
                  <a:pt x="2062786" y="1298870"/>
                </a:lnTo>
                <a:lnTo>
                  <a:pt x="2065598" y="1252027"/>
                </a:lnTo>
                <a:lnTo>
                  <a:pt x="2066544" y="1204721"/>
                </a:lnTo>
                <a:lnTo>
                  <a:pt x="2065598" y="1157416"/>
                </a:lnTo>
                <a:lnTo>
                  <a:pt x="2062786" y="1110573"/>
                </a:lnTo>
                <a:lnTo>
                  <a:pt x="2058141" y="1064225"/>
                </a:lnTo>
                <a:lnTo>
                  <a:pt x="2051698" y="1018406"/>
                </a:lnTo>
                <a:lnTo>
                  <a:pt x="2043492" y="973149"/>
                </a:lnTo>
                <a:lnTo>
                  <a:pt x="2033558" y="928489"/>
                </a:lnTo>
                <a:lnTo>
                  <a:pt x="2021929" y="884457"/>
                </a:lnTo>
                <a:lnTo>
                  <a:pt x="2008642" y="841089"/>
                </a:lnTo>
                <a:lnTo>
                  <a:pt x="1993731" y="798417"/>
                </a:lnTo>
                <a:lnTo>
                  <a:pt x="1977230" y="756475"/>
                </a:lnTo>
                <a:lnTo>
                  <a:pt x="1959174" y="715296"/>
                </a:lnTo>
                <a:lnTo>
                  <a:pt x="1939598" y="674914"/>
                </a:lnTo>
                <a:lnTo>
                  <a:pt x="1918537" y="635362"/>
                </a:lnTo>
                <a:lnTo>
                  <a:pt x="1896025" y="596674"/>
                </a:lnTo>
                <a:lnTo>
                  <a:pt x="1872097" y="558883"/>
                </a:lnTo>
                <a:lnTo>
                  <a:pt x="1846787" y="522022"/>
                </a:lnTo>
                <a:lnTo>
                  <a:pt x="1820131" y="486126"/>
                </a:lnTo>
                <a:lnTo>
                  <a:pt x="1792164" y="451228"/>
                </a:lnTo>
                <a:lnTo>
                  <a:pt x="1762919" y="417361"/>
                </a:lnTo>
                <a:lnTo>
                  <a:pt x="1732431" y="384558"/>
                </a:lnTo>
                <a:lnTo>
                  <a:pt x="1700736" y="352853"/>
                </a:lnTo>
                <a:lnTo>
                  <a:pt x="1667868" y="322280"/>
                </a:lnTo>
                <a:lnTo>
                  <a:pt x="1633861" y="292872"/>
                </a:lnTo>
                <a:lnTo>
                  <a:pt x="1598751" y="264662"/>
                </a:lnTo>
                <a:lnTo>
                  <a:pt x="1562572" y="237685"/>
                </a:lnTo>
                <a:lnTo>
                  <a:pt x="1525359" y="211973"/>
                </a:lnTo>
                <a:lnTo>
                  <a:pt x="1487146" y="187559"/>
                </a:lnTo>
                <a:lnTo>
                  <a:pt x="1447969" y="164479"/>
                </a:lnTo>
                <a:lnTo>
                  <a:pt x="1407861" y="142764"/>
                </a:lnTo>
                <a:lnTo>
                  <a:pt x="1366859" y="122448"/>
                </a:lnTo>
                <a:lnTo>
                  <a:pt x="1324995" y="103566"/>
                </a:lnTo>
                <a:lnTo>
                  <a:pt x="1282306" y="86149"/>
                </a:lnTo>
                <a:lnTo>
                  <a:pt x="1238826" y="70233"/>
                </a:lnTo>
                <a:lnTo>
                  <a:pt x="1194589" y="55850"/>
                </a:lnTo>
                <a:lnTo>
                  <a:pt x="1149630" y="43033"/>
                </a:lnTo>
                <a:lnTo>
                  <a:pt x="1103984" y="31817"/>
                </a:lnTo>
                <a:lnTo>
                  <a:pt x="1057686" y="22234"/>
                </a:lnTo>
                <a:lnTo>
                  <a:pt x="1010770" y="14319"/>
                </a:lnTo>
                <a:lnTo>
                  <a:pt x="963272" y="8104"/>
                </a:lnTo>
                <a:lnTo>
                  <a:pt x="915225" y="3624"/>
                </a:lnTo>
                <a:lnTo>
                  <a:pt x="866665" y="911"/>
                </a:lnTo>
                <a:lnTo>
                  <a:pt x="817626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82" y="1071546"/>
            <a:ext cx="1355159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4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4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4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4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1600" b="1" dirty="0" smtClean="0">
                <a:solidFill>
                  <a:srgbClr val="171717"/>
                </a:solidFill>
                <a:latin typeface="Calibri"/>
                <a:cs typeface="Calibri"/>
              </a:rPr>
              <a:t>105588</a:t>
            </a: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641" y="180316"/>
            <a:ext cx="40095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0000"/>
                </a:solidFill>
              </a:rPr>
              <a:t>РАСХОДЫ</a:t>
            </a:r>
            <a:r>
              <a:rPr sz="1400" spc="-30" dirty="0">
                <a:solidFill>
                  <a:srgbClr val="000000"/>
                </a:solidFill>
              </a:rPr>
              <a:t> </a:t>
            </a:r>
            <a:r>
              <a:rPr sz="1400" dirty="0" smtClean="0">
                <a:solidFill>
                  <a:srgbClr val="000000"/>
                </a:solidFill>
              </a:rPr>
              <a:t>НА</a:t>
            </a:r>
            <a:r>
              <a:rPr sz="1400" spc="-25" dirty="0" smtClean="0">
                <a:solidFill>
                  <a:srgbClr val="000000"/>
                </a:solidFill>
              </a:rPr>
              <a:t> </a:t>
            </a:r>
            <a:r>
              <a:rPr sz="1400" spc="-40" dirty="0">
                <a:solidFill>
                  <a:srgbClr val="000000"/>
                </a:solidFill>
              </a:rPr>
              <a:t>КУЛЬТУРУ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15074" y="1071546"/>
            <a:ext cx="2812256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Работа 167 клубных формирований, 110 формирований самодеятельного народного творчества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636" y="3357562"/>
            <a:ext cx="287797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Формирование, учет, изучение, обеспечение физического сохранения и безопасности 3527 музейных коллекций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0728" y="2285992"/>
            <a:ext cx="3143272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Комплектование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книжных </a:t>
            </a:r>
            <a:r>
              <a:rPr sz="1400" spc="-5" dirty="0" err="1">
                <a:solidFill>
                  <a:srgbClr val="171717"/>
                </a:solidFill>
                <a:latin typeface="Calibri"/>
                <a:cs typeface="Calibri"/>
              </a:rPr>
              <a:t>фондов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муниципальных</a:t>
            </a:r>
            <a:r>
              <a:rPr sz="14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библиотек</a:t>
            </a: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 –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1974 тыс. 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71934" y="4572008"/>
            <a:ext cx="4929222" cy="1500198"/>
          </a:xfrm>
          <a:custGeom>
            <a:avLst/>
            <a:gdLst/>
            <a:ahLst/>
            <a:cxnLst/>
            <a:rect l="l" t="t" r="r" b="b"/>
            <a:pathLst>
              <a:path w="3665220" h="4030979">
                <a:moveTo>
                  <a:pt x="3054350" y="0"/>
                </a:moveTo>
                <a:lnTo>
                  <a:pt x="610870" y="0"/>
                </a:lnTo>
                <a:lnTo>
                  <a:pt x="563138" y="1838"/>
                </a:lnTo>
                <a:lnTo>
                  <a:pt x="516411" y="7262"/>
                </a:lnTo>
                <a:lnTo>
                  <a:pt x="470822" y="16136"/>
                </a:lnTo>
                <a:lnTo>
                  <a:pt x="426509" y="28325"/>
                </a:lnTo>
                <a:lnTo>
                  <a:pt x="383607" y="43691"/>
                </a:lnTo>
                <a:lnTo>
                  <a:pt x="342252" y="62100"/>
                </a:lnTo>
                <a:lnTo>
                  <a:pt x="302579" y="83415"/>
                </a:lnTo>
                <a:lnTo>
                  <a:pt x="264726" y="107500"/>
                </a:lnTo>
                <a:lnTo>
                  <a:pt x="228828" y="134220"/>
                </a:lnTo>
                <a:lnTo>
                  <a:pt x="195020" y="163439"/>
                </a:lnTo>
                <a:lnTo>
                  <a:pt x="163439" y="195020"/>
                </a:lnTo>
                <a:lnTo>
                  <a:pt x="134220" y="228828"/>
                </a:lnTo>
                <a:lnTo>
                  <a:pt x="107500" y="264726"/>
                </a:lnTo>
                <a:lnTo>
                  <a:pt x="83415" y="302579"/>
                </a:lnTo>
                <a:lnTo>
                  <a:pt x="62100" y="342252"/>
                </a:lnTo>
                <a:lnTo>
                  <a:pt x="43691" y="383607"/>
                </a:lnTo>
                <a:lnTo>
                  <a:pt x="28325" y="426509"/>
                </a:lnTo>
                <a:lnTo>
                  <a:pt x="16136" y="470822"/>
                </a:lnTo>
                <a:lnTo>
                  <a:pt x="7262" y="516411"/>
                </a:lnTo>
                <a:lnTo>
                  <a:pt x="1838" y="563138"/>
                </a:lnTo>
                <a:lnTo>
                  <a:pt x="0" y="610870"/>
                </a:lnTo>
                <a:lnTo>
                  <a:pt x="0" y="3420097"/>
                </a:lnTo>
                <a:lnTo>
                  <a:pt x="1838" y="3467836"/>
                </a:lnTo>
                <a:lnTo>
                  <a:pt x="7262" y="3514571"/>
                </a:lnTo>
                <a:lnTo>
                  <a:pt x="16136" y="3560165"/>
                </a:lnTo>
                <a:lnTo>
                  <a:pt x="28325" y="3604482"/>
                </a:lnTo>
                <a:lnTo>
                  <a:pt x="43691" y="3647388"/>
                </a:lnTo>
                <a:lnTo>
                  <a:pt x="62100" y="3688745"/>
                </a:lnTo>
                <a:lnTo>
                  <a:pt x="83415" y="3728418"/>
                </a:lnTo>
                <a:lnTo>
                  <a:pt x="107500" y="3766272"/>
                </a:lnTo>
                <a:lnTo>
                  <a:pt x="134220" y="3802170"/>
                </a:lnTo>
                <a:lnTo>
                  <a:pt x="163439" y="3835977"/>
                </a:lnTo>
                <a:lnTo>
                  <a:pt x="195020" y="3867557"/>
                </a:lnTo>
                <a:lnTo>
                  <a:pt x="228828" y="3896774"/>
                </a:lnTo>
                <a:lnTo>
                  <a:pt x="264726" y="3923492"/>
                </a:lnTo>
                <a:lnTo>
                  <a:pt x="302579" y="3947575"/>
                </a:lnTo>
                <a:lnTo>
                  <a:pt x="342252" y="3968888"/>
                </a:lnTo>
                <a:lnTo>
                  <a:pt x="383607" y="3987294"/>
                </a:lnTo>
                <a:lnTo>
                  <a:pt x="426509" y="4002659"/>
                </a:lnTo>
                <a:lnTo>
                  <a:pt x="470822" y="4014845"/>
                </a:lnTo>
                <a:lnTo>
                  <a:pt x="516411" y="4023718"/>
                </a:lnTo>
                <a:lnTo>
                  <a:pt x="563138" y="4029142"/>
                </a:lnTo>
                <a:lnTo>
                  <a:pt x="610870" y="4030980"/>
                </a:lnTo>
                <a:lnTo>
                  <a:pt x="3054350" y="4030980"/>
                </a:lnTo>
                <a:lnTo>
                  <a:pt x="3102081" y="4029142"/>
                </a:lnTo>
                <a:lnTo>
                  <a:pt x="3148808" y="4023718"/>
                </a:lnTo>
                <a:lnTo>
                  <a:pt x="3194397" y="4014845"/>
                </a:lnTo>
                <a:lnTo>
                  <a:pt x="3238710" y="4002659"/>
                </a:lnTo>
                <a:lnTo>
                  <a:pt x="3281612" y="3987294"/>
                </a:lnTo>
                <a:lnTo>
                  <a:pt x="3322967" y="3968888"/>
                </a:lnTo>
                <a:lnTo>
                  <a:pt x="3362640" y="3947575"/>
                </a:lnTo>
                <a:lnTo>
                  <a:pt x="3400493" y="3923492"/>
                </a:lnTo>
                <a:lnTo>
                  <a:pt x="3436391" y="3896774"/>
                </a:lnTo>
                <a:lnTo>
                  <a:pt x="3470199" y="3867557"/>
                </a:lnTo>
                <a:lnTo>
                  <a:pt x="3501780" y="3835977"/>
                </a:lnTo>
                <a:lnTo>
                  <a:pt x="3530999" y="3802170"/>
                </a:lnTo>
                <a:lnTo>
                  <a:pt x="3557719" y="3766272"/>
                </a:lnTo>
                <a:lnTo>
                  <a:pt x="3581804" y="3728418"/>
                </a:lnTo>
                <a:lnTo>
                  <a:pt x="3603119" y="3688745"/>
                </a:lnTo>
                <a:lnTo>
                  <a:pt x="3621528" y="3647388"/>
                </a:lnTo>
                <a:lnTo>
                  <a:pt x="3636894" y="3604482"/>
                </a:lnTo>
                <a:lnTo>
                  <a:pt x="3649083" y="3560165"/>
                </a:lnTo>
                <a:lnTo>
                  <a:pt x="3657957" y="3514571"/>
                </a:lnTo>
                <a:lnTo>
                  <a:pt x="3663381" y="3467836"/>
                </a:lnTo>
                <a:lnTo>
                  <a:pt x="3665220" y="3420097"/>
                </a:lnTo>
                <a:lnTo>
                  <a:pt x="3665220" y="610870"/>
                </a:lnTo>
                <a:lnTo>
                  <a:pt x="3663381" y="563138"/>
                </a:lnTo>
                <a:lnTo>
                  <a:pt x="3657957" y="516411"/>
                </a:lnTo>
                <a:lnTo>
                  <a:pt x="3649083" y="470822"/>
                </a:lnTo>
                <a:lnTo>
                  <a:pt x="3636894" y="426509"/>
                </a:lnTo>
                <a:lnTo>
                  <a:pt x="3621528" y="383607"/>
                </a:lnTo>
                <a:lnTo>
                  <a:pt x="3603119" y="342252"/>
                </a:lnTo>
                <a:lnTo>
                  <a:pt x="3581804" y="302579"/>
                </a:lnTo>
                <a:lnTo>
                  <a:pt x="3557719" y="264726"/>
                </a:lnTo>
                <a:lnTo>
                  <a:pt x="3530999" y="228828"/>
                </a:lnTo>
                <a:lnTo>
                  <a:pt x="3501780" y="195020"/>
                </a:lnTo>
                <a:lnTo>
                  <a:pt x="3470199" y="163439"/>
                </a:lnTo>
                <a:lnTo>
                  <a:pt x="3436391" y="134220"/>
                </a:lnTo>
                <a:lnTo>
                  <a:pt x="3400493" y="107500"/>
                </a:lnTo>
                <a:lnTo>
                  <a:pt x="3362640" y="83415"/>
                </a:lnTo>
                <a:lnTo>
                  <a:pt x="3322967" y="62100"/>
                </a:lnTo>
                <a:lnTo>
                  <a:pt x="3281612" y="43691"/>
                </a:lnTo>
                <a:lnTo>
                  <a:pt x="3238710" y="28325"/>
                </a:lnTo>
                <a:lnTo>
                  <a:pt x="3194397" y="16136"/>
                </a:lnTo>
                <a:lnTo>
                  <a:pt x="3148808" y="7262"/>
                </a:lnTo>
                <a:lnTo>
                  <a:pt x="3102081" y="1838"/>
                </a:lnTo>
                <a:lnTo>
                  <a:pt x="3054350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71902" y="4643446"/>
            <a:ext cx="5072098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3709">
              <a:lnSpc>
                <a:spcPct val="100000"/>
              </a:lnSpc>
              <a:spcBef>
                <a:spcPts val="100"/>
              </a:spcBef>
            </a:pP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Софинансирование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по инвестиционным программам и проектам развития общественной инфраструктуры муниципальных образований в Кировской области «Капитальный ремонт системы отопления в здании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Светлополянского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Дома культуры "Юность" </a:t>
            </a:r>
          </a:p>
          <a:p>
            <a:pPr marL="12700" marR="473709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(1 этап)» в сумме 1752тыс.руб.</a:t>
            </a:r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1802" y="500042"/>
            <a:ext cx="528641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Финансируются    3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   </a:t>
            </a:r>
            <a:r>
              <a:rPr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учреждени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я</a:t>
            </a:r>
            <a:r>
              <a:rPr sz="1400" b="1" spc="-4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 smtClean="0">
                <a:solidFill>
                  <a:srgbClr val="171717"/>
                </a:solidFill>
                <a:latin typeface="Calibri"/>
                <a:cs typeface="Calibri"/>
              </a:rPr>
              <a:t> культуры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7422" y="928670"/>
            <a:ext cx="3071834" cy="2421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b="1" i="1" dirty="0" smtClean="0">
                <a:solidFill>
                  <a:srgbClr val="171717"/>
                </a:solidFill>
                <a:latin typeface="Calibri"/>
                <a:cs typeface="Calibri"/>
              </a:rPr>
              <a:t>Централизованная клубная система с 15 филиалами</a:t>
            </a:r>
            <a:endParaRPr lang="ru-RU" sz="1400" b="1" i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lang="ru-RU" sz="1400" dirty="0" smtClean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lang="ru-RU" sz="1400" dirty="0" smtClean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b="1" i="1" dirty="0" smtClean="0">
                <a:solidFill>
                  <a:srgbClr val="171717"/>
                </a:solidFill>
                <a:latin typeface="Calibri"/>
                <a:cs typeface="Calibri"/>
              </a:rPr>
              <a:t>Централизованная библиотечная система с филиалами</a:t>
            </a:r>
            <a:endParaRPr lang="ru-RU" sz="1400" b="1" i="1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lang="ru-RU" sz="14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lang="ru-RU" sz="14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b="1" i="1" dirty="0" smtClean="0">
                <a:solidFill>
                  <a:srgbClr val="171717"/>
                </a:solidFill>
                <a:latin typeface="Calibri"/>
                <a:cs typeface="Calibri"/>
              </a:rPr>
              <a:t>Музей с филиалом в с. Кай</a:t>
            </a:r>
            <a:endParaRPr sz="1400" b="1" i="1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9256" y="1000108"/>
            <a:ext cx="3643338" cy="1000132"/>
          </a:xfrm>
          <a:custGeom>
            <a:avLst/>
            <a:gdLst/>
            <a:ahLst/>
            <a:cxnLst/>
            <a:rect l="l" t="t" r="r" b="b"/>
            <a:pathLst>
              <a:path w="4977130" h="1550034">
                <a:moveTo>
                  <a:pt x="871346" y="335407"/>
                </a:moveTo>
                <a:lnTo>
                  <a:pt x="876280" y="286468"/>
                </a:lnTo>
                <a:lnTo>
                  <a:pt x="890428" y="240887"/>
                </a:lnTo>
                <a:lnTo>
                  <a:pt x="912816" y="199640"/>
                </a:lnTo>
                <a:lnTo>
                  <a:pt x="942466" y="163703"/>
                </a:lnTo>
                <a:lnTo>
                  <a:pt x="978404" y="134052"/>
                </a:lnTo>
                <a:lnTo>
                  <a:pt x="1019651" y="111664"/>
                </a:lnTo>
                <a:lnTo>
                  <a:pt x="1065232" y="97516"/>
                </a:lnTo>
                <a:lnTo>
                  <a:pt x="1114170" y="92583"/>
                </a:lnTo>
                <a:lnTo>
                  <a:pt x="1555622" y="92583"/>
                </a:lnTo>
                <a:lnTo>
                  <a:pt x="2582037" y="92583"/>
                </a:lnTo>
                <a:lnTo>
                  <a:pt x="4734179" y="92583"/>
                </a:lnTo>
                <a:lnTo>
                  <a:pt x="4783117" y="97516"/>
                </a:lnTo>
                <a:lnTo>
                  <a:pt x="4828698" y="111664"/>
                </a:lnTo>
                <a:lnTo>
                  <a:pt x="4869945" y="134052"/>
                </a:lnTo>
                <a:lnTo>
                  <a:pt x="4905883" y="163703"/>
                </a:lnTo>
                <a:lnTo>
                  <a:pt x="4935533" y="199640"/>
                </a:lnTo>
                <a:lnTo>
                  <a:pt x="4957921" y="240887"/>
                </a:lnTo>
                <a:lnTo>
                  <a:pt x="4972069" y="286468"/>
                </a:lnTo>
                <a:lnTo>
                  <a:pt x="4977003" y="335407"/>
                </a:lnTo>
                <a:lnTo>
                  <a:pt x="4977003" y="699643"/>
                </a:lnTo>
                <a:lnTo>
                  <a:pt x="4977003" y="1306703"/>
                </a:lnTo>
                <a:lnTo>
                  <a:pt x="4972069" y="1355641"/>
                </a:lnTo>
                <a:lnTo>
                  <a:pt x="4957921" y="1401222"/>
                </a:lnTo>
                <a:lnTo>
                  <a:pt x="4935533" y="1442469"/>
                </a:lnTo>
                <a:lnTo>
                  <a:pt x="4905883" y="1478407"/>
                </a:lnTo>
                <a:lnTo>
                  <a:pt x="4869945" y="1508057"/>
                </a:lnTo>
                <a:lnTo>
                  <a:pt x="4828698" y="1530445"/>
                </a:lnTo>
                <a:lnTo>
                  <a:pt x="4783117" y="1544593"/>
                </a:lnTo>
                <a:lnTo>
                  <a:pt x="4734179" y="1549527"/>
                </a:lnTo>
                <a:lnTo>
                  <a:pt x="2582037" y="1549527"/>
                </a:lnTo>
                <a:lnTo>
                  <a:pt x="1555622" y="1549527"/>
                </a:lnTo>
                <a:lnTo>
                  <a:pt x="1114170" y="1549527"/>
                </a:lnTo>
                <a:lnTo>
                  <a:pt x="1065232" y="1544593"/>
                </a:lnTo>
                <a:lnTo>
                  <a:pt x="1019651" y="1530445"/>
                </a:lnTo>
                <a:lnTo>
                  <a:pt x="978404" y="1508057"/>
                </a:lnTo>
                <a:lnTo>
                  <a:pt x="942467" y="1478407"/>
                </a:lnTo>
                <a:lnTo>
                  <a:pt x="912816" y="1442469"/>
                </a:lnTo>
                <a:lnTo>
                  <a:pt x="890428" y="1401222"/>
                </a:lnTo>
                <a:lnTo>
                  <a:pt x="876280" y="1355641"/>
                </a:lnTo>
                <a:lnTo>
                  <a:pt x="871346" y="1306703"/>
                </a:lnTo>
                <a:lnTo>
                  <a:pt x="871346" y="699643"/>
                </a:lnTo>
                <a:lnTo>
                  <a:pt x="0" y="0"/>
                </a:lnTo>
                <a:lnTo>
                  <a:pt x="871346" y="335407"/>
                </a:lnTo>
                <a:close/>
              </a:path>
            </a:pathLst>
          </a:custGeom>
          <a:ln w="12191">
            <a:solidFill>
              <a:srgbClr val="51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/>
          <p:cNvSpPr/>
          <p:nvPr/>
        </p:nvSpPr>
        <p:spPr>
          <a:xfrm>
            <a:off x="5429256" y="2143116"/>
            <a:ext cx="3643338" cy="1000132"/>
          </a:xfrm>
          <a:custGeom>
            <a:avLst/>
            <a:gdLst/>
            <a:ahLst/>
            <a:cxnLst/>
            <a:rect l="l" t="t" r="r" b="b"/>
            <a:pathLst>
              <a:path w="4977130" h="1550034">
                <a:moveTo>
                  <a:pt x="871346" y="335407"/>
                </a:moveTo>
                <a:lnTo>
                  <a:pt x="876280" y="286468"/>
                </a:lnTo>
                <a:lnTo>
                  <a:pt x="890428" y="240887"/>
                </a:lnTo>
                <a:lnTo>
                  <a:pt x="912816" y="199640"/>
                </a:lnTo>
                <a:lnTo>
                  <a:pt x="942466" y="163703"/>
                </a:lnTo>
                <a:lnTo>
                  <a:pt x="978404" y="134052"/>
                </a:lnTo>
                <a:lnTo>
                  <a:pt x="1019651" y="111664"/>
                </a:lnTo>
                <a:lnTo>
                  <a:pt x="1065232" y="97516"/>
                </a:lnTo>
                <a:lnTo>
                  <a:pt x="1114170" y="92583"/>
                </a:lnTo>
                <a:lnTo>
                  <a:pt x="1555622" y="92583"/>
                </a:lnTo>
                <a:lnTo>
                  <a:pt x="2582037" y="92583"/>
                </a:lnTo>
                <a:lnTo>
                  <a:pt x="4734179" y="92583"/>
                </a:lnTo>
                <a:lnTo>
                  <a:pt x="4783117" y="97516"/>
                </a:lnTo>
                <a:lnTo>
                  <a:pt x="4828698" y="111664"/>
                </a:lnTo>
                <a:lnTo>
                  <a:pt x="4869945" y="134052"/>
                </a:lnTo>
                <a:lnTo>
                  <a:pt x="4905883" y="163703"/>
                </a:lnTo>
                <a:lnTo>
                  <a:pt x="4935533" y="199640"/>
                </a:lnTo>
                <a:lnTo>
                  <a:pt x="4957921" y="240887"/>
                </a:lnTo>
                <a:lnTo>
                  <a:pt x="4972069" y="286468"/>
                </a:lnTo>
                <a:lnTo>
                  <a:pt x="4977003" y="335407"/>
                </a:lnTo>
                <a:lnTo>
                  <a:pt x="4977003" y="699643"/>
                </a:lnTo>
                <a:lnTo>
                  <a:pt x="4977003" y="1306703"/>
                </a:lnTo>
                <a:lnTo>
                  <a:pt x="4972069" y="1355641"/>
                </a:lnTo>
                <a:lnTo>
                  <a:pt x="4957921" y="1401222"/>
                </a:lnTo>
                <a:lnTo>
                  <a:pt x="4935533" y="1442469"/>
                </a:lnTo>
                <a:lnTo>
                  <a:pt x="4905883" y="1478407"/>
                </a:lnTo>
                <a:lnTo>
                  <a:pt x="4869945" y="1508057"/>
                </a:lnTo>
                <a:lnTo>
                  <a:pt x="4828698" y="1530445"/>
                </a:lnTo>
                <a:lnTo>
                  <a:pt x="4783117" y="1544593"/>
                </a:lnTo>
                <a:lnTo>
                  <a:pt x="4734179" y="1549527"/>
                </a:lnTo>
                <a:lnTo>
                  <a:pt x="2582037" y="1549527"/>
                </a:lnTo>
                <a:lnTo>
                  <a:pt x="1555622" y="1549527"/>
                </a:lnTo>
                <a:lnTo>
                  <a:pt x="1114170" y="1549527"/>
                </a:lnTo>
                <a:lnTo>
                  <a:pt x="1065232" y="1544593"/>
                </a:lnTo>
                <a:lnTo>
                  <a:pt x="1019651" y="1530445"/>
                </a:lnTo>
                <a:lnTo>
                  <a:pt x="978404" y="1508057"/>
                </a:lnTo>
                <a:lnTo>
                  <a:pt x="942467" y="1478407"/>
                </a:lnTo>
                <a:lnTo>
                  <a:pt x="912816" y="1442469"/>
                </a:lnTo>
                <a:lnTo>
                  <a:pt x="890428" y="1401222"/>
                </a:lnTo>
                <a:lnTo>
                  <a:pt x="876280" y="1355641"/>
                </a:lnTo>
                <a:lnTo>
                  <a:pt x="871346" y="1306703"/>
                </a:lnTo>
                <a:lnTo>
                  <a:pt x="871346" y="699643"/>
                </a:lnTo>
                <a:lnTo>
                  <a:pt x="0" y="0"/>
                </a:lnTo>
                <a:lnTo>
                  <a:pt x="871346" y="335407"/>
                </a:lnTo>
                <a:close/>
              </a:path>
            </a:pathLst>
          </a:custGeom>
          <a:ln w="12191">
            <a:solidFill>
              <a:srgbClr val="51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/>
          <p:cNvSpPr/>
          <p:nvPr/>
        </p:nvSpPr>
        <p:spPr>
          <a:xfrm>
            <a:off x="5429256" y="3286124"/>
            <a:ext cx="3643338" cy="1000132"/>
          </a:xfrm>
          <a:custGeom>
            <a:avLst/>
            <a:gdLst/>
            <a:ahLst/>
            <a:cxnLst/>
            <a:rect l="l" t="t" r="r" b="b"/>
            <a:pathLst>
              <a:path w="4977130" h="1550034">
                <a:moveTo>
                  <a:pt x="871346" y="335407"/>
                </a:moveTo>
                <a:lnTo>
                  <a:pt x="876280" y="286468"/>
                </a:lnTo>
                <a:lnTo>
                  <a:pt x="890428" y="240887"/>
                </a:lnTo>
                <a:lnTo>
                  <a:pt x="912816" y="199640"/>
                </a:lnTo>
                <a:lnTo>
                  <a:pt x="942466" y="163703"/>
                </a:lnTo>
                <a:lnTo>
                  <a:pt x="978404" y="134052"/>
                </a:lnTo>
                <a:lnTo>
                  <a:pt x="1019651" y="111664"/>
                </a:lnTo>
                <a:lnTo>
                  <a:pt x="1065232" y="97516"/>
                </a:lnTo>
                <a:lnTo>
                  <a:pt x="1114170" y="92583"/>
                </a:lnTo>
                <a:lnTo>
                  <a:pt x="1555622" y="92583"/>
                </a:lnTo>
                <a:lnTo>
                  <a:pt x="2582037" y="92583"/>
                </a:lnTo>
                <a:lnTo>
                  <a:pt x="4734179" y="92583"/>
                </a:lnTo>
                <a:lnTo>
                  <a:pt x="4783117" y="97516"/>
                </a:lnTo>
                <a:lnTo>
                  <a:pt x="4828698" y="111664"/>
                </a:lnTo>
                <a:lnTo>
                  <a:pt x="4869945" y="134052"/>
                </a:lnTo>
                <a:lnTo>
                  <a:pt x="4905883" y="163703"/>
                </a:lnTo>
                <a:lnTo>
                  <a:pt x="4935533" y="199640"/>
                </a:lnTo>
                <a:lnTo>
                  <a:pt x="4957921" y="240887"/>
                </a:lnTo>
                <a:lnTo>
                  <a:pt x="4972069" y="286468"/>
                </a:lnTo>
                <a:lnTo>
                  <a:pt x="4977003" y="335407"/>
                </a:lnTo>
                <a:lnTo>
                  <a:pt x="4977003" y="699643"/>
                </a:lnTo>
                <a:lnTo>
                  <a:pt x="4977003" y="1306703"/>
                </a:lnTo>
                <a:lnTo>
                  <a:pt x="4972069" y="1355641"/>
                </a:lnTo>
                <a:lnTo>
                  <a:pt x="4957921" y="1401222"/>
                </a:lnTo>
                <a:lnTo>
                  <a:pt x="4935533" y="1442469"/>
                </a:lnTo>
                <a:lnTo>
                  <a:pt x="4905883" y="1478407"/>
                </a:lnTo>
                <a:lnTo>
                  <a:pt x="4869945" y="1508057"/>
                </a:lnTo>
                <a:lnTo>
                  <a:pt x="4828698" y="1530445"/>
                </a:lnTo>
                <a:lnTo>
                  <a:pt x="4783117" y="1544593"/>
                </a:lnTo>
                <a:lnTo>
                  <a:pt x="4734179" y="1549527"/>
                </a:lnTo>
                <a:lnTo>
                  <a:pt x="2582037" y="1549527"/>
                </a:lnTo>
                <a:lnTo>
                  <a:pt x="1555622" y="1549527"/>
                </a:lnTo>
                <a:lnTo>
                  <a:pt x="1114170" y="1549527"/>
                </a:lnTo>
                <a:lnTo>
                  <a:pt x="1065232" y="1544593"/>
                </a:lnTo>
                <a:lnTo>
                  <a:pt x="1019651" y="1530445"/>
                </a:lnTo>
                <a:lnTo>
                  <a:pt x="978404" y="1508057"/>
                </a:lnTo>
                <a:lnTo>
                  <a:pt x="942467" y="1478407"/>
                </a:lnTo>
                <a:lnTo>
                  <a:pt x="912816" y="1442469"/>
                </a:lnTo>
                <a:lnTo>
                  <a:pt x="890428" y="1401222"/>
                </a:lnTo>
                <a:lnTo>
                  <a:pt x="876280" y="1355641"/>
                </a:lnTo>
                <a:lnTo>
                  <a:pt x="871346" y="1306703"/>
                </a:lnTo>
                <a:lnTo>
                  <a:pt x="871346" y="699643"/>
                </a:lnTo>
                <a:lnTo>
                  <a:pt x="0" y="0"/>
                </a:lnTo>
                <a:lnTo>
                  <a:pt x="871346" y="335407"/>
                </a:lnTo>
                <a:close/>
              </a:path>
            </a:pathLst>
          </a:custGeom>
          <a:ln w="12191">
            <a:solidFill>
              <a:srgbClr val="51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3571876"/>
            <a:ext cx="5429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Субсидии на поддержку отрасли культура в сумме 153 тыс. рублей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142852"/>
            <a:ext cx="478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МП «Развитие культуры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Верхнекамья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7410" name="Picture 2" descr="https://gas-kvas.com/uploads/posts/2023-01/1673466377_gas-kvas-com-p-cherliding-risunok-detskii-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3191034" cy="2214578"/>
          </a:xfrm>
          <a:prstGeom prst="rect">
            <a:avLst/>
          </a:prstGeom>
          <a:noFill/>
        </p:spPr>
      </p:pic>
      <p:pic>
        <p:nvPicPr>
          <p:cNvPr id="17412" name="Picture 4" descr="https://thumbs.dreamstime.com/b/%D1%81%D0%B8-%D1%83%D1%8D%D1%82%D1%8B-%D1%8E-%D0%B5%D0%B9-%D1%82%D0%B0%D0%BD%D1%86%D0%B5%D0%B2-4290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3"/>
            <a:ext cx="3214678" cy="346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571736" cy="3156585"/>
            <a:chOff x="0" y="0"/>
            <a:chExt cx="2496820" cy="31565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" y="284988"/>
              <a:ext cx="2080678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406" y="857232"/>
            <a:ext cx="1283721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31684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641" y="180316"/>
            <a:ext cx="6974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0000"/>
                </a:solidFill>
              </a:rPr>
              <a:t>РАСХОДЫ</a:t>
            </a:r>
            <a:r>
              <a:rPr sz="1400" spc="-15" dirty="0">
                <a:solidFill>
                  <a:srgbClr val="000000"/>
                </a:solidFill>
              </a:rPr>
              <a:t> </a:t>
            </a:r>
            <a:r>
              <a:rPr sz="1400" dirty="0" smtClean="0">
                <a:solidFill>
                  <a:srgbClr val="000000"/>
                </a:solidFill>
              </a:rPr>
              <a:t>НА</a:t>
            </a:r>
            <a:r>
              <a:rPr sz="1400" spc="-10" dirty="0" smtClean="0">
                <a:solidFill>
                  <a:srgbClr val="000000"/>
                </a:solidFill>
              </a:rPr>
              <a:t> </a:t>
            </a:r>
            <a:r>
              <a:rPr sz="1400" spc="-15" dirty="0">
                <a:solidFill>
                  <a:srgbClr val="000000"/>
                </a:solidFill>
              </a:rPr>
              <a:t>РАЗВИТИЕ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spc="-15" dirty="0">
                <a:solidFill>
                  <a:srgbClr val="000000"/>
                </a:solidFill>
              </a:rPr>
              <a:t>ФИЗИЧЕСКОЙ </a:t>
            </a:r>
            <a:r>
              <a:rPr sz="1400" spc="-40" dirty="0">
                <a:solidFill>
                  <a:srgbClr val="000000"/>
                </a:solidFill>
              </a:rPr>
              <a:t>КУЛЬТУРЫ</a:t>
            </a:r>
            <a:r>
              <a:rPr sz="1400" spc="1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И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spc="-25" dirty="0">
                <a:solidFill>
                  <a:srgbClr val="000000"/>
                </a:solidFill>
              </a:rPr>
              <a:t>СПОРТА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28600" y="3952339"/>
            <a:ext cx="8915400" cy="2781709"/>
            <a:chOff x="304800" y="3560063"/>
            <a:chExt cx="11887200" cy="3196162"/>
          </a:xfrm>
        </p:grpSpPr>
        <p:sp>
          <p:nvSpPr>
            <p:cNvPr id="9" name="object 9"/>
            <p:cNvSpPr/>
            <p:nvPr/>
          </p:nvSpPr>
          <p:spPr>
            <a:xfrm>
              <a:off x="304800" y="3560063"/>
              <a:ext cx="3421379" cy="3025140"/>
            </a:xfrm>
            <a:custGeom>
              <a:avLst/>
              <a:gdLst/>
              <a:ahLst/>
              <a:cxnLst/>
              <a:rect l="l" t="t" r="r" b="b"/>
              <a:pathLst>
                <a:path w="3421379" h="3025140">
                  <a:moveTo>
                    <a:pt x="2917190" y="0"/>
                  </a:moveTo>
                  <a:lnTo>
                    <a:pt x="504202" y="0"/>
                  </a:lnTo>
                  <a:lnTo>
                    <a:pt x="455645" y="2307"/>
                  </a:lnTo>
                  <a:lnTo>
                    <a:pt x="408393" y="9089"/>
                  </a:lnTo>
                  <a:lnTo>
                    <a:pt x="362658" y="20134"/>
                  </a:lnTo>
                  <a:lnTo>
                    <a:pt x="318652" y="35231"/>
                  </a:lnTo>
                  <a:lnTo>
                    <a:pt x="276585" y="54169"/>
                  </a:lnTo>
                  <a:lnTo>
                    <a:pt x="236670" y="76737"/>
                  </a:lnTo>
                  <a:lnTo>
                    <a:pt x="199117" y="102724"/>
                  </a:lnTo>
                  <a:lnTo>
                    <a:pt x="164137" y="131919"/>
                  </a:lnTo>
                  <a:lnTo>
                    <a:pt x="131942" y="164110"/>
                  </a:lnTo>
                  <a:lnTo>
                    <a:pt x="102744" y="199087"/>
                  </a:lnTo>
                  <a:lnTo>
                    <a:pt x="76753" y="236638"/>
                  </a:lnTo>
                  <a:lnTo>
                    <a:pt x="54181" y="276553"/>
                  </a:lnTo>
                  <a:lnTo>
                    <a:pt x="35239" y="318620"/>
                  </a:lnTo>
                  <a:lnTo>
                    <a:pt x="20139" y="362628"/>
                  </a:lnTo>
                  <a:lnTo>
                    <a:pt x="9091" y="408367"/>
                  </a:lnTo>
                  <a:lnTo>
                    <a:pt x="2308" y="455624"/>
                  </a:lnTo>
                  <a:lnTo>
                    <a:pt x="0" y="504190"/>
                  </a:lnTo>
                  <a:lnTo>
                    <a:pt x="0" y="2520937"/>
                  </a:lnTo>
                  <a:lnTo>
                    <a:pt x="2308" y="2569494"/>
                  </a:lnTo>
                  <a:lnTo>
                    <a:pt x="9091" y="2616746"/>
                  </a:lnTo>
                  <a:lnTo>
                    <a:pt x="20139" y="2662481"/>
                  </a:lnTo>
                  <a:lnTo>
                    <a:pt x="35239" y="2706487"/>
                  </a:lnTo>
                  <a:lnTo>
                    <a:pt x="54181" y="2748554"/>
                  </a:lnTo>
                  <a:lnTo>
                    <a:pt x="76753" y="2788469"/>
                  </a:lnTo>
                  <a:lnTo>
                    <a:pt x="102744" y="2826022"/>
                  </a:lnTo>
                  <a:lnTo>
                    <a:pt x="131942" y="2861002"/>
                  </a:lnTo>
                  <a:lnTo>
                    <a:pt x="164137" y="2893197"/>
                  </a:lnTo>
                  <a:lnTo>
                    <a:pt x="199117" y="2922395"/>
                  </a:lnTo>
                  <a:lnTo>
                    <a:pt x="236670" y="2948386"/>
                  </a:lnTo>
                  <a:lnTo>
                    <a:pt x="276585" y="2970958"/>
                  </a:lnTo>
                  <a:lnTo>
                    <a:pt x="318652" y="2989900"/>
                  </a:lnTo>
                  <a:lnTo>
                    <a:pt x="362658" y="3005000"/>
                  </a:lnTo>
                  <a:lnTo>
                    <a:pt x="408393" y="3016048"/>
                  </a:lnTo>
                  <a:lnTo>
                    <a:pt x="455645" y="3022831"/>
                  </a:lnTo>
                  <a:lnTo>
                    <a:pt x="504202" y="3025140"/>
                  </a:lnTo>
                  <a:lnTo>
                    <a:pt x="2917190" y="3025140"/>
                  </a:lnTo>
                  <a:lnTo>
                    <a:pt x="2965755" y="3022831"/>
                  </a:lnTo>
                  <a:lnTo>
                    <a:pt x="3013012" y="3016048"/>
                  </a:lnTo>
                  <a:lnTo>
                    <a:pt x="3058751" y="3005000"/>
                  </a:lnTo>
                  <a:lnTo>
                    <a:pt x="3102759" y="2989900"/>
                  </a:lnTo>
                  <a:lnTo>
                    <a:pt x="3144826" y="2970958"/>
                  </a:lnTo>
                  <a:lnTo>
                    <a:pt x="3184741" y="2948386"/>
                  </a:lnTo>
                  <a:lnTo>
                    <a:pt x="3222292" y="2922395"/>
                  </a:lnTo>
                  <a:lnTo>
                    <a:pt x="3257269" y="2893197"/>
                  </a:lnTo>
                  <a:lnTo>
                    <a:pt x="3289460" y="2861002"/>
                  </a:lnTo>
                  <a:lnTo>
                    <a:pt x="3318655" y="2826022"/>
                  </a:lnTo>
                  <a:lnTo>
                    <a:pt x="3344642" y="2788469"/>
                  </a:lnTo>
                  <a:lnTo>
                    <a:pt x="3367210" y="2748554"/>
                  </a:lnTo>
                  <a:lnTo>
                    <a:pt x="3386148" y="2706487"/>
                  </a:lnTo>
                  <a:lnTo>
                    <a:pt x="3401245" y="2662481"/>
                  </a:lnTo>
                  <a:lnTo>
                    <a:pt x="3412290" y="2616746"/>
                  </a:lnTo>
                  <a:lnTo>
                    <a:pt x="3419072" y="2569494"/>
                  </a:lnTo>
                  <a:lnTo>
                    <a:pt x="3421379" y="2520937"/>
                  </a:lnTo>
                  <a:lnTo>
                    <a:pt x="3421379" y="504190"/>
                  </a:lnTo>
                  <a:lnTo>
                    <a:pt x="3419072" y="455624"/>
                  </a:lnTo>
                  <a:lnTo>
                    <a:pt x="3412290" y="408367"/>
                  </a:lnTo>
                  <a:lnTo>
                    <a:pt x="3401245" y="362628"/>
                  </a:lnTo>
                  <a:lnTo>
                    <a:pt x="3386148" y="318620"/>
                  </a:lnTo>
                  <a:lnTo>
                    <a:pt x="3367210" y="276553"/>
                  </a:lnTo>
                  <a:lnTo>
                    <a:pt x="3344642" y="236638"/>
                  </a:lnTo>
                  <a:lnTo>
                    <a:pt x="3318655" y="199087"/>
                  </a:lnTo>
                  <a:lnTo>
                    <a:pt x="3289460" y="164110"/>
                  </a:lnTo>
                  <a:lnTo>
                    <a:pt x="3257269" y="131919"/>
                  </a:lnTo>
                  <a:lnTo>
                    <a:pt x="3222292" y="102724"/>
                  </a:lnTo>
                  <a:lnTo>
                    <a:pt x="3184741" y="76737"/>
                  </a:lnTo>
                  <a:lnTo>
                    <a:pt x="3144826" y="54169"/>
                  </a:lnTo>
                  <a:lnTo>
                    <a:pt x="3102759" y="35231"/>
                  </a:lnTo>
                  <a:lnTo>
                    <a:pt x="3058751" y="20134"/>
                  </a:lnTo>
                  <a:lnTo>
                    <a:pt x="3013012" y="9089"/>
                  </a:lnTo>
                  <a:lnTo>
                    <a:pt x="2965755" y="2307"/>
                  </a:lnTo>
                  <a:lnTo>
                    <a:pt x="2917190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3636" y="5421201"/>
              <a:ext cx="1388364" cy="13350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08261" y="608203"/>
            <a:ext cx="481155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Финансовое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обеспечение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171717"/>
                </a:solidFill>
                <a:latin typeface="Calibri"/>
                <a:cs typeface="Calibri"/>
              </a:rPr>
              <a:t>деятельности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спортивной школы «Север»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-   14764 тыс. 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8261" y="1248538"/>
            <a:ext cx="5193506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Реализация</a:t>
            </a:r>
            <a:r>
              <a:rPr sz="14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Календарного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плана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официальных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физкультурных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спортивных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 </a:t>
            </a:r>
            <a:r>
              <a:rPr sz="14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Кировской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области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(межмуниципальных,</a:t>
            </a:r>
            <a:r>
              <a:rPr sz="14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областных,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межрегиональных, всероссийских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физкультурных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спортивных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соревнований)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500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4744" y="3143248"/>
            <a:ext cx="661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1717"/>
                </a:solidFill>
                <a:latin typeface="Arial MT"/>
                <a:cs typeface="Arial MT"/>
              </a:rPr>
              <a:t>•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6182" y="2285992"/>
            <a:ext cx="5014436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1660"/>
              </a:lnSpc>
              <a:spcBef>
                <a:spcPts val="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7" baseline="1984" dirty="0" err="1" smtClean="0">
                <a:solidFill>
                  <a:srgbClr val="171717"/>
                </a:solidFill>
                <a:latin typeface="Calibri"/>
                <a:cs typeface="Calibri"/>
              </a:rPr>
              <a:t>приобретение</a:t>
            </a:r>
            <a:r>
              <a:rPr sz="2100" spc="7" baseline="1984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7" baseline="1984" dirty="0">
                <a:solidFill>
                  <a:srgbClr val="171717"/>
                </a:solidFill>
                <a:latin typeface="Calibri"/>
                <a:cs typeface="Calibri"/>
              </a:rPr>
              <a:t>спортивного </a:t>
            </a:r>
            <a:r>
              <a:rPr sz="2100" spc="-15" baseline="1984" dirty="0">
                <a:solidFill>
                  <a:srgbClr val="171717"/>
                </a:solidFill>
                <a:latin typeface="Calibri"/>
                <a:cs typeface="Calibri"/>
              </a:rPr>
              <a:t>оборудования,</a:t>
            </a:r>
            <a:r>
              <a:rPr sz="2100" baseline="1984" dirty="0">
                <a:solidFill>
                  <a:srgbClr val="171717"/>
                </a:solidFill>
                <a:latin typeface="Calibri"/>
                <a:cs typeface="Calibri"/>
              </a:rPr>
              <a:t> инвентаря</a:t>
            </a:r>
            <a:r>
              <a:rPr sz="2100" spc="7" baseline="198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baseline="1984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2100" spc="15" baseline="198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7" baseline="1984" dirty="0">
                <a:solidFill>
                  <a:srgbClr val="171717"/>
                </a:solidFill>
                <a:latin typeface="Calibri"/>
                <a:cs typeface="Calibri"/>
              </a:rPr>
              <a:t>экипировки,</a:t>
            </a:r>
            <a:r>
              <a:rPr sz="2100" spc="30" baseline="198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7" baseline="1984" dirty="0">
                <a:solidFill>
                  <a:srgbClr val="171717"/>
                </a:solidFill>
                <a:latin typeface="Calibri"/>
                <a:cs typeface="Calibri"/>
              </a:rPr>
              <a:t>проведение</a:t>
            </a:r>
            <a:endParaRPr sz="2100" baseline="1984" dirty="0">
              <a:latin typeface="Calibri"/>
              <a:cs typeface="Calibri"/>
            </a:endParaRPr>
          </a:p>
          <a:p>
            <a:pPr marL="299085">
              <a:lnSpc>
                <a:spcPts val="1660"/>
              </a:lnSpc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тренировочных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250 тыс. </a:t>
            </a:r>
            <a:r>
              <a:rPr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6182" y="3143248"/>
            <a:ext cx="47420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Расходы по мероприятию «Одарённые дети»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100 тыс. руб.</a:t>
            </a:r>
            <a:endParaRPr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7224" y="4786322"/>
            <a:ext cx="1955959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10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1700" i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700" i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r>
              <a:rPr sz="1700" i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i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обучающегося</a:t>
            </a:r>
            <a:r>
              <a:rPr lang="ru-RU" sz="1700" i="1" spc="-5" dirty="0" smtClean="0">
                <a:solidFill>
                  <a:srgbClr val="171717"/>
                </a:solidFill>
                <a:latin typeface="Calibri"/>
                <a:cs typeface="Calibri"/>
              </a:rPr>
              <a:t> – 23069 рублей в год</a:t>
            </a:r>
            <a:endParaRPr sz="1700" i="1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4282" y="5572140"/>
            <a:ext cx="2285524" cy="79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Общее</a:t>
            </a:r>
            <a:r>
              <a:rPr sz="17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количество</a:t>
            </a:r>
            <a:r>
              <a:rPr sz="17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700" b="1" dirty="0">
                <a:solidFill>
                  <a:srgbClr val="171717"/>
                </a:solidFill>
                <a:latin typeface="Calibri"/>
                <a:cs typeface="Calibri"/>
              </a:rPr>
              <a:t>–	</a:t>
            </a:r>
            <a:r>
              <a:rPr lang="ru-RU" sz="1700" b="1" dirty="0" smtClean="0">
                <a:solidFill>
                  <a:srgbClr val="171717"/>
                </a:solidFill>
                <a:latin typeface="Calibri"/>
                <a:cs typeface="Calibri"/>
              </a:rPr>
              <a:t>640</a:t>
            </a:r>
            <a:r>
              <a:rPr sz="1700" b="1" spc="34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71717"/>
                </a:solidFill>
                <a:latin typeface="Calibri"/>
                <a:cs typeface="Calibri"/>
              </a:rPr>
              <a:t>человек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74110" y="600456"/>
            <a:ext cx="371475" cy="497205"/>
            <a:chOff x="4232147" y="600455"/>
            <a:chExt cx="495300" cy="497205"/>
          </a:xfrm>
        </p:grpSpPr>
        <p:sp>
          <p:nvSpPr>
            <p:cNvPr id="23" name="object 23"/>
            <p:cNvSpPr/>
            <p:nvPr/>
          </p:nvSpPr>
          <p:spPr>
            <a:xfrm>
              <a:off x="4232147" y="600455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5">
                  <a:moveTo>
                    <a:pt x="247650" y="0"/>
                  </a:moveTo>
                  <a:lnTo>
                    <a:pt x="197738" y="5048"/>
                  </a:lnTo>
                  <a:lnTo>
                    <a:pt x="151251" y="19526"/>
                  </a:lnTo>
                  <a:lnTo>
                    <a:pt x="109184" y="42433"/>
                  </a:lnTo>
                  <a:lnTo>
                    <a:pt x="72532" y="72771"/>
                  </a:lnTo>
                  <a:lnTo>
                    <a:pt x="42293" y="109537"/>
                  </a:lnTo>
                  <a:lnTo>
                    <a:pt x="19460" y="151733"/>
                  </a:lnTo>
                  <a:lnTo>
                    <a:pt x="5031" y="198358"/>
                  </a:lnTo>
                  <a:lnTo>
                    <a:pt x="0" y="248412"/>
                  </a:lnTo>
                  <a:lnTo>
                    <a:pt x="5031" y="298465"/>
                  </a:lnTo>
                  <a:lnTo>
                    <a:pt x="19460" y="345090"/>
                  </a:lnTo>
                  <a:lnTo>
                    <a:pt x="42293" y="387286"/>
                  </a:lnTo>
                  <a:lnTo>
                    <a:pt x="72532" y="424053"/>
                  </a:lnTo>
                  <a:lnTo>
                    <a:pt x="109184" y="454390"/>
                  </a:lnTo>
                  <a:lnTo>
                    <a:pt x="151251" y="477297"/>
                  </a:lnTo>
                  <a:lnTo>
                    <a:pt x="197738" y="491775"/>
                  </a:lnTo>
                  <a:lnTo>
                    <a:pt x="247650" y="496824"/>
                  </a:lnTo>
                  <a:lnTo>
                    <a:pt x="297561" y="491775"/>
                  </a:lnTo>
                  <a:lnTo>
                    <a:pt x="344048" y="477297"/>
                  </a:lnTo>
                  <a:lnTo>
                    <a:pt x="386115" y="454390"/>
                  </a:lnTo>
                  <a:lnTo>
                    <a:pt x="422767" y="424052"/>
                  </a:lnTo>
                  <a:lnTo>
                    <a:pt x="453006" y="387286"/>
                  </a:lnTo>
                  <a:lnTo>
                    <a:pt x="475839" y="345090"/>
                  </a:lnTo>
                  <a:lnTo>
                    <a:pt x="490268" y="298465"/>
                  </a:lnTo>
                  <a:lnTo>
                    <a:pt x="495300" y="248412"/>
                  </a:lnTo>
                  <a:lnTo>
                    <a:pt x="490268" y="198358"/>
                  </a:lnTo>
                  <a:lnTo>
                    <a:pt x="475839" y="151733"/>
                  </a:lnTo>
                  <a:lnTo>
                    <a:pt x="453006" y="109537"/>
                  </a:lnTo>
                  <a:lnTo>
                    <a:pt x="422767" y="72770"/>
                  </a:lnTo>
                  <a:lnTo>
                    <a:pt x="386115" y="42433"/>
                  </a:lnTo>
                  <a:lnTo>
                    <a:pt x="344048" y="19526"/>
                  </a:lnTo>
                  <a:lnTo>
                    <a:pt x="297561" y="5048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3211" y="678179"/>
              <a:ext cx="269748" cy="32308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170682" y="1278637"/>
            <a:ext cx="372904" cy="497205"/>
            <a:chOff x="4227576" y="1278636"/>
            <a:chExt cx="497205" cy="497205"/>
          </a:xfrm>
        </p:grpSpPr>
        <p:sp>
          <p:nvSpPr>
            <p:cNvPr id="26" name="object 26"/>
            <p:cNvSpPr/>
            <p:nvPr/>
          </p:nvSpPr>
          <p:spPr>
            <a:xfrm>
              <a:off x="4227576" y="1278636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5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1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1" y="424053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2" y="496824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3" y="424052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4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0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40" y="1357884"/>
              <a:ext cx="269748" cy="32308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170682" y="2095501"/>
            <a:ext cx="372904" cy="497205"/>
            <a:chOff x="4227576" y="2095500"/>
            <a:chExt cx="497205" cy="497205"/>
          </a:xfrm>
        </p:grpSpPr>
        <p:sp>
          <p:nvSpPr>
            <p:cNvPr id="29" name="object 29"/>
            <p:cNvSpPr/>
            <p:nvPr/>
          </p:nvSpPr>
          <p:spPr>
            <a:xfrm>
              <a:off x="4227576" y="2095500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5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1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1" y="424053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2" y="496824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3" y="424052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4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0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40" y="2173223"/>
              <a:ext cx="269748" cy="32461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170682" y="3022093"/>
            <a:ext cx="372904" cy="497205"/>
            <a:chOff x="4227576" y="3022092"/>
            <a:chExt cx="497205" cy="497205"/>
          </a:xfrm>
        </p:grpSpPr>
        <p:sp>
          <p:nvSpPr>
            <p:cNvPr id="32" name="object 32"/>
            <p:cNvSpPr/>
            <p:nvPr/>
          </p:nvSpPr>
          <p:spPr>
            <a:xfrm>
              <a:off x="4227576" y="3022092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4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1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1" y="424053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2" y="496824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3" y="424052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4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0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40" y="3099816"/>
              <a:ext cx="269748" cy="323088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214678" y="3786190"/>
            <a:ext cx="372904" cy="497205"/>
            <a:chOff x="4238244" y="3611879"/>
            <a:chExt cx="497205" cy="497205"/>
          </a:xfrm>
        </p:grpSpPr>
        <p:sp>
          <p:nvSpPr>
            <p:cNvPr id="35" name="object 35"/>
            <p:cNvSpPr/>
            <p:nvPr/>
          </p:nvSpPr>
          <p:spPr>
            <a:xfrm>
              <a:off x="4238244" y="3611879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4">
                  <a:moveTo>
                    <a:pt x="248411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1" y="424052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1" y="496824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2" y="424053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3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1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9308" y="3689603"/>
              <a:ext cx="269748" cy="32308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357554" y="5000636"/>
            <a:ext cx="372904" cy="497205"/>
            <a:chOff x="4245864" y="5282184"/>
            <a:chExt cx="497205" cy="497205"/>
          </a:xfrm>
        </p:grpSpPr>
        <p:sp>
          <p:nvSpPr>
            <p:cNvPr id="38" name="object 38"/>
            <p:cNvSpPr/>
            <p:nvPr/>
          </p:nvSpPr>
          <p:spPr>
            <a:xfrm>
              <a:off x="4245864" y="5282184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4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1"/>
                  </a:lnTo>
                  <a:lnTo>
                    <a:pt x="5048" y="298476"/>
                  </a:lnTo>
                  <a:lnTo>
                    <a:pt x="19526" y="345106"/>
                  </a:lnTo>
                  <a:lnTo>
                    <a:pt x="42433" y="387303"/>
                  </a:lnTo>
                  <a:lnTo>
                    <a:pt x="72771" y="424067"/>
                  </a:lnTo>
                  <a:lnTo>
                    <a:pt x="109537" y="454400"/>
                  </a:lnTo>
                  <a:lnTo>
                    <a:pt x="151733" y="477303"/>
                  </a:lnTo>
                  <a:lnTo>
                    <a:pt x="198358" y="491777"/>
                  </a:lnTo>
                  <a:lnTo>
                    <a:pt x="248412" y="496823"/>
                  </a:lnTo>
                  <a:lnTo>
                    <a:pt x="298465" y="491777"/>
                  </a:lnTo>
                  <a:lnTo>
                    <a:pt x="345090" y="477303"/>
                  </a:lnTo>
                  <a:lnTo>
                    <a:pt x="387286" y="454400"/>
                  </a:lnTo>
                  <a:lnTo>
                    <a:pt x="424053" y="424067"/>
                  </a:lnTo>
                  <a:lnTo>
                    <a:pt x="454390" y="387303"/>
                  </a:lnTo>
                  <a:lnTo>
                    <a:pt x="477297" y="345106"/>
                  </a:lnTo>
                  <a:lnTo>
                    <a:pt x="491775" y="298476"/>
                  </a:lnTo>
                  <a:lnTo>
                    <a:pt x="496824" y="248411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0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5359908"/>
              <a:ext cx="269748" cy="324612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3357554" y="5643578"/>
            <a:ext cx="372904" cy="497205"/>
            <a:chOff x="4235196" y="5849111"/>
            <a:chExt cx="497205" cy="497205"/>
          </a:xfrm>
        </p:grpSpPr>
        <p:sp>
          <p:nvSpPr>
            <p:cNvPr id="41" name="object 41"/>
            <p:cNvSpPr/>
            <p:nvPr/>
          </p:nvSpPr>
          <p:spPr>
            <a:xfrm>
              <a:off x="4235196" y="5849111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4">
                  <a:moveTo>
                    <a:pt x="248412" y="0"/>
                  </a:moveTo>
                  <a:lnTo>
                    <a:pt x="198358" y="5046"/>
                  </a:lnTo>
                  <a:lnTo>
                    <a:pt x="151733" y="19520"/>
                  </a:lnTo>
                  <a:lnTo>
                    <a:pt x="109537" y="42423"/>
                  </a:lnTo>
                  <a:lnTo>
                    <a:pt x="72770" y="72756"/>
                  </a:lnTo>
                  <a:lnTo>
                    <a:pt x="42433" y="109520"/>
                  </a:lnTo>
                  <a:lnTo>
                    <a:pt x="19526" y="151717"/>
                  </a:lnTo>
                  <a:lnTo>
                    <a:pt x="5048" y="198347"/>
                  </a:lnTo>
                  <a:lnTo>
                    <a:pt x="0" y="248411"/>
                  </a:lnTo>
                  <a:lnTo>
                    <a:pt x="5048" y="298476"/>
                  </a:lnTo>
                  <a:lnTo>
                    <a:pt x="19526" y="345106"/>
                  </a:lnTo>
                  <a:lnTo>
                    <a:pt x="42433" y="387303"/>
                  </a:lnTo>
                  <a:lnTo>
                    <a:pt x="72771" y="424067"/>
                  </a:lnTo>
                  <a:lnTo>
                    <a:pt x="109537" y="454400"/>
                  </a:lnTo>
                  <a:lnTo>
                    <a:pt x="151733" y="477303"/>
                  </a:lnTo>
                  <a:lnTo>
                    <a:pt x="198358" y="491777"/>
                  </a:lnTo>
                  <a:lnTo>
                    <a:pt x="248412" y="496823"/>
                  </a:lnTo>
                  <a:lnTo>
                    <a:pt x="298465" y="491777"/>
                  </a:lnTo>
                  <a:lnTo>
                    <a:pt x="345090" y="477303"/>
                  </a:lnTo>
                  <a:lnTo>
                    <a:pt x="387286" y="454400"/>
                  </a:lnTo>
                  <a:lnTo>
                    <a:pt x="424053" y="424067"/>
                  </a:lnTo>
                  <a:lnTo>
                    <a:pt x="454390" y="387303"/>
                  </a:lnTo>
                  <a:lnTo>
                    <a:pt x="477297" y="345106"/>
                  </a:lnTo>
                  <a:lnTo>
                    <a:pt x="491775" y="298476"/>
                  </a:lnTo>
                  <a:lnTo>
                    <a:pt x="496824" y="248411"/>
                  </a:lnTo>
                  <a:lnTo>
                    <a:pt x="491775" y="198347"/>
                  </a:lnTo>
                  <a:lnTo>
                    <a:pt x="477297" y="151717"/>
                  </a:lnTo>
                  <a:lnTo>
                    <a:pt x="454390" y="109520"/>
                  </a:lnTo>
                  <a:lnTo>
                    <a:pt x="424052" y="72756"/>
                  </a:lnTo>
                  <a:lnTo>
                    <a:pt x="387286" y="42423"/>
                  </a:lnTo>
                  <a:lnTo>
                    <a:pt x="345090" y="19520"/>
                  </a:lnTo>
                  <a:lnTo>
                    <a:pt x="298465" y="5046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6260" y="5926835"/>
              <a:ext cx="269748" cy="324611"/>
            </a:xfrm>
            <a:prstGeom prst="rect">
              <a:avLst/>
            </a:prstGeom>
          </p:spPr>
        </p:pic>
      </p:grpSp>
      <p:sp>
        <p:nvSpPr>
          <p:cNvPr id="44" name="object 20"/>
          <p:cNvSpPr txBox="1"/>
          <p:nvPr/>
        </p:nvSpPr>
        <p:spPr>
          <a:xfrm>
            <a:off x="3857620" y="4500570"/>
            <a:ext cx="4429156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Проведение спортивных мероприятий в МП «Молодёжь и спорт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Верхнекамья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»:</a:t>
            </a: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подпрограмма "Спорт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Верхнекамья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« - 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150 тыс. рублей</a:t>
            </a:r>
          </a:p>
          <a:p>
            <a:pPr>
              <a:buFontTx/>
              <a:buChar char="-"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- подпрограмма "Формирование здорового образа жизни среди населения Верхнекамского муниципального округа"  -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30 тыс. 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object 19"/>
          <p:cNvSpPr txBox="1"/>
          <p:nvPr/>
        </p:nvSpPr>
        <p:spPr>
          <a:xfrm>
            <a:off x="3929058" y="3786190"/>
            <a:ext cx="474202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Финансовое обеспечение МКУ «Плавательный бассейн «Акватория»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15216 тыс. рублей</a:t>
            </a:r>
            <a:endParaRPr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AutoShape 4" descr="https://image.dhgate.com/webp/m/0x0/f2/albu/g9/M01/F2/30/rBVaWF73F4uAYZhqAAKUX95RqZw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image.dhgate.com/webp/m/0x0/f2/albu/g9/M01/F2/30/rBVaWF73F4uAYZhqAAKUX95RqZw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image.dhgate.com/webp/m/0x0/f2/albu/g9/M01/F2/30/rBVaWF73F4uAYZhqAAKUX95RqZw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image.ambesonne.com/bound/1500x1500/n/mou/mou_16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209291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19850" cy="1143000"/>
          </a:xfrm>
        </p:spPr>
        <p:txBody>
          <a:bodyPr/>
          <a:lstStyle/>
          <a:p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i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Проект бюджета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Верхнекамского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муниципального округа 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на 2024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год и плановый период 20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5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-202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6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годов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составлен на основании:</a:t>
            </a:r>
          </a:p>
        </p:txBody>
      </p:sp>
      <p:graphicFrame>
        <p:nvGraphicFramePr>
          <p:cNvPr id="46152" name="Group 72"/>
          <p:cNvGraphicFramePr>
            <a:graphicFrameLocks noGrp="1"/>
          </p:cNvGraphicFramePr>
          <p:nvPr>
            <p:ph idx="1"/>
          </p:nvPr>
        </p:nvGraphicFramePr>
        <p:xfrm>
          <a:off x="755650" y="2565400"/>
          <a:ext cx="8229600" cy="201612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016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Основных направлений бюджетной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налоговой политики Верхнекамского муниципального округа на 2024год и плановый период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26гг</a:t>
                      </a:r>
                      <a:endParaRPr kumimoji="0" lang="ru-RU" sz="2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6154" name="Picture 74" descr="Герб Верхнекам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966668"/>
            <a:ext cx="1123974" cy="1389181"/>
          </a:xfrm>
          <a:prstGeom prst="rect">
            <a:avLst/>
          </a:prstGeom>
          <a:noFill/>
        </p:spPr>
      </p:pic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1071538" y="4000504"/>
            <a:ext cx="7569200" cy="1081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Прогноза социально-экономического развития Верхнекамского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на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2024-20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6гг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1071538" y="5143512"/>
            <a:ext cx="7569200" cy="1081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Муниципальных программ Верхнекамского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муниципального округа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0" y="0"/>
            <a:ext cx="4587240" cy="6858000"/>
            <a:chOff x="0" y="0"/>
            <a:chExt cx="611632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6116320" cy="6858000"/>
            </a:xfrm>
            <a:custGeom>
              <a:avLst/>
              <a:gdLst/>
              <a:ahLst/>
              <a:cxnLst/>
              <a:rect l="l" t="t" r="r" b="b"/>
              <a:pathLst>
                <a:path w="6116320" h="6858000">
                  <a:moveTo>
                    <a:pt x="61158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15812" y="6858000"/>
                  </a:lnTo>
                  <a:lnTo>
                    <a:pt x="6115812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00"/>
              <a:ext cx="2649220" cy="3270885"/>
            </a:xfrm>
            <a:custGeom>
              <a:avLst/>
              <a:gdLst/>
              <a:ahLst/>
              <a:cxnLst/>
              <a:rect l="l" t="t" r="r" b="b"/>
              <a:pathLst>
                <a:path w="2649220" h="3270885">
                  <a:moveTo>
                    <a:pt x="954786" y="0"/>
                  </a:moveTo>
                  <a:lnTo>
                    <a:pt x="905714" y="673"/>
                  </a:lnTo>
                  <a:lnTo>
                    <a:pt x="856988" y="2679"/>
                  </a:lnTo>
                  <a:lnTo>
                    <a:pt x="808627" y="6002"/>
                  </a:lnTo>
                  <a:lnTo>
                    <a:pt x="760650" y="10622"/>
                  </a:lnTo>
                  <a:lnTo>
                    <a:pt x="713075" y="16522"/>
                  </a:lnTo>
                  <a:lnTo>
                    <a:pt x="665921" y="23682"/>
                  </a:lnTo>
                  <a:lnTo>
                    <a:pt x="619208" y="32086"/>
                  </a:lnTo>
                  <a:lnTo>
                    <a:pt x="572953" y="41715"/>
                  </a:lnTo>
                  <a:lnTo>
                    <a:pt x="527176" y="52550"/>
                  </a:lnTo>
                  <a:lnTo>
                    <a:pt x="481896" y="64573"/>
                  </a:lnTo>
                  <a:lnTo>
                    <a:pt x="437131" y="77767"/>
                  </a:lnTo>
                  <a:lnTo>
                    <a:pt x="392901" y="92113"/>
                  </a:lnTo>
                  <a:lnTo>
                    <a:pt x="349224" y="107593"/>
                  </a:lnTo>
                  <a:lnTo>
                    <a:pt x="306118" y="124189"/>
                  </a:lnTo>
                  <a:lnTo>
                    <a:pt x="263603" y="141882"/>
                  </a:lnTo>
                  <a:lnTo>
                    <a:pt x="221698" y="160654"/>
                  </a:lnTo>
                  <a:lnTo>
                    <a:pt x="180422" y="180488"/>
                  </a:lnTo>
                  <a:lnTo>
                    <a:pt x="139792" y="201364"/>
                  </a:lnTo>
                  <a:lnTo>
                    <a:pt x="99829" y="223266"/>
                  </a:lnTo>
                  <a:lnTo>
                    <a:pt x="60550" y="246173"/>
                  </a:lnTo>
                  <a:lnTo>
                    <a:pt x="21976" y="270070"/>
                  </a:lnTo>
                  <a:lnTo>
                    <a:pt x="0" y="284507"/>
                  </a:lnTo>
                  <a:lnTo>
                    <a:pt x="0" y="2985996"/>
                  </a:lnTo>
                  <a:lnTo>
                    <a:pt x="60550" y="3024330"/>
                  </a:lnTo>
                  <a:lnTo>
                    <a:pt x="99829" y="3047237"/>
                  </a:lnTo>
                  <a:lnTo>
                    <a:pt x="139792" y="3069139"/>
                  </a:lnTo>
                  <a:lnTo>
                    <a:pt x="180422" y="3090015"/>
                  </a:lnTo>
                  <a:lnTo>
                    <a:pt x="221698" y="3109849"/>
                  </a:lnTo>
                  <a:lnTo>
                    <a:pt x="263603" y="3128621"/>
                  </a:lnTo>
                  <a:lnTo>
                    <a:pt x="306118" y="3146314"/>
                  </a:lnTo>
                  <a:lnTo>
                    <a:pt x="349224" y="3162910"/>
                  </a:lnTo>
                  <a:lnTo>
                    <a:pt x="392901" y="3178390"/>
                  </a:lnTo>
                  <a:lnTo>
                    <a:pt x="437131" y="3192736"/>
                  </a:lnTo>
                  <a:lnTo>
                    <a:pt x="481896" y="3205930"/>
                  </a:lnTo>
                  <a:lnTo>
                    <a:pt x="527176" y="3217953"/>
                  </a:lnTo>
                  <a:lnTo>
                    <a:pt x="572953" y="3228788"/>
                  </a:lnTo>
                  <a:lnTo>
                    <a:pt x="619208" y="3238417"/>
                  </a:lnTo>
                  <a:lnTo>
                    <a:pt x="665921" y="3246821"/>
                  </a:lnTo>
                  <a:lnTo>
                    <a:pt x="713075" y="3253981"/>
                  </a:lnTo>
                  <a:lnTo>
                    <a:pt x="760650" y="3259881"/>
                  </a:lnTo>
                  <a:lnTo>
                    <a:pt x="808627" y="3264501"/>
                  </a:lnTo>
                  <a:lnTo>
                    <a:pt x="856988" y="3267824"/>
                  </a:lnTo>
                  <a:lnTo>
                    <a:pt x="905714" y="3269830"/>
                  </a:lnTo>
                  <a:lnTo>
                    <a:pt x="954786" y="3270504"/>
                  </a:lnTo>
                  <a:lnTo>
                    <a:pt x="1003855" y="3269830"/>
                  </a:lnTo>
                  <a:lnTo>
                    <a:pt x="1052578" y="3267824"/>
                  </a:lnTo>
                  <a:lnTo>
                    <a:pt x="1100937" y="3264501"/>
                  </a:lnTo>
                  <a:lnTo>
                    <a:pt x="1148913" y="3259881"/>
                  </a:lnTo>
                  <a:lnTo>
                    <a:pt x="1196486" y="3253981"/>
                  </a:lnTo>
                  <a:lnTo>
                    <a:pt x="1243638" y="3246821"/>
                  </a:lnTo>
                  <a:lnTo>
                    <a:pt x="1290350" y="3238417"/>
                  </a:lnTo>
                  <a:lnTo>
                    <a:pt x="1336603" y="3228788"/>
                  </a:lnTo>
                  <a:lnTo>
                    <a:pt x="1382379" y="3217953"/>
                  </a:lnTo>
                  <a:lnTo>
                    <a:pt x="1427658" y="3205930"/>
                  </a:lnTo>
                  <a:lnTo>
                    <a:pt x="1472422" y="3192736"/>
                  </a:lnTo>
                  <a:lnTo>
                    <a:pt x="1516652" y="3178390"/>
                  </a:lnTo>
                  <a:lnTo>
                    <a:pt x="1560328" y="3162910"/>
                  </a:lnTo>
                  <a:lnTo>
                    <a:pt x="1603433" y="3146314"/>
                  </a:lnTo>
                  <a:lnTo>
                    <a:pt x="1645947" y="3128621"/>
                  </a:lnTo>
                  <a:lnTo>
                    <a:pt x="1687852" y="3109849"/>
                  </a:lnTo>
                  <a:lnTo>
                    <a:pt x="1729129" y="3090015"/>
                  </a:lnTo>
                  <a:lnTo>
                    <a:pt x="1769758" y="3069139"/>
                  </a:lnTo>
                  <a:lnTo>
                    <a:pt x="1809721" y="3047237"/>
                  </a:lnTo>
                  <a:lnTo>
                    <a:pt x="1849000" y="3024330"/>
                  </a:lnTo>
                  <a:lnTo>
                    <a:pt x="1887574" y="3000433"/>
                  </a:lnTo>
                  <a:lnTo>
                    <a:pt x="1925427" y="2975566"/>
                  </a:lnTo>
                  <a:lnTo>
                    <a:pt x="1962538" y="2949748"/>
                  </a:lnTo>
                  <a:lnTo>
                    <a:pt x="1998888" y="2922995"/>
                  </a:lnTo>
                  <a:lnTo>
                    <a:pt x="2034460" y="2895327"/>
                  </a:lnTo>
                  <a:lnTo>
                    <a:pt x="2069234" y="2866761"/>
                  </a:lnTo>
                  <a:lnTo>
                    <a:pt x="2103191" y="2837316"/>
                  </a:lnTo>
                  <a:lnTo>
                    <a:pt x="2136313" y="2807009"/>
                  </a:lnTo>
                  <a:lnTo>
                    <a:pt x="2168580" y="2775860"/>
                  </a:lnTo>
                  <a:lnTo>
                    <a:pt x="2199974" y="2743886"/>
                  </a:lnTo>
                  <a:lnTo>
                    <a:pt x="2230476" y="2711105"/>
                  </a:lnTo>
                  <a:lnTo>
                    <a:pt x="2260067" y="2677536"/>
                  </a:lnTo>
                  <a:lnTo>
                    <a:pt x="2288728" y="2643197"/>
                  </a:lnTo>
                  <a:lnTo>
                    <a:pt x="2316441" y="2608105"/>
                  </a:lnTo>
                  <a:lnTo>
                    <a:pt x="2343187" y="2572280"/>
                  </a:lnTo>
                  <a:lnTo>
                    <a:pt x="2368946" y="2535739"/>
                  </a:lnTo>
                  <a:lnTo>
                    <a:pt x="2393700" y="2498500"/>
                  </a:lnTo>
                  <a:lnTo>
                    <a:pt x="2417430" y="2460582"/>
                  </a:lnTo>
                  <a:lnTo>
                    <a:pt x="2440118" y="2422003"/>
                  </a:lnTo>
                  <a:lnTo>
                    <a:pt x="2461744" y="2382781"/>
                  </a:lnTo>
                  <a:lnTo>
                    <a:pt x="2482289" y="2342934"/>
                  </a:lnTo>
                  <a:lnTo>
                    <a:pt x="2501736" y="2302481"/>
                  </a:lnTo>
                  <a:lnTo>
                    <a:pt x="2520064" y="2261439"/>
                  </a:lnTo>
                  <a:lnTo>
                    <a:pt x="2537255" y="2219827"/>
                  </a:lnTo>
                  <a:lnTo>
                    <a:pt x="2553291" y="2177663"/>
                  </a:lnTo>
                  <a:lnTo>
                    <a:pt x="2568152" y="2134965"/>
                  </a:lnTo>
                  <a:lnTo>
                    <a:pt x="2581819" y="2091751"/>
                  </a:lnTo>
                  <a:lnTo>
                    <a:pt x="2594274" y="2048040"/>
                  </a:lnTo>
                  <a:lnTo>
                    <a:pt x="2605499" y="2003849"/>
                  </a:lnTo>
                  <a:lnTo>
                    <a:pt x="2615473" y="1959198"/>
                  </a:lnTo>
                  <a:lnTo>
                    <a:pt x="2624178" y="1914103"/>
                  </a:lnTo>
                  <a:lnTo>
                    <a:pt x="2631596" y="1868584"/>
                  </a:lnTo>
                  <a:lnTo>
                    <a:pt x="2637707" y="1822658"/>
                  </a:lnTo>
                  <a:lnTo>
                    <a:pt x="2642493" y="1776343"/>
                  </a:lnTo>
                  <a:lnTo>
                    <a:pt x="2645935" y="1729659"/>
                  </a:lnTo>
                  <a:lnTo>
                    <a:pt x="2648014" y="1682622"/>
                  </a:lnTo>
                  <a:lnTo>
                    <a:pt x="2648712" y="1635252"/>
                  </a:lnTo>
                  <a:lnTo>
                    <a:pt x="2648014" y="1587881"/>
                  </a:lnTo>
                  <a:lnTo>
                    <a:pt x="2645935" y="1540844"/>
                  </a:lnTo>
                  <a:lnTo>
                    <a:pt x="2642493" y="1494160"/>
                  </a:lnTo>
                  <a:lnTo>
                    <a:pt x="2637707" y="1447845"/>
                  </a:lnTo>
                  <a:lnTo>
                    <a:pt x="2631596" y="1401919"/>
                  </a:lnTo>
                  <a:lnTo>
                    <a:pt x="2624178" y="1356400"/>
                  </a:lnTo>
                  <a:lnTo>
                    <a:pt x="2615473" y="1311305"/>
                  </a:lnTo>
                  <a:lnTo>
                    <a:pt x="2605499" y="1266654"/>
                  </a:lnTo>
                  <a:lnTo>
                    <a:pt x="2594274" y="1222463"/>
                  </a:lnTo>
                  <a:lnTo>
                    <a:pt x="2581819" y="1178752"/>
                  </a:lnTo>
                  <a:lnTo>
                    <a:pt x="2568152" y="1135538"/>
                  </a:lnTo>
                  <a:lnTo>
                    <a:pt x="2553291" y="1092840"/>
                  </a:lnTo>
                  <a:lnTo>
                    <a:pt x="2537255" y="1050676"/>
                  </a:lnTo>
                  <a:lnTo>
                    <a:pt x="2520064" y="1009064"/>
                  </a:lnTo>
                  <a:lnTo>
                    <a:pt x="2501736" y="968022"/>
                  </a:lnTo>
                  <a:lnTo>
                    <a:pt x="2482289" y="927569"/>
                  </a:lnTo>
                  <a:lnTo>
                    <a:pt x="2461744" y="887722"/>
                  </a:lnTo>
                  <a:lnTo>
                    <a:pt x="2440118" y="848500"/>
                  </a:lnTo>
                  <a:lnTo>
                    <a:pt x="2417430" y="809921"/>
                  </a:lnTo>
                  <a:lnTo>
                    <a:pt x="2393700" y="772003"/>
                  </a:lnTo>
                  <a:lnTo>
                    <a:pt x="2368946" y="734764"/>
                  </a:lnTo>
                  <a:lnTo>
                    <a:pt x="2343187" y="698223"/>
                  </a:lnTo>
                  <a:lnTo>
                    <a:pt x="2316441" y="662398"/>
                  </a:lnTo>
                  <a:lnTo>
                    <a:pt x="2288728" y="627306"/>
                  </a:lnTo>
                  <a:lnTo>
                    <a:pt x="2260067" y="592967"/>
                  </a:lnTo>
                  <a:lnTo>
                    <a:pt x="2230476" y="559398"/>
                  </a:lnTo>
                  <a:lnTo>
                    <a:pt x="2199974" y="526617"/>
                  </a:lnTo>
                  <a:lnTo>
                    <a:pt x="2168580" y="494643"/>
                  </a:lnTo>
                  <a:lnTo>
                    <a:pt x="2136313" y="463494"/>
                  </a:lnTo>
                  <a:lnTo>
                    <a:pt x="2103191" y="433187"/>
                  </a:lnTo>
                  <a:lnTo>
                    <a:pt x="2069234" y="403742"/>
                  </a:lnTo>
                  <a:lnTo>
                    <a:pt x="2034460" y="375176"/>
                  </a:lnTo>
                  <a:lnTo>
                    <a:pt x="1998888" y="347508"/>
                  </a:lnTo>
                  <a:lnTo>
                    <a:pt x="1962538" y="320755"/>
                  </a:lnTo>
                  <a:lnTo>
                    <a:pt x="1925427" y="294937"/>
                  </a:lnTo>
                  <a:lnTo>
                    <a:pt x="1887574" y="270070"/>
                  </a:lnTo>
                  <a:lnTo>
                    <a:pt x="1849000" y="246173"/>
                  </a:lnTo>
                  <a:lnTo>
                    <a:pt x="1809721" y="223266"/>
                  </a:lnTo>
                  <a:lnTo>
                    <a:pt x="1769758" y="201364"/>
                  </a:lnTo>
                  <a:lnTo>
                    <a:pt x="1729129" y="180488"/>
                  </a:lnTo>
                  <a:lnTo>
                    <a:pt x="1687852" y="160654"/>
                  </a:lnTo>
                  <a:lnTo>
                    <a:pt x="1645947" y="141882"/>
                  </a:lnTo>
                  <a:lnTo>
                    <a:pt x="1603433" y="124189"/>
                  </a:lnTo>
                  <a:lnTo>
                    <a:pt x="1560328" y="107593"/>
                  </a:lnTo>
                  <a:lnTo>
                    <a:pt x="1516652" y="92113"/>
                  </a:lnTo>
                  <a:lnTo>
                    <a:pt x="1472422" y="77767"/>
                  </a:lnTo>
                  <a:lnTo>
                    <a:pt x="1427658" y="64573"/>
                  </a:lnTo>
                  <a:lnTo>
                    <a:pt x="1382379" y="52550"/>
                  </a:lnTo>
                  <a:lnTo>
                    <a:pt x="1336603" y="41715"/>
                  </a:lnTo>
                  <a:lnTo>
                    <a:pt x="1290350" y="32086"/>
                  </a:lnTo>
                  <a:lnTo>
                    <a:pt x="1243638" y="23682"/>
                  </a:lnTo>
                  <a:lnTo>
                    <a:pt x="1196486" y="16522"/>
                  </a:lnTo>
                  <a:lnTo>
                    <a:pt x="1148913" y="10622"/>
                  </a:lnTo>
                  <a:lnTo>
                    <a:pt x="1100937" y="6002"/>
                  </a:lnTo>
                  <a:lnTo>
                    <a:pt x="1052578" y="2679"/>
                  </a:lnTo>
                  <a:lnTo>
                    <a:pt x="1003855" y="673"/>
                  </a:lnTo>
                  <a:lnTo>
                    <a:pt x="954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37387"/>
              <a:ext cx="2219325" cy="2409825"/>
            </a:xfrm>
            <a:custGeom>
              <a:avLst/>
              <a:gdLst/>
              <a:ahLst/>
              <a:cxnLst/>
              <a:rect l="l" t="t" r="r" b="b"/>
              <a:pathLst>
                <a:path w="2219325" h="2409825">
                  <a:moveTo>
                    <a:pt x="970026" y="0"/>
                  </a:moveTo>
                  <a:lnTo>
                    <a:pt x="920985" y="911"/>
                  </a:lnTo>
                  <a:lnTo>
                    <a:pt x="872423" y="3624"/>
                  </a:lnTo>
                  <a:lnTo>
                    <a:pt x="824375" y="8104"/>
                  </a:lnTo>
                  <a:lnTo>
                    <a:pt x="776875" y="14319"/>
                  </a:lnTo>
                  <a:lnTo>
                    <a:pt x="729958" y="22234"/>
                  </a:lnTo>
                  <a:lnTo>
                    <a:pt x="683659" y="31817"/>
                  </a:lnTo>
                  <a:lnTo>
                    <a:pt x="638012" y="43033"/>
                  </a:lnTo>
                  <a:lnTo>
                    <a:pt x="593053" y="55850"/>
                  </a:lnTo>
                  <a:lnTo>
                    <a:pt x="548815" y="70233"/>
                  </a:lnTo>
                  <a:lnTo>
                    <a:pt x="505334" y="86149"/>
                  </a:lnTo>
                  <a:lnTo>
                    <a:pt x="462645" y="103566"/>
                  </a:lnTo>
                  <a:lnTo>
                    <a:pt x="420781" y="122448"/>
                  </a:lnTo>
                  <a:lnTo>
                    <a:pt x="379778" y="142764"/>
                  </a:lnTo>
                  <a:lnTo>
                    <a:pt x="339671" y="164479"/>
                  </a:lnTo>
                  <a:lnTo>
                    <a:pt x="300494" y="187559"/>
                  </a:lnTo>
                  <a:lnTo>
                    <a:pt x="262281" y="211973"/>
                  </a:lnTo>
                  <a:lnTo>
                    <a:pt x="225068" y="237685"/>
                  </a:lnTo>
                  <a:lnTo>
                    <a:pt x="188889" y="264662"/>
                  </a:lnTo>
                  <a:lnTo>
                    <a:pt x="153780" y="292872"/>
                  </a:lnTo>
                  <a:lnTo>
                    <a:pt x="119773" y="322280"/>
                  </a:lnTo>
                  <a:lnTo>
                    <a:pt x="86906" y="352853"/>
                  </a:lnTo>
                  <a:lnTo>
                    <a:pt x="55211" y="384558"/>
                  </a:lnTo>
                  <a:lnTo>
                    <a:pt x="24724" y="417361"/>
                  </a:lnTo>
                  <a:lnTo>
                    <a:pt x="0" y="445993"/>
                  </a:lnTo>
                  <a:lnTo>
                    <a:pt x="0" y="1963450"/>
                  </a:lnTo>
                  <a:lnTo>
                    <a:pt x="55211" y="2024885"/>
                  </a:lnTo>
                  <a:lnTo>
                    <a:pt x="86906" y="2056590"/>
                  </a:lnTo>
                  <a:lnTo>
                    <a:pt x="119773" y="2087163"/>
                  </a:lnTo>
                  <a:lnTo>
                    <a:pt x="153780" y="2116571"/>
                  </a:lnTo>
                  <a:lnTo>
                    <a:pt x="188889" y="2144781"/>
                  </a:lnTo>
                  <a:lnTo>
                    <a:pt x="225068" y="2171758"/>
                  </a:lnTo>
                  <a:lnTo>
                    <a:pt x="262281" y="2197470"/>
                  </a:lnTo>
                  <a:lnTo>
                    <a:pt x="300494" y="2221884"/>
                  </a:lnTo>
                  <a:lnTo>
                    <a:pt x="339671" y="2244964"/>
                  </a:lnTo>
                  <a:lnTo>
                    <a:pt x="379778" y="2266679"/>
                  </a:lnTo>
                  <a:lnTo>
                    <a:pt x="420781" y="2286995"/>
                  </a:lnTo>
                  <a:lnTo>
                    <a:pt x="462645" y="2305877"/>
                  </a:lnTo>
                  <a:lnTo>
                    <a:pt x="505334" y="2323294"/>
                  </a:lnTo>
                  <a:lnTo>
                    <a:pt x="548815" y="2339210"/>
                  </a:lnTo>
                  <a:lnTo>
                    <a:pt x="593053" y="2353593"/>
                  </a:lnTo>
                  <a:lnTo>
                    <a:pt x="638012" y="2366410"/>
                  </a:lnTo>
                  <a:lnTo>
                    <a:pt x="683659" y="2377626"/>
                  </a:lnTo>
                  <a:lnTo>
                    <a:pt x="729958" y="2387209"/>
                  </a:lnTo>
                  <a:lnTo>
                    <a:pt x="776875" y="2395124"/>
                  </a:lnTo>
                  <a:lnTo>
                    <a:pt x="824375" y="2401339"/>
                  </a:lnTo>
                  <a:lnTo>
                    <a:pt x="872423" y="2405819"/>
                  </a:lnTo>
                  <a:lnTo>
                    <a:pt x="920985" y="2408532"/>
                  </a:lnTo>
                  <a:lnTo>
                    <a:pt x="970026" y="2409444"/>
                  </a:lnTo>
                  <a:lnTo>
                    <a:pt x="1019065" y="2408532"/>
                  </a:lnTo>
                  <a:lnTo>
                    <a:pt x="1067625" y="2405819"/>
                  </a:lnTo>
                  <a:lnTo>
                    <a:pt x="1115672" y="2401339"/>
                  </a:lnTo>
                  <a:lnTo>
                    <a:pt x="1163170" y="2395124"/>
                  </a:lnTo>
                  <a:lnTo>
                    <a:pt x="1210086" y="2387209"/>
                  </a:lnTo>
                  <a:lnTo>
                    <a:pt x="1256384" y="2377626"/>
                  </a:lnTo>
                  <a:lnTo>
                    <a:pt x="1302030" y="2366410"/>
                  </a:lnTo>
                  <a:lnTo>
                    <a:pt x="1346989" y="2353593"/>
                  </a:lnTo>
                  <a:lnTo>
                    <a:pt x="1391226" y="2339210"/>
                  </a:lnTo>
                  <a:lnTo>
                    <a:pt x="1434706" y="2323294"/>
                  </a:lnTo>
                  <a:lnTo>
                    <a:pt x="1477395" y="2305877"/>
                  </a:lnTo>
                  <a:lnTo>
                    <a:pt x="1519259" y="2286995"/>
                  </a:lnTo>
                  <a:lnTo>
                    <a:pt x="1560261" y="2266679"/>
                  </a:lnTo>
                  <a:lnTo>
                    <a:pt x="1600369" y="2244964"/>
                  </a:lnTo>
                  <a:lnTo>
                    <a:pt x="1639546" y="2221884"/>
                  </a:lnTo>
                  <a:lnTo>
                    <a:pt x="1677759" y="2197470"/>
                  </a:lnTo>
                  <a:lnTo>
                    <a:pt x="1714972" y="2171758"/>
                  </a:lnTo>
                  <a:lnTo>
                    <a:pt x="1751151" y="2144781"/>
                  </a:lnTo>
                  <a:lnTo>
                    <a:pt x="1786261" y="2116571"/>
                  </a:lnTo>
                  <a:lnTo>
                    <a:pt x="1820268" y="2087163"/>
                  </a:lnTo>
                  <a:lnTo>
                    <a:pt x="1853136" y="2056590"/>
                  </a:lnTo>
                  <a:lnTo>
                    <a:pt x="1884831" y="2024885"/>
                  </a:lnTo>
                  <a:lnTo>
                    <a:pt x="1915319" y="1992082"/>
                  </a:lnTo>
                  <a:lnTo>
                    <a:pt x="1944564" y="1958215"/>
                  </a:lnTo>
                  <a:lnTo>
                    <a:pt x="1972531" y="1923317"/>
                  </a:lnTo>
                  <a:lnTo>
                    <a:pt x="1999187" y="1887421"/>
                  </a:lnTo>
                  <a:lnTo>
                    <a:pt x="2024497" y="1850560"/>
                  </a:lnTo>
                  <a:lnTo>
                    <a:pt x="2048425" y="1812769"/>
                  </a:lnTo>
                  <a:lnTo>
                    <a:pt x="2070937" y="1774081"/>
                  </a:lnTo>
                  <a:lnTo>
                    <a:pt x="2091998" y="1734529"/>
                  </a:lnTo>
                  <a:lnTo>
                    <a:pt x="2111574" y="1694147"/>
                  </a:lnTo>
                  <a:lnTo>
                    <a:pt x="2129630" y="1652968"/>
                  </a:lnTo>
                  <a:lnTo>
                    <a:pt x="2146131" y="1611026"/>
                  </a:lnTo>
                  <a:lnTo>
                    <a:pt x="2161042" y="1568354"/>
                  </a:lnTo>
                  <a:lnTo>
                    <a:pt x="2174329" y="1524986"/>
                  </a:lnTo>
                  <a:lnTo>
                    <a:pt x="2185958" y="1480954"/>
                  </a:lnTo>
                  <a:lnTo>
                    <a:pt x="2195892" y="1436294"/>
                  </a:lnTo>
                  <a:lnTo>
                    <a:pt x="2204098" y="1391037"/>
                  </a:lnTo>
                  <a:lnTo>
                    <a:pt x="2210541" y="1345218"/>
                  </a:lnTo>
                  <a:lnTo>
                    <a:pt x="2215186" y="1298870"/>
                  </a:lnTo>
                  <a:lnTo>
                    <a:pt x="2217998" y="1252027"/>
                  </a:lnTo>
                  <a:lnTo>
                    <a:pt x="2218944" y="1204722"/>
                  </a:lnTo>
                  <a:lnTo>
                    <a:pt x="2217998" y="1157416"/>
                  </a:lnTo>
                  <a:lnTo>
                    <a:pt x="2215186" y="1110573"/>
                  </a:lnTo>
                  <a:lnTo>
                    <a:pt x="2210541" y="1064225"/>
                  </a:lnTo>
                  <a:lnTo>
                    <a:pt x="2204098" y="1018406"/>
                  </a:lnTo>
                  <a:lnTo>
                    <a:pt x="2195892" y="973149"/>
                  </a:lnTo>
                  <a:lnTo>
                    <a:pt x="2185958" y="928489"/>
                  </a:lnTo>
                  <a:lnTo>
                    <a:pt x="2174329" y="884457"/>
                  </a:lnTo>
                  <a:lnTo>
                    <a:pt x="2161042" y="841089"/>
                  </a:lnTo>
                  <a:lnTo>
                    <a:pt x="2146131" y="798417"/>
                  </a:lnTo>
                  <a:lnTo>
                    <a:pt x="2129630" y="756475"/>
                  </a:lnTo>
                  <a:lnTo>
                    <a:pt x="2111574" y="715296"/>
                  </a:lnTo>
                  <a:lnTo>
                    <a:pt x="2091998" y="674914"/>
                  </a:lnTo>
                  <a:lnTo>
                    <a:pt x="2070937" y="635362"/>
                  </a:lnTo>
                  <a:lnTo>
                    <a:pt x="2048425" y="596674"/>
                  </a:lnTo>
                  <a:lnTo>
                    <a:pt x="2024497" y="558883"/>
                  </a:lnTo>
                  <a:lnTo>
                    <a:pt x="1999187" y="522022"/>
                  </a:lnTo>
                  <a:lnTo>
                    <a:pt x="1972531" y="486126"/>
                  </a:lnTo>
                  <a:lnTo>
                    <a:pt x="1944564" y="451228"/>
                  </a:lnTo>
                  <a:lnTo>
                    <a:pt x="1915319" y="417361"/>
                  </a:lnTo>
                  <a:lnTo>
                    <a:pt x="1884831" y="384558"/>
                  </a:lnTo>
                  <a:lnTo>
                    <a:pt x="1853136" y="352853"/>
                  </a:lnTo>
                  <a:lnTo>
                    <a:pt x="1820268" y="322280"/>
                  </a:lnTo>
                  <a:lnTo>
                    <a:pt x="1786261" y="292872"/>
                  </a:lnTo>
                  <a:lnTo>
                    <a:pt x="1751151" y="264662"/>
                  </a:lnTo>
                  <a:lnTo>
                    <a:pt x="1714972" y="237685"/>
                  </a:lnTo>
                  <a:lnTo>
                    <a:pt x="1677759" y="211973"/>
                  </a:lnTo>
                  <a:lnTo>
                    <a:pt x="1639546" y="187559"/>
                  </a:lnTo>
                  <a:lnTo>
                    <a:pt x="1600369" y="164479"/>
                  </a:lnTo>
                  <a:lnTo>
                    <a:pt x="1560261" y="142764"/>
                  </a:lnTo>
                  <a:lnTo>
                    <a:pt x="1519259" y="122448"/>
                  </a:lnTo>
                  <a:lnTo>
                    <a:pt x="1477395" y="103566"/>
                  </a:lnTo>
                  <a:lnTo>
                    <a:pt x="1434706" y="86149"/>
                  </a:lnTo>
                  <a:lnTo>
                    <a:pt x="1391226" y="70233"/>
                  </a:lnTo>
                  <a:lnTo>
                    <a:pt x="1346989" y="55850"/>
                  </a:lnTo>
                  <a:lnTo>
                    <a:pt x="1302030" y="43033"/>
                  </a:lnTo>
                  <a:lnTo>
                    <a:pt x="1256384" y="31817"/>
                  </a:lnTo>
                  <a:lnTo>
                    <a:pt x="1210086" y="22234"/>
                  </a:lnTo>
                  <a:lnTo>
                    <a:pt x="1163170" y="14319"/>
                  </a:lnTo>
                  <a:lnTo>
                    <a:pt x="1115672" y="8104"/>
                  </a:lnTo>
                  <a:lnTo>
                    <a:pt x="1067625" y="3624"/>
                  </a:lnTo>
                  <a:lnTo>
                    <a:pt x="1019065" y="911"/>
                  </a:lnTo>
                  <a:lnTo>
                    <a:pt x="9700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4282" y="928670"/>
            <a:ext cx="1169421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0325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8419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29252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351" y="40361"/>
            <a:ext cx="8502615" cy="7258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-4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РАСХОДЫ</a:t>
            </a:r>
            <a:r>
              <a:rPr sz="2000" b="1" spc="-3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3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БЮДЖЕТА</a:t>
            </a:r>
            <a:r>
              <a:rPr sz="2000" b="1" spc="-4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НА</a:t>
            </a:r>
            <a:endParaRPr sz="20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000" b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ПРЕДОСТАВЛЕНИЕ</a:t>
            </a:r>
            <a:r>
              <a:rPr sz="2000" b="1" spc="-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МЕР</a:t>
            </a:r>
            <a:r>
              <a:rPr sz="2000" b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СОЦИАЛЬНОЙ</a:t>
            </a:r>
            <a:r>
              <a:rPr sz="2000" b="1" spc="-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ПОДДЕРЖКИ</a:t>
            </a:r>
            <a:endParaRPr sz="20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6239" y="1398525"/>
            <a:ext cx="2529840" cy="2206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48260" indent="-28702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Социальная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поддержка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семей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детьми </a:t>
            </a:r>
            <a:r>
              <a:rPr sz="14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год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–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12216 </a:t>
            </a:r>
            <a:r>
              <a:rPr lang="ru-RU" sz="14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lang="ru-RU" sz="1400" b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marR="48260" indent="-28702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endParaRPr lang="ru-RU" sz="1400" b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marR="48260" indent="-28702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endParaRPr lang="ru-RU" sz="1400" b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marR="48260" indent="-28702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endParaRPr lang="ru-RU" sz="1400" b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299720" algn="l"/>
              </a:tabLst>
            </a:pP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Социальная</a:t>
            </a:r>
            <a:r>
              <a:rPr sz="1400" spc="-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поддержка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отдельных</a:t>
            </a:r>
            <a:endParaRPr sz="1400" dirty="0">
              <a:latin typeface="Calibri"/>
              <a:cs typeface="Calibri"/>
            </a:endParaRPr>
          </a:p>
          <a:p>
            <a:pPr marL="299085" marR="5080" algn="just">
              <a:lnSpc>
                <a:spcPct val="100000"/>
              </a:lnSpc>
            </a:pP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категорий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граждан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год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– </a:t>
            </a: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17036 </a:t>
            </a:r>
            <a:r>
              <a:rPr lang="ru-RU" sz="14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4000504"/>
            <a:ext cx="1927097" cy="223266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714876" y="1071546"/>
            <a:ext cx="41434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На содержание ребенка в семье опекуна и приемной семье 8299 тыс. руб. </a:t>
            </a:r>
            <a:endParaRPr lang="ru-RU" sz="105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714876" y="1500174"/>
            <a:ext cx="3500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 На выплаты вознаграждения, причитающегося приемному родителю 1863 тыс. руб. </a:t>
            </a:r>
            <a:endParaRPr lang="ru-RU" sz="1050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714876" y="1919449"/>
            <a:ext cx="4143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latin typeface="+mn-lt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выплату компенсации части платы, взимаемой за содержание детей в образовательных организациях, реализующих основную общеобразовательную программу дошкольного образования 1269 тыс. руб.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6314" y="2714620"/>
            <a:ext cx="4071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+mn-lt"/>
              </a:rPr>
              <a:t>На обеспечение жилыми помещениями детей-сирот, детей, оставшихся без попечения родителей, а также детей, находящихся под опекой (попечительством), не имеющих закрепленного жилого помещения 236 тыс. руб.</a:t>
            </a:r>
            <a:endParaRPr lang="ru-RU" sz="1050" dirty="0"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14876" y="3571876"/>
            <a:ext cx="41434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 smtClean="0">
                <a:latin typeface="+mn-lt"/>
                <a:ea typeface="Calibri" pitchFamily="34" charset="0"/>
                <a:cs typeface="Calibri" pitchFamily="34" charset="0"/>
              </a:rPr>
              <a:t>На предоставление руководителям, педагогическим работникам и иным специалистам образовательных учреждений (за исключением совместителей), работающим и проживающим в сельских населенных пунктах (поселках городского типа), бесплатной жилой площади с отоплением и электроснабжением путем компенсации 100 процентов расходов в виде ежемесячной денежной выплаты 9909 тыс. руб.</a:t>
            </a:r>
            <a:endParaRPr lang="ru-RU" sz="1000" dirty="0" smtClean="0">
              <a:latin typeface="+mn-lt"/>
              <a:cs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6314" y="4786322"/>
            <a:ext cx="40719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На выплату частичной компенсации расходов на оплату жилого помещения и коммунальных услуг в виде ежемесячной денежной выплаты отдельным категориям специалистов, работающих, вышедших на пенсию и проживающих в сельских населенных пунктах или поселках городского типа 401 тыс. руб.</a:t>
            </a:r>
            <a:endParaRPr lang="ru-RU" sz="1000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929190" y="5786454"/>
            <a:ext cx="350046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+mn-lt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 обеспечение жильём молодых семей в сумме 549</a:t>
            </a:r>
            <a:r>
              <a:rPr kumimoji="0" lang="ru-RU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тыс. руб.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158" y="642918"/>
            <a:ext cx="8342948" cy="5826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1400" dirty="0"/>
              <a:t>МЕРЫ </a:t>
            </a:r>
            <a:r>
              <a:rPr sz="1400" spc="-5" dirty="0"/>
              <a:t>СОЦИАЛЬНОЙ </a:t>
            </a:r>
            <a:r>
              <a:rPr sz="1400" spc="-10" dirty="0"/>
              <a:t>ПОДДЕРЖКИ </a:t>
            </a:r>
            <a:r>
              <a:rPr sz="1400" spc="-15" dirty="0"/>
              <a:t>УЧАСТНИКОВ </a:t>
            </a:r>
            <a:r>
              <a:rPr sz="1400" spc="-5" dirty="0"/>
              <a:t>СПЕЦИАЛЬНОЙ </a:t>
            </a:r>
            <a:r>
              <a:rPr sz="1400" dirty="0"/>
              <a:t>ВОЕННОЙ </a:t>
            </a:r>
            <a:r>
              <a:rPr sz="1400" spc="-15" dirty="0"/>
              <a:t>ОПЕРАЦИИ </a:t>
            </a:r>
            <a:r>
              <a:rPr sz="1400" dirty="0"/>
              <a:t>И </a:t>
            </a:r>
            <a:r>
              <a:rPr sz="1400" spc="-5" dirty="0"/>
              <a:t>ЧЛЕНОВ </a:t>
            </a:r>
            <a:r>
              <a:rPr sz="1400" dirty="0"/>
              <a:t>ИХ </a:t>
            </a:r>
            <a:r>
              <a:rPr sz="1400" spc="-440" dirty="0"/>
              <a:t> </a:t>
            </a:r>
            <a:r>
              <a:rPr sz="1400" spc="-5" dirty="0"/>
              <a:t>СЕМЕЙ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8596" y="1285858"/>
          <a:ext cx="7000923" cy="4467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34"/>
                <a:gridCol w="6809189"/>
              </a:tblGrid>
              <a:tr h="488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lang="ru-RU" sz="1050" dirty="0" smtClean="0">
                        <a:solidFill>
                          <a:srgbClr val="171717"/>
                        </a:solidFill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1050" spc="-4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детям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участников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бесплатных</a:t>
                      </a:r>
                      <a:r>
                        <a:rPr sz="105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услуг</a:t>
                      </a:r>
                      <a:r>
                        <a:rPr sz="1050" spc="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дополнительного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муниципальных </a:t>
                      </a:r>
                      <a:r>
                        <a:rPr sz="1050" spc="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 err="1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организациях</a:t>
                      </a:r>
                      <a:endParaRPr lang="ru-RU" sz="1050" spc="-5" dirty="0" smtClean="0">
                        <a:solidFill>
                          <a:srgbClr val="171717"/>
                        </a:solidFill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488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6324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детям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участников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 </a:t>
                      </a:r>
                      <a:r>
                        <a:rPr sz="1050" spc="-2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бесплатных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услуг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физкультурно-спортивных</a:t>
                      </a:r>
                      <a:r>
                        <a:rPr sz="105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организаций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973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endParaRPr lang="ru-RU" sz="1050" dirty="0" smtClean="0">
                        <a:solidFill>
                          <a:srgbClr val="171717"/>
                        </a:solidFill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05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Бесплатное</a:t>
                      </a:r>
                      <a:r>
                        <a:rPr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посещение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ребенком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участника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050" spc="-2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лицом,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его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сопровождающим,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а также</a:t>
                      </a:r>
                      <a:r>
                        <a:rPr sz="105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родителем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участника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2540" marR="46037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концертов,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спектаклей,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выставок,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фестивалей,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конкурсов,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смотров, </a:t>
                      </a:r>
                      <a:r>
                        <a:rPr sz="1050" dirty="0" err="1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проводимых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2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муниципальными</a:t>
                      </a:r>
                      <a:r>
                        <a:rPr lang="ru-RU" sz="1050" baseline="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учреждениями</a:t>
                      </a:r>
                      <a:r>
                        <a:rPr sz="1050" spc="-5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культуры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488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479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Компенсация</a:t>
                      </a:r>
                      <a:r>
                        <a:rPr lang="ru-RU" sz="1050" spc="-2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расходов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посещение</a:t>
                      </a:r>
                      <a:r>
                        <a:rPr lang="ru-RU"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детского</a:t>
                      </a:r>
                      <a:r>
                        <a:rPr lang="ru-RU" sz="1050" spc="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сада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235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бесплатного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горячего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питания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детям,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проживающим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совместно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участником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операции,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обучающимся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муниципальной</a:t>
                      </a:r>
                      <a:r>
                        <a:rPr sz="1050" spc="-3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общеобразовательной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488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82270">
                        <a:lnSpc>
                          <a:spcPts val="1260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Компенсация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стоимости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питания</a:t>
                      </a:r>
                      <a:r>
                        <a:rPr sz="1050" spc="204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детям,</a:t>
                      </a:r>
                      <a:r>
                        <a:rPr sz="105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проживающим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совместно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050" spc="-2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участником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5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операции,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обучающимся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дому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731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275590">
                        <a:lnSpc>
                          <a:spcPts val="1260"/>
                        </a:lnSpc>
                      </a:pP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lang="ru-RU" sz="1050" spc="-3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расходов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членам</a:t>
                      </a:r>
                      <a:r>
                        <a:rPr lang="ru-RU"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семьи</a:t>
                      </a:r>
                      <a:r>
                        <a:rPr lang="ru-RU" sz="1050" spc="-2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участника</a:t>
                      </a:r>
                      <a:r>
                        <a:rPr lang="ru-RU" sz="1050" spc="-1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lang="ru-RU" sz="1050" spc="-4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lang="ru-RU"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операции,</a:t>
                      </a:r>
                      <a:r>
                        <a:rPr lang="ru-RU" sz="1050" spc="-3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связанных</a:t>
                      </a:r>
                      <a:r>
                        <a:rPr lang="ru-RU"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lang="ru-RU" sz="1050" spc="-22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обеспечением</a:t>
                      </a:r>
                      <a:r>
                        <a:rPr lang="ru-RU" sz="1050" spc="-3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lang="ru-RU" sz="1050" spc="-2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доставкой</a:t>
                      </a:r>
                      <a:r>
                        <a:rPr lang="ru-RU" sz="1050" spc="-2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твердого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топлива</a:t>
                      </a:r>
                      <a:r>
                        <a:rPr lang="ru-RU" sz="1050" spc="-4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(дров)</a:t>
                      </a:r>
                      <a:endParaRPr lang="ru-RU" sz="1050" dirty="0" smtClean="0">
                        <a:latin typeface="Calibri"/>
                        <a:cs typeface="Calibri"/>
                      </a:endParaRPr>
                    </a:p>
                    <a:p>
                      <a:pPr marL="2540" marR="17145">
                        <a:lnSpc>
                          <a:spcPct val="100000"/>
                        </a:lnSpc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s://png.pngtree.com/background/20210711/original/pngtree-environmentally-friendly-green-fresh-ecological-state-illustration-background-picture-image_1146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11430000" cy="7572352"/>
          </a:xfrm>
          <a:prstGeom prst="rect">
            <a:avLst/>
          </a:prstGeom>
          <a:noFill/>
        </p:spPr>
      </p:pic>
      <p:grpSp>
        <p:nvGrpSpPr>
          <p:cNvPr id="2" name="object 3"/>
          <p:cNvGrpSpPr/>
          <p:nvPr/>
        </p:nvGrpSpPr>
        <p:grpSpPr>
          <a:xfrm>
            <a:off x="0" y="0"/>
            <a:ext cx="2071670" cy="3156585"/>
            <a:chOff x="0" y="0"/>
            <a:chExt cx="2496820" cy="3156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7883" y="787146"/>
            <a:ext cx="114084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lang="ru-RU" sz="2000" b="1" dirty="0" smtClean="0">
                <a:latin typeface="Calibri"/>
                <a:cs typeface="Calibri"/>
              </a:rPr>
              <a:t>14485 </a:t>
            </a: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тыс.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1604" y="142852"/>
            <a:ext cx="514353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5" dirty="0">
                <a:solidFill>
                  <a:schemeClr val="accent1">
                    <a:lumMod val="25000"/>
                  </a:schemeClr>
                </a:solidFill>
              </a:rPr>
              <a:t>РАСХОДЫ</a:t>
            </a:r>
            <a:r>
              <a:rPr sz="1400" b="1" spc="-1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spc="-5" dirty="0" smtClean="0">
                <a:solidFill>
                  <a:schemeClr val="accent1">
                    <a:lumMod val="25000"/>
                  </a:schemeClr>
                </a:solidFill>
              </a:rPr>
              <a:t>НА </a:t>
            </a:r>
            <a:r>
              <a:rPr lang="ru-RU" sz="1400" b="1" spc="-5" dirty="0" smtClean="0">
                <a:solidFill>
                  <a:schemeClr val="accent1">
                    <a:lumMod val="25000"/>
                  </a:schemeClr>
                </a:solidFill>
              </a:rPr>
              <a:t>НАЦИОНАЛЬНУЮ БЕЗОПАСНОСТЬ И ПРАВООХРАНИТЕЛЬНУЮ ДЕЯТЕЛЬНОСТЬ</a:t>
            </a:r>
            <a:endParaRPr sz="1400" b="1" spc="-15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00232" y="714356"/>
            <a:ext cx="57150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30" dirty="0" smtClean="0">
                <a:latin typeface="Calibri"/>
                <a:cs typeface="Calibri"/>
              </a:rPr>
              <a:t>Текущее</a:t>
            </a:r>
            <a:r>
              <a:rPr lang="ru-RU" sz="1400" spc="-20" dirty="0" smtClean="0">
                <a:latin typeface="Calibri"/>
                <a:cs typeface="Calibri"/>
              </a:rPr>
              <a:t> </a:t>
            </a:r>
            <a:r>
              <a:rPr lang="ru-RU" sz="1400" spc="-40" dirty="0" smtClean="0">
                <a:latin typeface="Calibri"/>
                <a:cs typeface="Calibri"/>
              </a:rPr>
              <a:t>содержание</a:t>
            </a:r>
            <a:r>
              <a:rPr lang="ru-RU" sz="1400" spc="-25" dirty="0" smtClean="0">
                <a:latin typeface="Calibri"/>
                <a:cs typeface="Calibri"/>
              </a:rPr>
              <a:t> 5</a:t>
            </a:r>
            <a:r>
              <a:rPr lang="ru-RU" sz="1400" spc="30" dirty="0" smtClean="0">
                <a:latin typeface="Calibri"/>
                <a:cs typeface="Calibri"/>
              </a:rPr>
              <a:t> </a:t>
            </a:r>
            <a:r>
              <a:rPr lang="ru-RU" sz="1400" spc="-35" dirty="0" smtClean="0">
                <a:latin typeface="Calibri"/>
                <a:cs typeface="Calibri"/>
              </a:rPr>
              <a:t>подразделений</a:t>
            </a:r>
            <a:r>
              <a:rPr lang="ru-RU" sz="1400" spc="-25" dirty="0" smtClean="0">
                <a:latin typeface="Calibri"/>
                <a:cs typeface="Calibri"/>
              </a:rPr>
              <a:t> муниципальной </a:t>
            </a:r>
            <a:r>
              <a:rPr lang="ru-RU" sz="1400" spc="-10" dirty="0" smtClean="0">
                <a:latin typeface="Calibri"/>
                <a:cs typeface="Calibri"/>
              </a:rPr>
              <a:t>пожарной</a:t>
            </a:r>
            <a:r>
              <a:rPr lang="ru-RU" sz="1400" spc="40" dirty="0" smtClean="0">
                <a:latin typeface="Calibri"/>
                <a:cs typeface="Calibri"/>
              </a:rPr>
              <a:t> </a:t>
            </a:r>
            <a:r>
              <a:rPr lang="ru-RU" sz="1400" spc="-5" dirty="0" smtClean="0">
                <a:latin typeface="Calibri"/>
                <a:cs typeface="Calibri"/>
              </a:rPr>
              <a:t>охраны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(Кай, Камский, </a:t>
            </a:r>
            <a:r>
              <a:rPr lang="ru-RU" sz="1400" spc="-5" dirty="0" err="1" smtClean="0">
                <a:latin typeface="Calibri"/>
                <a:cs typeface="Calibri"/>
              </a:rPr>
              <a:t>Чус</a:t>
            </a:r>
            <a:r>
              <a:rPr lang="ru-RU" sz="1400" spc="-5" dirty="0" smtClean="0">
                <a:latin typeface="Calibri"/>
                <a:cs typeface="Calibri"/>
              </a:rPr>
              <a:t>, </a:t>
            </a:r>
            <a:r>
              <a:rPr lang="ru-RU" sz="1400" spc="-5" dirty="0" err="1" smtClean="0">
                <a:latin typeface="Calibri"/>
                <a:cs typeface="Calibri"/>
              </a:rPr>
              <a:t>Лойно</a:t>
            </a:r>
            <a:r>
              <a:rPr lang="ru-RU" sz="1400" spc="-5" dirty="0" smtClean="0">
                <a:latin typeface="Calibri"/>
                <a:cs typeface="Calibri"/>
              </a:rPr>
              <a:t>, </a:t>
            </a:r>
            <a:r>
              <a:rPr lang="ru-RU" sz="1400" spc="-5" dirty="0" err="1" smtClean="0">
                <a:latin typeface="Calibri"/>
                <a:cs typeface="Calibri"/>
              </a:rPr>
              <a:t>Кочкино</a:t>
            </a:r>
            <a:r>
              <a:rPr lang="ru-RU" sz="1400" spc="-5" dirty="0" smtClean="0">
                <a:latin typeface="Calibri"/>
                <a:cs typeface="Calibri"/>
              </a:rPr>
              <a:t>) 8950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Содержание единой диспетчерской службы  для обеспечения вызова экстренных служб по единому номеру «112» - 2303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Содержание гидротехнических сооружений - 1923 тыс. руб.</a:t>
            </a:r>
          </a:p>
          <a:p>
            <a:pPr marL="12700"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Ремонт пожарных водоемов  - 150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На содержание систем оповещения от чрезвычайных ситуаций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126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Аварийный запас – 250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Расчистка минерализованной полосы – 210 тыс. руб.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Поощрение по снижению численности волков – 195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Мероприятия  профилактики правонарушений и борьбы с преступностью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378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endParaRPr lang="ru-RU" sz="1400" spc="-5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fipcommercial.com/wp-content/uploads/2016/07/Smart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10364580" cy="5830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3929090" cy="92869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</a:rPr>
              <a:t>РАСХОДЫ НА ТРАНСПОРТ</a:t>
            </a:r>
            <a:endParaRPr lang="ru-RU" sz="1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3286124"/>
            <a:ext cx="4857784" cy="857256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 переправу населения через реку Кама</a:t>
            </a:r>
          </a:p>
          <a:p>
            <a:pPr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период половодья и отсутствия моста </a:t>
            </a:r>
          </a:p>
          <a:p>
            <a:pPr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планируются расходы -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180 тыс. рублей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object 8"/>
          <p:cNvGrpSpPr/>
          <p:nvPr/>
        </p:nvGrpSpPr>
        <p:grpSpPr>
          <a:xfrm>
            <a:off x="7500958" y="5143512"/>
            <a:ext cx="1785950" cy="2179313"/>
            <a:chOff x="9724643" y="170687"/>
            <a:chExt cx="2342515" cy="3179445"/>
          </a:xfrm>
          <a:solidFill>
            <a:srgbClr val="D6FFF4"/>
          </a:solidFill>
        </p:grpSpPr>
        <p:sp>
          <p:nvSpPr>
            <p:cNvPr id="26" name="object 9"/>
            <p:cNvSpPr/>
            <p:nvPr/>
          </p:nvSpPr>
          <p:spPr>
            <a:xfrm>
              <a:off x="9743693" y="189737"/>
              <a:ext cx="2304415" cy="3141345"/>
            </a:xfrm>
            <a:custGeom>
              <a:avLst/>
              <a:gdLst/>
              <a:ahLst/>
              <a:cxnLst/>
              <a:rect l="l" t="t" r="r" b="b"/>
              <a:pathLst>
                <a:path w="2304415" h="3141345">
                  <a:moveTo>
                    <a:pt x="1920239" y="0"/>
                  </a:moveTo>
                  <a:lnTo>
                    <a:pt x="384048" y="0"/>
                  </a:ln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7"/>
                  </a:lnTo>
                  <a:lnTo>
                    <a:pt x="0" y="2284475"/>
                  </a:lnTo>
                  <a:lnTo>
                    <a:pt x="2992" y="2332647"/>
                  </a:lnTo>
                  <a:lnTo>
                    <a:pt x="11730" y="2379034"/>
                  </a:lnTo>
                  <a:lnTo>
                    <a:pt x="25852" y="2423275"/>
                  </a:lnTo>
                  <a:lnTo>
                    <a:pt x="44999" y="2465012"/>
                  </a:lnTo>
                  <a:lnTo>
                    <a:pt x="68812" y="2503884"/>
                  </a:lnTo>
                  <a:lnTo>
                    <a:pt x="96929" y="2539532"/>
                  </a:lnTo>
                  <a:lnTo>
                    <a:pt x="128991" y="2571594"/>
                  </a:lnTo>
                  <a:lnTo>
                    <a:pt x="164639" y="2599711"/>
                  </a:lnTo>
                  <a:lnTo>
                    <a:pt x="203511" y="2623524"/>
                  </a:lnTo>
                  <a:lnTo>
                    <a:pt x="245248" y="2642671"/>
                  </a:lnTo>
                  <a:lnTo>
                    <a:pt x="289489" y="2656793"/>
                  </a:lnTo>
                  <a:lnTo>
                    <a:pt x="335876" y="2665531"/>
                  </a:lnTo>
                  <a:lnTo>
                    <a:pt x="384048" y="2668523"/>
                  </a:lnTo>
                  <a:lnTo>
                    <a:pt x="1344167" y="2668523"/>
                  </a:lnTo>
                  <a:lnTo>
                    <a:pt x="1529587" y="3141217"/>
                  </a:lnTo>
                  <a:lnTo>
                    <a:pt x="1920239" y="2668523"/>
                  </a:lnTo>
                  <a:lnTo>
                    <a:pt x="1968411" y="2665531"/>
                  </a:lnTo>
                  <a:lnTo>
                    <a:pt x="2014798" y="2656793"/>
                  </a:lnTo>
                  <a:lnTo>
                    <a:pt x="2059039" y="2642671"/>
                  </a:lnTo>
                  <a:lnTo>
                    <a:pt x="2100776" y="2623524"/>
                  </a:lnTo>
                  <a:lnTo>
                    <a:pt x="2139648" y="2599711"/>
                  </a:lnTo>
                  <a:lnTo>
                    <a:pt x="2175296" y="2571594"/>
                  </a:lnTo>
                  <a:lnTo>
                    <a:pt x="2207358" y="2539532"/>
                  </a:lnTo>
                  <a:lnTo>
                    <a:pt x="2235475" y="2503884"/>
                  </a:lnTo>
                  <a:lnTo>
                    <a:pt x="2259288" y="2465012"/>
                  </a:lnTo>
                  <a:lnTo>
                    <a:pt x="2278435" y="2423275"/>
                  </a:lnTo>
                  <a:lnTo>
                    <a:pt x="2292557" y="2379034"/>
                  </a:lnTo>
                  <a:lnTo>
                    <a:pt x="2301295" y="2332647"/>
                  </a:lnTo>
                  <a:lnTo>
                    <a:pt x="2304287" y="2284475"/>
                  </a:lnTo>
                  <a:lnTo>
                    <a:pt x="2304287" y="384047"/>
                  </a:lnTo>
                  <a:lnTo>
                    <a:pt x="2301295" y="335876"/>
                  </a:lnTo>
                  <a:lnTo>
                    <a:pt x="2292557" y="289489"/>
                  </a:lnTo>
                  <a:lnTo>
                    <a:pt x="2278435" y="245248"/>
                  </a:lnTo>
                  <a:lnTo>
                    <a:pt x="2259288" y="203511"/>
                  </a:lnTo>
                  <a:lnTo>
                    <a:pt x="2235475" y="164639"/>
                  </a:lnTo>
                  <a:lnTo>
                    <a:pt x="2207358" y="128991"/>
                  </a:lnTo>
                  <a:lnTo>
                    <a:pt x="2175296" y="96929"/>
                  </a:lnTo>
                  <a:lnTo>
                    <a:pt x="2139648" y="68812"/>
                  </a:lnTo>
                  <a:lnTo>
                    <a:pt x="2100776" y="44999"/>
                  </a:lnTo>
                  <a:lnTo>
                    <a:pt x="2059039" y="25852"/>
                  </a:lnTo>
                  <a:lnTo>
                    <a:pt x="2014798" y="11730"/>
                  </a:lnTo>
                  <a:lnTo>
                    <a:pt x="1968411" y="2992"/>
                  </a:lnTo>
                  <a:lnTo>
                    <a:pt x="1920239" y="0"/>
                  </a:lnTo>
                  <a:close/>
                </a:path>
              </a:pathLst>
            </a:custGeom>
            <a:grpFill/>
            <a:ln cmpd="sng">
              <a:solidFill>
                <a:srgbClr val="6CC1B7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0"/>
            <p:cNvSpPr/>
            <p:nvPr/>
          </p:nvSpPr>
          <p:spPr>
            <a:xfrm>
              <a:off x="9743693" y="189737"/>
              <a:ext cx="2304415" cy="3141345"/>
            </a:xfrm>
            <a:custGeom>
              <a:avLst/>
              <a:gdLst/>
              <a:ahLst/>
              <a:cxnLst/>
              <a:rect l="l" t="t" r="r" b="b"/>
              <a:pathLst>
                <a:path w="2304415" h="3141345">
                  <a:moveTo>
                    <a:pt x="0" y="384047"/>
                  </a:moveTo>
                  <a:lnTo>
                    <a:pt x="2992" y="335876"/>
                  </a:lnTo>
                  <a:lnTo>
                    <a:pt x="11730" y="289489"/>
                  </a:lnTo>
                  <a:lnTo>
                    <a:pt x="25852" y="245248"/>
                  </a:lnTo>
                  <a:lnTo>
                    <a:pt x="44999" y="203511"/>
                  </a:lnTo>
                  <a:lnTo>
                    <a:pt x="68812" y="164639"/>
                  </a:lnTo>
                  <a:lnTo>
                    <a:pt x="96929" y="128991"/>
                  </a:lnTo>
                  <a:lnTo>
                    <a:pt x="128991" y="96929"/>
                  </a:lnTo>
                  <a:lnTo>
                    <a:pt x="164639" y="68812"/>
                  </a:lnTo>
                  <a:lnTo>
                    <a:pt x="203511" y="44999"/>
                  </a:lnTo>
                  <a:lnTo>
                    <a:pt x="245248" y="25852"/>
                  </a:lnTo>
                  <a:lnTo>
                    <a:pt x="289489" y="11730"/>
                  </a:lnTo>
                  <a:lnTo>
                    <a:pt x="335876" y="2992"/>
                  </a:lnTo>
                  <a:lnTo>
                    <a:pt x="384048" y="0"/>
                  </a:lnTo>
                  <a:lnTo>
                    <a:pt x="1344167" y="0"/>
                  </a:lnTo>
                  <a:lnTo>
                    <a:pt x="1920239" y="0"/>
                  </a:lnTo>
                  <a:lnTo>
                    <a:pt x="1968411" y="2992"/>
                  </a:lnTo>
                  <a:lnTo>
                    <a:pt x="2014798" y="11730"/>
                  </a:lnTo>
                  <a:lnTo>
                    <a:pt x="2059039" y="25852"/>
                  </a:lnTo>
                  <a:lnTo>
                    <a:pt x="2100776" y="44999"/>
                  </a:lnTo>
                  <a:lnTo>
                    <a:pt x="2139648" y="68812"/>
                  </a:lnTo>
                  <a:lnTo>
                    <a:pt x="2175296" y="96929"/>
                  </a:lnTo>
                  <a:lnTo>
                    <a:pt x="2207358" y="128991"/>
                  </a:lnTo>
                  <a:lnTo>
                    <a:pt x="2235475" y="164639"/>
                  </a:lnTo>
                  <a:lnTo>
                    <a:pt x="2259288" y="203511"/>
                  </a:lnTo>
                  <a:lnTo>
                    <a:pt x="2278435" y="245248"/>
                  </a:lnTo>
                  <a:lnTo>
                    <a:pt x="2292557" y="289489"/>
                  </a:lnTo>
                  <a:lnTo>
                    <a:pt x="2301295" y="335876"/>
                  </a:lnTo>
                  <a:lnTo>
                    <a:pt x="2304287" y="384047"/>
                  </a:lnTo>
                  <a:lnTo>
                    <a:pt x="2304287" y="1556638"/>
                  </a:lnTo>
                  <a:lnTo>
                    <a:pt x="2304287" y="2223769"/>
                  </a:lnTo>
                  <a:lnTo>
                    <a:pt x="2304287" y="2284475"/>
                  </a:lnTo>
                  <a:lnTo>
                    <a:pt x="2301295" y="2332647"/>
                  </a:lnTo>
                  <a:lnTo>
                    <a:pt x="2292557" y="2379034"/>
                  </a:lnTo>
                  <a:lnTo>
                    <a:pt x="2278435" y="2423275"/>
                  </a:lnTo>
                  <a:lnTo>
                    <a:pt x="2259288" y="2465012"/>
                  </a:lnTo>
                  <a:lnTo>
                    <a:pt x="2235475" y="2503884"/>
                  </a:lnTo>
                  <a:lnTo>
                    <a:pt x="2207358" y="2539532"/>
                  </a:lnTo>
                  <a:lnTo>
                    <a:pt x="2175296" y="2571594"/>
                  </a:lnTo>
                  <a:lnTo>
                    <a:pt x="2139648" y="2599711"/>
                  </a:lnTo>
                  <a:lnTo>
                    <a:pt x="2100776" y="2623524"/>
                  </a:lnTo>
                  <a:lnTo>
                    <a:pt x="2059039" y="2642671"/>
                  </a:lnTo>
                  <a:lnTo>
                    <a:pt x="2014798" y="2656793"/>
                  </a:lnTo>
                  <a:lnTo>
                    <a:pt x="1968411" y="2665531"/>
                  </a:lnTo>
                  <a:lnTo>
                    <a:pt x="1920239" y="2668523"/>
                  </a:lnTo>
                  <a:lnTo>
                    <a:pt x="1529587" y="3141217"/>
                  </a:lnTo>
                  <a:lnTo>
                    <a:pt x="1344167" y="2668523"/>
                  </a:lnTo>
                  <a:lnTo>
                    <a:pt x="384048" y="2668523"/>
                  </a:lnTo>
                  <a:lnTo>
                    <a:pt x="335876" y="2665531"/>
                  </a:lnTo>
                  <a:lnTo>
                    <a:pt x="289489" y="2656793"/>
                  </a:lnTo>
                  <a:lnTo>
                    <a:pt x="245248" y="2642671"/>
                  </a:lnTo>
                  <a:lnTo>
                    <a:pt x="203511" y="2623524"/>
                  </a:lnTo>
                  <a:lnTo>
                    <a:pt x="164639" y="2599711"/>
                  </a:lnTo>
                  <a:lnTo>
                    <a:pt x="128991" y="2571594"/>
                  </a:lnTo>
                  <a:lnTo>
                    <a:pt x="96929" y="2539532"/>
                  </a:lnTo>
                  <a:lnTo>
                    <a:pt x="68812" y="2503884"/>
                  </a:lnTo>
                  <a:lnTo>
                    <a:pt x="44999" y="2465012"/>
                  </a:lnTo>
                  <a:lnTo>
                    <a:pt x="25852" y="2423275"/>
                  </a:lnTo>
                  <a:lnTo>
                    <a:pt x="11730" y="2379034"/>
                  </a:lnTo>
                  <a:lnTo>
                    <a:pt x="2992" y="2332647"/>
                  </a:lnTo>
                  <a:lnTo>
                    <a:pt x="0" y="2284475"/>
                  </a:lnTo>
                  <a:lnTo>
                    <a:pt x="0" y="2223769"/>
                  </a:lnTo>
                  <a:lnTo>
                    <a:pt x="0" y="1556638"/>
                  </a:lnTo>
                  <a:lnTo>
                    <a:pt x="0" y="384047"/>
                  </a:lnTo>
                  <a:close/>
                </a:path>
              </a:pathLst>
            </a:custGeom>
            <a:solidFill>
              <a:srgbClr val="BFDC76"/>
            </a:solidFill>
            <a:ln w="38100" cmpd="sng">
              <a:noFill/>
              <a:prstDash val="soli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429520" y="5143512"/>
            <a:ext cx="1928826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smtClean="0">
                <a:latin typeface="Calibri"/>
                <a:cs typeface="Calibri"/>
              </a:rPr>
              <a:t>Планируемый </a:t>
            </a:r>
            <a:r>
              <a:rPr lang="ru-RU" sz="1400" b="1" spc="-5" dirty="0" smtClean="0"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latin typeface="Calibri"/>
                <a:cs typeface="Calibri"/>
              </a:rPr>
              <a:t>пассажирооборот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395" dirty="0" smtClean="0">
                <a:latin typeface="Calibri"/>
                <a:cs typeface="Calibri"/>
              </a:rPr>
              <a:t> </a:t>
            </a:r>
            <a:r>
              <a:rPr lang="ru-RU" sz="1400" b="1" dirty="0" smtClean="0">
                <a:latin typeface="Calibri"/>
                <a:cs typeface="Calibri"/>
              </a:rPr>
              <a:t>в</a:t>
            </a:r>
            <a:r>
              <a:rPr lang="ru-RU" sz="1400" b="1" spc="-10" dirty="0" smtClean="0">
                <a:latin typeface="Calibri"/>
                <a:cs typeface="Calibri"/>
              </a:rPr>
              <a:t> </a:t>
            </a:r>
            <a:r>
              <a:rPr lang="ru-RU" sz="1400" b="1" dirty="0" smtClean="0">
                <a:latin typeface="Calibri"/>
                <a:cs typeface="Calibri"/>
              </a:rPr>
              <a:t>2024 </a:t>
            </a:r>
            <a:r>
              <a:rPr lang="ru-RU" sz="1400" b="1" spc="-25" dirty="0" smtClean="0">
                <a:latin typeface="Calibri"/>
                <a:cs typeface="Calibri"/>
              </a:rPr>
              <a:t>году</a:t>
            </a:r>
            <a:endParaRPr lang="ru-RU" sz="1400" dirty="0" smtClean="0">
              <a:latin typeface="Calibri"/>
              <a:cs typeface="Calibri"/>
            </a:endParaRPr>
          </a:p>
          <a:p>
            <a:pPr marL="12700">
              <a:lnSpc>
                <a:spcPts val="2145"/>
              </a:lnSpc>
            </a:pPr>
            <a:r>
              <a:rPr lang="ru-RU" sz="1400" b="1" spc="-5" dirty="0" smtClean="0">
                <a:latin typeface="Calibri"/>
                <a:cs typeface="Calibri"/>
              </a:rPr>
              <a:t>составит 189648</a:t>
            </a:r>
            <a:endParaRPr lang="ru-RU" sz="1400" dirty="0" smtClean="0">
              <a:latin typeface="Calibri"/>
              <a:cs typeface="Calibri"/>
            </a:endParaRPr>
          </a:p>
          <a:p>
            <a:pPr marL="12700" marR="109220">
              <a:lnSpc>
                <a:spcPct val="100000"/>
              </a:lnSpc>
              <a:spcBef>
                <a:spcPts val="35"/>
              </a:spcBef>
            </a:pPr>
            <a:r>
              <a:rPr lang="ru-RU" sz="1400" b="1" spc="-5" dirty="0" err="1" smtClean="0">
                <a:latin typeface="Calibri"/>
                <a:cs typeface="Calibri"/>
              </a:rPr>
              <a:t>пассажиро</a:t>
            </a:r>
            <a:r>
              <a:rPr lang="ru-RU" sz="1400" b="1" spc="-5" dirty="0" smtClean="0">
                <a:latin typeface="Calibri"/>
                <a:cs typeface="Calibri"/>
              </a:rPr>
              <a:t> </a:t>
            </a:r>
            <a:r>
              <a:rPr lang="ru-RU" sz="1400" b="1" spc="-395" dirty="0" smtClean="0"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latin typeface="Calibri"/>
                <a:cs typeface="Calibri"/>
              </a:rPr>
              <a:t>километров</a:t>
            </a:r>
            <a:endParaRPr lang="ru-RU" sz="1400" dirty="0">
              <a:latin typeface="Calibri"/>
              <a:cs typeface="Calibri"/>
            </a:endParaRPr>
          </a:p>
        </p:txBody>
      </p:sp>
      <p:sp>
        <p:nvSpPr>
          <p:cNvPr id="474118" name="AutoShape 6" descr="https://meeke.ru/upload/uf/c53/c530cdd8fc117c4d024909cf3a81249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4120" name="AutoShape 8" descr="https://meeke.ru/upload/uf/c53/c530cdd8fc117c4d024909cf3a81249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object 2"/>
          <p:cNvGrpSpPr/>
          <p:nvPr/>
        </p:nvGrpSpPr>
        <p:grpSpPr>
          <a:xfrm>
            <a:off x="214282" y="-214338"/>
            <a:ext cx="2000232" cy="3071834"/>
            <a:chOff x="0" y="0"/>
            <a:chExt cx="2496820" cy="3156585"/>
          </a:xfrm>
        </p:grpSpPr>
        <p:sp>
          <p:nvSpPr>
            <p:cNvPr id="30" name="object 3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"/>
            <p:cNvSpPr/>
            <p:nvPr/>
          </p:nvSpPr>
          <p:spPr>
            <a:xfrm>
              <a:off x="1" y="284988"/>
              <a:ext cx="2080678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0"/>
          <p:cNvSpPr txBox="1"/>
          <p:nvPr/>
        </p:nvSpPr>
        <p:spPr>
          <a:xfrm>
            <a:off x="214282" y="785794"/>
            <a:ext cx="1214446" cy="1225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31750" indent="11874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Расходы </a:t>
            </a:r>
            <a:r>
              <a:rPr sz="16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16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4</a:t>
            </a:r>
            <a:r>
              <a:rPr sz="16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году</a:t>
            </a: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66370">
              <a:lnSpc>
                <a:spcPts val="1905"/>
              </a:lnSpc>
            </a:pPr>
            <a:r>
              <a:rPr sz="16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составят</a:t>
            </a: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80340">
              <a:lnSpc>
                <a:spcPts val="2385"/>
              </a:lnSpc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9280</a:t>
            </a:r>
            <a:endParaRPr sz="20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100" b="1" spc="-1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тыс</a:t>
            </a:r>
            <a:r>
              <a:rPr sz="11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sz="11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100" b="1" spc="-1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рублей</a:t>
            </a:r>
            <a:endParaRPr sz="11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6248" y="785794"/>
            <a:ext cx="4714908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Расходы будут осуществляться в рамках муниципальной программы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«Развитие транспортной системы»</a:t>
            </a:r>
          </a:p>
        </p:txBody>
      </p:sp>
      <p:sp>
        <p:nvSpPr>
          <p:cNvPr id="24" name="object 13"/>
          <p:cNvSpPr txBox="1"/>
          <p:nvPr/>
        </p:nvSpPr>
        <p:spPr>
          <a:xfrm>
            <a:off x="1928794" y="1643050"/>
            <a:ext cx="7143800" cy="152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dirty="0" smtClean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400" spc="434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целях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снижения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размера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платы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D0D0D"/>
                </a:solidFill>
                <a:latin typeface="Calibri"/>
                <a:cs typeface="Calibri"/>
              </a:rPr>
              <a:t>граждан</a:t>
            </a:r>
            <a:r>
              <a:rPr sz="14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0D0D0D"/>
                </a:solidFill>
                <a:latin typeface="Calibri"/>
                <a:cs typeface="Calibri"/>
              </a:rPr>
              <a:t>за</a:t>
            </a:r>
            <a:r>
              <a:rPr lang="en-US" sz="140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0D0D0D"/>
                </a:solidFill>
                <a:latin typeface="Calibri"/>
                <a:cs typeface="Calibri"/>
              </a:rPr>
              <a:t>проезд</a:t>
            </a:r>
            <a:r>
              <a:rPr sz="1400" spc="5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1400" spc="-15" dirty="0" smtClean="0">
                <a:latin typeface="Calibri"/>
                <a:cs typeface="Calibri"/>
              </a:rPr>
              <a:t>автомобильным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транспортом </a:t>
            </a:r>
            <a:r>
              <a:rPr sz="1400" spc="-10" dirty="0">
                <a:latin typeface="Calibri"/>
                <a:cs typeface="Calibri"/>
              </a:rPr>
              <a:t>общего </a:t>
            </a:r>
            <a:r>
              <a:rPr sz="1400" spc="-440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пользования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lang="ru-RU" sz="1400" spc="-5" dirty="0" smtClean="0">
                <a:latin typeface="Calibri"/>
                <a:cs typeface="Calibri"/>
              </a:rPr>
              <a:t>на </a:t>
            </a:r>
            <a:r>
              <a:rPr lang="ru-RU" sz="1400" dirty="0" smtClean="0">
                <a:latin typeface="Calibri"/>
                <a:cs typeface="Calibri"/>
              </a:rPr>
              <a:t>городских и </a:t>
            </a:r>
            <a:r>
              <a:rPr lang="ru-RU" sz="1400" spc="-10" dirty="0" err="1" smtClean="0">
                <a:latin typeface="Calibri"/>
                <a:cs typeface="Calibri"/>
              </a:rPr>
              <a:t>межпоселенческих</a:t>
            </a:r>
            <a:r>
              <a:rPr lang="ru-RU" sz="1400" spc="-10" dirty="0" smtClean="0">
                <a:latin typeface="Calibri"/>
                <a:cs typeface="Calibri"/>
              </a:rPr>
              <a:t> маршрутах</a:t>
            </a:r>
            <a:r>
              <a:rPr sz="1400" spc="-5" dirty="0" smtClean="0">
                <a:latin typeface="Calibri"/>
                <a:cs typeface="Calibri"/>
              </a:rPr>
              <a:t>, 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компаниям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5" dirty="0" err="1">
                <a:latin typeface="Calibri"/>
                <a:cs typeface="Calibri"/>
              </a:rPr>
              <a:t>перевозчикам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 err="1" smtClean="0">
                <a:latin typeface="Calibri"/>
                <a:cs typeface="Calibri"/>
              </a:rPr>
              <a:t>планируется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0D0D0D"/>
                </a:solidFill>
                <a:latin typeface="Calibri"/>
                <a:cs typeface="Calibri"/>
              </a:rPr>
              <a:t>предоставление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0D0D0D"/>
                </a:solidFill>
                <a:latin typeface="Calibri"/>
                <a:cs typeface="Calibri"/>
              </a:rPr>
              <a:t>субсидий</a:t>
            </a:r>
            <a:r>
              <a:rPr lang="ru-RU" sz="140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0D0D0D"/>
                </a:solidFill>
                <a:latin typeface="Calibri"/>
                <a:cs typeface="Calibri"/>
              </a:rPr>
              <a:t>на</a:t>
            </a:r>
            <a:r>
              <a:rPr sz="1400" spc="-1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возмещение </a:t>
            </a:r>
            <a:r>
              <a:rPr sz="1400" dirty="0">
                <a:latin typeface="Calibri"/>
                <a:cs typeface="Calibri"/>
              </a:rPr>
              <a:t>им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части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недополученных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0" dirty="0" err="1" smtClean="0">
                <a:latin typeface="Calibri"/>
                <a:cs typeface="Calibri"/>
              </a:rPr>
              <a:t>доходов</a:t>
            </a:r>
            <a:r>
              <a:rPr lang="ru-RU" sz="1400" spc="-30" dirty="0" smtClean="0">
                <a:latin typeface="Calibri"/>
                <a:cs typeface="Calibri"/>
              </a:rPr>
              <a:t>  -  </a:t>
            </a:r>
            <a:r>
              <a:rPr lang="ru-RU" sz="1400" b="1" spc="-30" dirty="0" smtClean="0">
                <a:latin typeface="Calibri"/>
                <a:cs typeface="Calibri"/>
              </a:rPr>
              <a:t>8800 тыс. рублей</a:t>
            </a:r>
            <a:r>
              <a:rPr lang="ru-RU" sz="1400" spc="-30" dirty="0" smtClean="0">
                <a:latin typeface="Calibri"/>
                <a:cs typeface="Calibri"/>
              </a:rPr>
              <a:t> </a:t>
            </a:r>
          </a:p>
          <a:p>
            <a:pPr marL="12700" marR="240665" algn="just">
              <a:lnSpc>
                <a:spcPct val="100000"/>
              </a:lnSpc>
              <a:spcBef>
                <a:spcPts val="5"/>
              </a:spcBef>
            </a:pPr>
            <a:r>
              <a:rPr lang="ru-RU" sz="1400" i="1" spc="-30" dirty="0" smtClean="0">
                <a:latin typeface="Calibri"/>
                <a:cs typeface="Calibri"/>
              </a:rPr>
              <a:t>В предоставлении услуги будут использоваться 2 новых автобуса и 4 «Газели» (на 19 мест)</a:t>
            </a:r>
          </a:p>
          <a:p>
            <a:pPr marL="12700" marR="240665" algn="just">
              <a:lnSpc>
                <a:spcPct val="100000"/>
              </a:lnSpc>
              <a:spcBef>
                <a:spcPts val="5"/>
              </a:spcBef>
            </a:pPr>
            <a:endParaRPr lang="ru-RU" sz="1400" spc="-30" dirty="0" smtClean="0">
              <a:latin typeface="Calibri"/>
              <a:cs typeface="Calibri"/>
            </a:endParaRPr>
          </a:p>
          <a:p>
            <a:pPr marL="12700" marR="240665" algn="just">
              <a:lnSpc>
                <a:spcPct val="100000"/>
              </a:lnSpc>
              <a:spcBef>
                <a:spcPts val="5"/>
              </a:spcBef>
            </a:pPr>
            <a:r>
              <a:rPr lang="en-US" sz="1400" spc="-30" dirty="0" smtClean="0">
                <a:latin typeface="Calibri"/>
                <a:cs typeface="Calibri"/>
              </a:rPr>
              <a:t>                    </a:t>
            </a:r>
            <a:r>
              <a:rPr lang="ru-RU" sz="1400" spc="-30" dirty="0" smtClean="0">
                <a:latin typeface="Calibri"/>
                <a:cs typeface="Calibri"/>
              </a:rPr>
              <a:t>Субсидии перевозчику по семьям мобилизованным </a:t>
            </a:r>
            <a:r>
              <a:rPr lang="en-US" sz="1400" spc="-30" dirty="0" smtClean="0">
                <a:latin typeface="Calibri"/>
                <a:cs typeface="Calibri"/>
              </a:rPr>
              <a:t>  </a:t>
            </a:r>
            <a:r>
              <a:rPr lang="ru-RU" sz="1400" spc="-30" dirty="0" smtClean="0">
                <a:latin typeface="Calibri"/>
                <a:cs typeface="Calibri"/>
              </a:rPr>
              <a:t>– </a:t>
            </a:r>
            <a:r>
              <a:rPr lang="ru-RU" sz="1400" b="1" spc="-30" dirty="0" smtClean="0">
                <a:latin typeface="Calibri"/>
                <a:cs typeface="Calibri"/>
              </a:rPr>
              <a:t>300 тыс. рублей</a:t>
            </a:r>
            <a:endParaRPr sz="14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thumbs.dreamstime.com/b/%D0%B3%D0%BE%D1%80%D0%BE%D0%B4%D1%81%D0%BA%D0%BE%D0%B9-%D0%BF%D0%B5%D0%B9%D0%B7%D0%B0%D0%B6-%D0%BF%D1%80%D0%B5%D0%B4%D0%BF%D0%BE%D1%81%D1%8B%D0%BB%D0%BA%D0%B8-%D0%B8%D1%81%D0%BA%D1%83%D1%81%D1%81%D1%82%D0%B2%D0%B0-%D1%83%D1%80%D0%B1%D0%B0%D0%BD%D1%81%D0%BA%D0%B8%D0%B9-1284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5" y="2643158"/>
            <a:ext cx="5500725" cy="4214842"/>
          </a:xfrm>
          <a:prstGeom prst="rect">
            <a:avLst/>
          </a:prstGeom>
          <a:noFill/>
        </p:spPr>
      </p:pic>
      <p:sp>
        <p:nvSpPr>
          <p:cNvPr id="35" name="object 2"/>
          <p:cNvSpPr/>
          <p:nvPr/>
        </p:nvSpPr>
        <p:spPr>
          <a:xfrm>
            <a:off x="4000496" y="5357826"/>
            <a:ext cx="3071834" cy="1428760"/>
          </a:xfrm>
          <a:custGeom>
            <a:avLst/>
            <a:gdLst/>
            <a:ahLst/>
            <a:cxnLst/>
            <a:rect l="l" t="t" r="r" b="b"/>
            <a:pathLst>
              <a:path w="2234565" h="1758950">
                <a:moveTo>
                  <a:pt x="1941068" y="0"/>
                </a:moveTo>
                <a:lnTo>
                  <a:pt x="293115" y="0"/>
                </a:lnTo>
                <a:lnTo>
                  <a:pt x="245560" y="3835"/>
                </a:lnTo>
                <a:lnTo>
                  <a:pt x="200452" y="14939"/>
                </a:lnTo>
                <a:lnTo>
                  <a:pt x="158394" y="32709"/>
                </a:lnTo>
                <a:lnTo>
                  <a:pt x="119987" y="56542"/>
                </a:lnTo>
                <a:lnTo>
                  <a:pt x="85836" y="85836"/>
                </a:lnTo>
                <a:lnTo>
                  <a:pt x="56542" y="119987"/>
                </a:lnTo>
                <a:lnTo>
                  <a:pt x="32709" y="158394"/>
                </a:lnTo>
                <a:lnTo>
                  <a:pt x="14939" y="200452"/>
                </a:lnTo>
                <a:lnTo>
                  <a:pt x="3835" y="245560"/>
                </a:lnTo>
                <a:lnTo>
                  <a:pt x="0" y="293116"/>
                </a:lnTo>
                <a:lnTo>
                  <a:pt x="0" y="1465580"/>
                </a:lnTo>
                <a:lnTo>
                  <a:pt x="3835" y="1513135"/>
                </a:lnTo>
                <a:lnTo>
                  <a:pt x="14939" y="1558243"/>
                </a:lnTo>
                <a:lnTo>
                  <a:pt x="32709" y="1600301"/>
                </a:lnTo>
                <a:lnTo>
                  <a:pt x="56542" y="1638708"/>
                </a:lnTo>
                <a:lnTo>
                  <a:pt x="85836" y="1672859"/>
                </a:lnTo>
                <a:lnTo>
                  <a:pt x="119987" y="1702153"/>
                </a:lnTo>
                <a:lnTo>
                  <a:pt x="158394" y="1725986"/>
                </a:lnTo>
                <a:lnTo>
                  <a:pt x="200452" y="1743756"/>
                </a:lnTo>
                <a:lnTo>
                  <a:pt x="245560" y="1754860"/>
                </a:lnTo>
                <a:lnTo>
                  <a:pt x="293115" y="1758696"/>
                </a:lnTo>
                <a:lnTo>
                  <a:pt x="1941068" y="1758696"/>
                </a:lnTo>
                <a:lnTo>
                  <a:pt x="1988623" y="1754860"/>
                </a:lnTo>
                <a:lnTo>
                  <a:pt x="2033731" y="1743756"/>
                </a:lnTo>
                <a:lnTo>
                  <a:pt x="2075789" y="1725986"/>
                </a:lnTo>
                <a:lnTo>
                  <a:pt x="2114196" y="1702153"/>
                </a:lnTo>
                <a:lnTo>
                  <a:pt x="2148347" y="1672859"/>
                </a:lnTo>
                <a:lnTo>
                  <a:pt x="2177641" y="1638708"/>
                </a:lnTo>
                <a:lnTo>
                  <a:pt x="2201474" y="1600301"/>
                </a:lnTo>
                <a:lnTo>
                  <a:pt x="2219244" y="1558243"/>
                </a:lnTo>
                <a:lnTo>
                  <a:pt x="2230348" y="1513135"/>
                </a:lnTo>
                <a:lnTo>
                  <a:pt x="2234183" y="1465580"/>
                </a:lnTo>
                <a:lnTo>
                  <a:pt x="2234183" y="293116"/>
                </a:lnTo>
                <a:lnTo>
                  <a:pt x="2230348" y="245560"/>
                </a:lnTo>
                <a:lnTo>
                  <a:pt x="2219244" y="200452"/>
                </a:lnTo>
                <a:lnTo>
                  <a:pt x="2201474" y="158394"/>
                </a:lnTo>
                <a:lnTo>
                  <a:pt x="2177641" y="119987"/>
                </a:lnTo>
                <a:lnTo>
                  <a:pt x="2148347" y="85836"/>
                </a:lnTo>
                <a:lnTo>
                  <a:pt x="2114196" y="56542"/>
                </a:lnTo>
                <a:lnTo>
                  <a:pt x="2075789" y="32709"/>
                </a:lnTo>
                <a:lnTo>
                  <a:pt x="2033731" y="14939"/>
                </a:lnTo>
                <a:lnTo>
                  <a:pt x="1988623" y="3835"/>
                </a:lnTo>
                <a:lnTo>
                  <a:pt x="1941068" y="0"/>
                </a:lnTo>
                <a:close/>
              </a:path>
            </a:pathLst>
          </a:custGeom>
          <a:solidFill>
            <a:srgbClr val="BFDC76">
              <a:alpha val="7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142844" y="357166"/>
            <a:ext cx="2143140" cy="3000396"/>
            <a:chOff x="0" y="714356"/>
            <a:chExt cx="3413760" cy="3955561"/>
          </a:xfrm>
        </p:grpSpPr>
        <p:sp>
          <p:nvSpPr>
            <p:cNvPr id="3" name="object 3"/>
            <p:cNvSpPr/>
            <p:nvPr/>
          </p:nvSpPr>
          <p:spPr>
            <a:xfrm>
              <a:off x="0" y="728472"/>
              <a:ext cx="3413760" cy="3941445"/>
            </a:xfrm>
            <a:custGeom>
              <a:avLst/>
              <a:gdLst/>
              <a:ahLst/>
              <a:cxnLst/>
              <a:rect l="l" t="t" r="r" b="b"/>
              <a:pathLst>
                <a:path w="3413760" h="3941445">
                  <a:moveTo>
                    <a:pt x="1371600" y="0"/>
                  </a:moveTo>
                  <a:lnTo>
                    <a:pt x="1322699" y="553"/>
                  </a:lnTo>
                  <a:lnTo>
                    <a:pt x="1274081" y="2207"/>
                  </a:lnTo>
                  <a:lnTo>
                    <a:pt x="1225757" y="4947"/>
                  </a:lnTo>
                  <a:lnTo>
                    <a:pt x="1177741" y="8763"/>
                  </a:lnTo>
                  <a:lnTo>
                    <a:pt x="1130045" y="13641"/>
                  </a:lnTo>
                  <a:lnTo>
                    <a:pt x="1082683" y="19569"/>
                  </a:lnTo>
                  <a:lnTo>
                    <a:pt x="1035666" y="26534"/>
                  </a:lnTo>
                  <a:lnTo>
                    <a:pt x="989008" y="34525"/>
                  </a:lnTo>
                  <a:lnTo>
                    <a:pt x="942721" y="43530"/>
                  </a:lnTo>
                  <a:lnTo>
                    <a:pt x="896819" y="53534"/>
                  </a:lnTo>
                  <a:lnTo>
                    <a:pt x="851314" y="64528"/>
                  </a:lnTo>
                  <a:lnTo>
                    <a:pt x="806219" y="76497"/>
                  </a:lnTo>
                  <a:lnTo>
                    <a:pt x="761546" y="89430"/>
                  </a:lnTo>
                  <a:lnTo>
                    <a:pt x="717309" y="103314"/>
                  </a:lnTo>
                  <a:lnTo>
                    <a:pt x="673520" y="118137"/>
                  </a:lnTo>
                  <a:lnTo>
                    <a:pt x="630192" y="133887"/>
                  </a:lnTo>
                  <a:lnTo>
                    <a:pt x="587339" y="150551"/>
                  </a:lnTo>
                  <a:lnTo>
                    <a:pt x="544972" y="168117"/>
                  </a:lnTo>
                  <a:lnTo>
                    <a:pt x="503104" y="186572"/>
                  </a:lnTo>
                  <a:lnTo>
                    <a:pt x="461749" y="205905"/>
                  </a:lnTo>
                  <a:lnTo>
                    <a:pt x="420918" y="226102"/>
                  </a:lnTo>
                  <a:lnTo>
                    <a:pt x="380626" y="247152"/>
                  </a:lnTo>
                  <a:lnTo>
                    <a:pt x="340884" y="269042"/>
                  </a:lnTo>
                  <a:lnTo>
                    <a:pt x="301706" y="291760"/>
                  </a:lnTo>
                  <a:lnTo>
                    <a:pt x="263104" y="315293"/>
                  </a:lnTo>
                  <a:lnTo>
                    <a:pt x="225092" y="339629"/>
                  </a:lnTo>
                  <a:lnTo>
                    <a:pt x="187681" y="364756"/>
                  </a:lnTo>
                  <a:lnTo>
                    <a:pt x="150885" y="390662"/>
                  </a:lnTo>
                  <a:lnTo>
                    <a:pt x="114716" y="417333"/>
                  </a:lnTo>
                  <a:lnTo>
                    <a:pt x="79187" y="444758"/>
                  </a:lnTo>
                  <a:lnTo>
                    <a:pt x="44312" y="472925"/>
                  </a:lnTo>
                  <a:lnTo>
                    <a:pt x="10103" y="501820"/>
                  </a:lnTo>
                  <a:lnTo>
                    <a:pt x="0" y="510743"/>
                  </a:lnTo>
                  <a:lnTo>
                    <a:pt x="0" y="3430320"/>
                  </a:lnTo>
                  <a:lnTo>
                    <a:pt x="44312" y="3468138"/>
                  </a:lnTo>
                  <a:lnTo>
                    <a:pt x="79187" y="3496305"/>
                  </a:lnTo>
                  <a:lnTo>
                    <a:pt x="114716" y="3523730"/>
                  </a:lnTo>
                  <a:lnTo>
                    <a:pt x="150885" y="3550401"/>
                  </a:lnTo>
                  <a:lnTo>
                    <a:pt x="187681" y="3576307"/>
                  </a:lnTo>
                  <a:lnTo>
                    <a:pt x="225092" y="3601434"/>
                  </a:lnTo>
                  <a:lnTo>
                    <a:pt x="263104" y="3625770"/>
                  </a:lnTo>
                  <a:lnTo>
                    <a:pt x="301706" y="3649303"/>
                  </a:lnTo>
                  <a:lnTo>
                    <a:pt x="340884" y="3672021"/>
                  </a:lnTo>
                  <a:lnTo>
                    <a:pt x="380626" y="3693911"/>
                  </a:lnTo>
                  <a:lnTo>
                    <a:pt x="420918" y="3714961"/>
                  </a:lnTo>
                  <a:lnTo>
                    <a:pt x="461749" y="3735158"/>
                  </a:lnTo>
                  <a:lnTo>
                    <a:pt x="503104" y="3754491"/>
                  </a:lnTo>
                  <a:lnTo>
                    <a:pt x="544972" y="3772946"/>
                  </a:lnTo>
                  <a:lnTo>
                    <a:pt x="587339" y="3790512"/>
                  </a:lnTo>
                  <a:lnTo>
                    <a:pt x="630192" y="3807176"/>
                  </a:lnTo>
                  <a:lnTo>
                    <a:pt x="673520" y="3822926"/>
                  </a:lnTo>
                  <a:lnTo>
                    <a:pt x="717309" y="3837749"/>
                  </a:lnTo>
                  <a:lnTo>
                    <a:pt x="761546" y="3851633"/>
                  </a:lnTo>
                  <a:lnTo>
                    <a:pt x="806219" y="3864566"/>
                  </a:lnTo>
                  <a:lnTo>
                    <a:pt x="851314" y="3876535"/>
                  </a:lnTo>
                  <a:lnTo>
                    <a:pt x="896819" y="3887529"/>
                  </a:lnTo>
                  <a:lnTo>
                    <a:pt x="942721" y="3897533"/>
                  </a:lnTo>
                  <a:lnTo>
                    <a:pt x="989008" y="3906538"/>
                  </a:lnTo>
                  <a:lnTo>
                    <a:pt x="1035666" y="3914529"/>
                  </a:lnTo>
                  <a:lnTo>
                    <a:pt x="1082683" y="3921494"/>
                  </a:lnTo>
                  <a:lnTo>
                    <a:pt x="1130045" y="3927422"/>
                  </a:lnTo>
                  <a:lnTo>
                    <a:pt x="1177741" y="3932300"/>
                  </a:lnTo>
                  <a:lnTo>
                    <a:pt x="1225757" y="3936116"/>
                  </a:lnTo>
                  <a:lnTo>
                    <a:pt x="1274081" y="3938856"/>
                  </a:lnTo>
                  <a:lnTo>
                    <a:pt x="1322699" y="3940510"/>
                  </a:lnTo>
                  <a:lnTo>
                    <a:pt x="1371600" y="3941064"/>
                  </a:lnTo>
                  <a:lnTo>
                    <a:pt x="1420501" y="3940510"/>
                  </a:lnTo>
                  <a:lnTo>
                    <a:pt x="1469121" y="3938856"/>
                  </a:lnTo>
                  <a:lnTo>
                    <a:pt x="1517446" y="3936116"/>
                  </a:lnTo>
                  <a:lnTo>
                    <a:pt x="1565464" y="3932300"/>
                  </a:lnTo>
                  <a:lnTo>
                    <a:pt x="1613161" y="3927422"/>
                  </a:lnTo>
                  <a:lnTo>
                    <a:pt x="1660525" y="3921494"/>
                  </a:lnTo>
                  <a:lnTo>
                    <a:pt x="1707542" y="3914529"/>
                  </a:lnTo>
                  <a:lnTo>
                    <a:pt x="1754201" y="3906538"/>
                  </a:lnTo>
                  <a:lnTo>
                    <a:pt x="1800489" y="3897533"/>
                  </a:lnTo>
                  <a:lnTo>
                    <a:pt x="1846392" y="3887529"/>
                  </a:lnTo>
                  <a:lnTo>
                    <a:pt x="1891898" y="3876535"/>
                  </a:lnTo>
                  <a:lnTo>
                    <a:pt x="1936994" y="3864566"/>
                  </a:lnTo>
                  <a:lnTo>
                    <a:pt x="1981667" y="3851633"/>
                  </a:lnTo>
                  <a:lnTo>
                    <a:pt x="2025905" y="3837749"/>
                  </a:lnTo>
                  <a:lnTo>
                    <a:pt x="2069694" y="3822926"/>
                  </a:lnTo>
                  <a:lnTo>
                    <a:pt x="2113022" y="3807176"/>
                  </a:lnTo>
                  <a:lnTo>
                    <a:pt x="2155876" y="3790512"/>
                  </a:lnTo>
                  <a:lnTo>
                    <a:pt x="2198244" y="3772946"/>
                  </a:lnTo>
                  <a:lnTo>
                    <a:pt x="2240112" y="3754491"/>
                  </a:lnTo>
                  <a:lnTo>
                    <a:pt x="2281467" y="3735158"/>
                  </a:lnTo>
                  <a:lnTo>
                    <a:pt x="2322297" y="3714961"/>
                  </a:lnTo>
                  <a:lnTo>
                    <a:pt x="2362590" y="3693911"/>
                  </a:lnTo>
                  <a:lnTo>
                    <a:pt x="2402331" y="3672021"/>
                  </a:lnTo>
                  <a:lnTo>
                    <a:pt x="2441510" y="3649303"/>
                  </a:lnTo>
                  <a:lnTo>
                    <a:pt x="2480111" y="3625770"/>
                  </a:lnTo>
                  <a:lnTo>
                    <a:pt x="2518124" y="3601434"/>
                  </a:lnTo>
                  <a:lnTo>
                    <a:pt x="2555535" y="3576307"/>
                  </a:lnTo>
                  <a:lnTo>
                    <a:pt x="2592331" y="3550401"/>
                  </a:lnTo>
                  <a:lnTo>
                    <a:pt x="2628499" y="3523730"/>
                  </a:lnTo>
                  <a:lnTo>
                    <a:pt x="2664027" y="3496305"/>
                  </a:lnTo>
                  <a:lnTo>
                    <a:pt x="2698903" y="3468138"/>
                  </a:lnTo>
                  <a:lnTo>
                    <a:pt x="2733112" y="3439243"/>
                  </a:lnTo>
                  <a:lnTo>
                    <a:pt x="2766642" y="3409631"/>
                  </a:lnTo>
                  <a:lnTo>
                    <a:pt x="2799481" y="3379315"/>
                  </a:lnTo>
                  <a:lnTo>
                    <a:pt x="2831616" y="3348306"/>
                  </a:lnTo>
                  <a:lnTo>
                    <a:pt x="2863033" y="3316619"/>
                  </a:lnTo>
                  <a:lnTo>
                    <a:pt x="2893721" y="3284264"/>
                  </a:lnTo>
                  <a:lnTo>
                    <a:pt x="2923666" y="3251254"/>
                  </a:lnTo>
                  <a:lnTo>
                    <a:pt x="2952855" y="3217601"/>
                  </a:lnTo>
                  <a:lnTo>
                    <a:pt x="2981276" y="3183319"/>
                  </a:lnTo>
                  <a:lnTo>
                    <a:pt x="3008916" y="3148419"/>
                  </a:lnTo>
                  <a:lnTo>
                    <a:pt x="3035762" y="3112913"/>
                  </a:lnTo>
                  <a:lnTo>
                    <a:pt x="3061802" y="3076814"/>
                  </a:lnTo>
                  <a:lnTo>
                    <a:pt x="3087022" y="3040135"/>
                  </a:lnTo>
                  <a:lnTo>
                    <a:pt x="3111410" y="3002887"/>
                  </a:lnTo>
                  <a:lnTo>
                    <a:pt x="3134952" y="2965083"/>
                  </a:lnTo>
                  <a:lnTo>
                    <a:pt x="3157637" y="2926735"/>
                  </a:lnTo>
                  <a:lnTo>
                    <a:pt x="3179451" y="2887856"/>
                  </a:lnTo>
                  <a:lnTo>
                    <a:pt x="3200382" y="2848458"/>
                  </a:lnTo>
                  <a:lnTo>
                    <a:pt x="3220416" y="2808553"/>
                  </a:lnTo>
                  <a:lnTo>
                    <a:pt x="3239541" y="2768154"/>
                  </a:lnTo>
                  <a:lnTo>
                    <a:pt x="3257745" y="2727273"/>
                  </a:lnTo>
                  <a:lnTo>
                    <a:pt x="3275014" y="2685923"/>
                  </a:lnTo>
                  <a:lnTo>
                    <a:pt x="3291335" y="2644115"/>
                  </a:lnTo>
                  <a:lnTo>
                    <a:pt x="3306696" y="2601863"/>
                  </a:lnTo>
                  <a:lnTo>
                    <a:pt x="3321084" y="2559178"/>
                  </a:lnTo>
                  <a:lnTo>
                    <a:pt x="3334486" y="2516072"/>
                  </a:lnTo>
                  <a:lnTo>
                    <a:pt x="3346890" y="2472559"/>
                  </a:lnTo>
                  <a:lnTo>
                    <a:pt x="3358282" y="2428651"/>
                  </a:lnTo>
                  <a:lnTo>
                    <a:pt x="3368650" y="2384359"/>
                  </a:lnTo>
                  <a:lnTo>
                    <a:pt x="3377981" y="2339696"/>
                  </a:lnTo>
                  <a:lnTo>
                    <a:pt x="3386262" y="2294676"/>
                  </a:lnTo>
                  <a:lnTo>
                    <a:pt x="3393481" y="2249309"/>
                  </a:lnTo>
                  <a:lnTo>
                    <a:pt x="3399624" y="2203608"/>
                  </a:lnTo>
                  <a:lnTo>
                    <a:pt x="3404678" y="2157586"/>
                  </a:lnTo>
                  <a:lnTo>
                    <a:pt x="3408632" y="2111255"/>
                  </a:lnTo>
                  <a:lnTo>
                    <a:pt x="3411472" y="2064627"/>
                  </a:lnTo>
                  <a:lnTo>
                    <a:pt x="3413186" y="2017715"/>
                  </a:lnTo>
                  <a:lnTo>
                    <a:pt x="3413760" y="1970531"/>
                  </a:lnTo>
                  <a:lnTo>
                    <a:pt x="3413186" y="1923348"/>
                  </a:lnTo>
                  <a:lnTo>
                    <a:pt x="3411472" y="1876436"/>
                  </a:lnTo>
                  <a:lnTo>
                    <a:pt x="3408632" y="1829808"/>
                  </a:lnTo>
                  <a:lnTo>
                    <a:pt x="3404678" y="1783477"/>
                  </a:lnTo>
                  <a:lnTo>
                    <a:pt x="3399624" y="1737455"/>
                  </a:lnTo>
                  <a:lnTo>
                    <a:pt x="3393481" y="1691754"/>
                  </a:lnTo>
                  <a:lnTo>
                    <a:pt x="3386262" y="1646387"/>
                  </a:lnTo>
                  <a:lnTo>
                    <a:pt x="3377981" y="1601367"/>
                  </a:lnTo>
                  <a:lnTo>
                    <a:pt x="3368650" y="1556704"/>
                  </a:lnTo>
                  <a:lnTo>
                    <a:pt x="3358282" y="1512412"/>
                  </a:lnTo>
                  <a:lnTo>
                    <a:pt x="3346890" y="1468504"/>
                  </a:lnTo>
                  <a:lnTo>
                    <a:pt x="3334486" y="1424991"/>
                  </a:lnTo>
                  <a:lnTo>
                    <a:pt x="3321084" y="1381885"/>
                  </a:lnTo>
                  <a:lnTo>
                    <a:pt x="3306696" y="1339200"/>
                  </a:lnTo>
                  <a:lnTo>
                    <a:pt x="3291335" y="1296948"/>
                  </a:lnTo>
                  <a:lnTo>
                    <a:pt x="3275014" y="1255140"/>
                  </a:lnTo>
                  <a:lnTo>
                    <a:pt x="3257745" y="1213790"/>
                  </a:lnTo>
                  <a:lnTo>
                    <a:pt x="3239541" y="1172909"/>
                  </a:lnTo>
                  <a:lnTo>
                    <a:pt x="3220416" y="1132510"/>
                  </a:lnTo>
                  <a:lnTo>
                    <a:pt x="3200382" y="1092605"/>
                  </a:lnTo>
                  <a:lnTo>
                    <a:pt x="3179451" y="1053207"/>
                  </a:lnTo>
                  <a:lnTo>
                    <a:pt x="3157637" y="1014328"/>
                  </a:lnTo>
                  <a:lnTo>
                    <a:pt x="3134952" y="975980"/>
                  </a:lnTo>
                  <a:lnTo>
                    <a:pt x="3111410" y="938176"/>
                  </a:lnTo>
                  <a:lnTo>
                    <a:pt x="3087022" y="900928"/>
                  </a:lnTo>
                  <a:lnTo>
                    <a:pt x="3061802" y="864249"/>
                  </a:lnTo>
                  <a:lnTo>
                    <a:pt x="3035762" y="828150"/>
                  </a:lnTo>
                  <a:lnTo>
                    <a:pt x="3008916" y="792644"/>
                  </a:lnTo>
                  <a:lnTo>
                    <a:pt x="2981276" y="757744"/>
                  </a:lnTo>
                  <a:lnTo>
                    <a:pt x="2952855" y="723462"/>
                  </a:lnTo>
                  <a:lnTo>
                    <a:pt x="2923666" y="689809"/>
                  </a:lnTo>
                  <a:lnTo>
                    <a:pt x="2893721" y="656799"/>
                  </a:lnTo>
                  <a:lnTo>
                    <a:pt x="2863033" y="624444"/>
                  </a:lnTo>
                  <a:lnTo>
                    <a:pt x="2831616" y="592757"/>
                  </a:lnTo>
                  <a:lnTo>
                    <a:pt x="2799481" y="561748"/>
                  </a:lnTo>
                  <a:lnTo>
                    <a:pt x="2766642" y="531432"/>
                  </a:lnTo>
                  <a:lnTo>
                    <a:pt x="2733112" y="501820"/>
                  </a:lnTo>
                  <a:lnTo>
                    <a:pt x="2698903" y="472925"/>
                  </a:lnTo>
                  <a:lnTo>
                    <a:pt x="2664027" y="444758"/>
                  </a:lnTo>
                  <a:lnTo>
                    <a:pt x="2628499" y="417333"/>
                  </a:lnTo>
                  <a:lnTo>
                    <a:pt x="2592331" y="390662"/>
                  </a:lnTo>
                  <a:lnTo>
                    <a:pt x="2555535" y="364756"/>
                  </a:lnTo>
                  <a:lnTo>
                    <a:pt x="2518124" y="339629"/>
                  </a:lnTo>
                  <a:lnTo>
                    <a:pt x="2480111" y="315293"/>
                  </a:lnTo>
                  <a:lnTo>
                    <a:pt x="2441510" y="291760"/>
                  </a:lnTo>
                  <a:lnTo>
                    <a:pt x="2402332" y="269042"/>
                  </a:lnTo>
                  <a:lnTo>
                    <a:pt x="2362590" y="247152"/>
                  </a:lnTo>
                  <a:lnTo>
                    <a:pt x="2322297" y="226102"/>
                  </a:lnTo>
                  <a:lnTo>
                    <a:pt x="2281467" y="205905"/>
                  </a:lnTo>
                  <a:lnTo>
                    <a:pt x="2240112" y="186572"/>
                  </a:lnTo>
                  <a:lnTo>
                    <a:pt x="2198244" y="168117"/>
                  </a:lnTo>
                  <a:lnTo>
                    <a:pt x="2155876" y="150551"/>
                  </a:lnTo>
                  <a:lnTo>
                    <a:pt x="2113022" y="133887"/>
                  </a:lnTo>
                  <a:lnTo>
                    <a:pt x="2069694" y="118137"/>
                  </a:lnTo>
                  <a:lnTo>
                    <a:pt x="2025905" y="103314"/>
                  </a:lnTo>
                  <a:lnTo>
                    <a:pt x="1981667" y="89430"/>
                  </a:lnTo>
                  <a:lnTo>
                    <a:pt x="1936994" y="76497"/>
                  </a:lnTo>
                  <a:lnTo>
                    <a:pt x="1891898" y="64528"/>
                  </a:lnTo>
                  <a:lnTo>
                    <a:pt x="1846392" y="53534"/>
                  </a:lnTo>
                  <a:lnTo>
                    <a:pt x="1800489" y="43530"/>
                  </a:lnTo>
                  <a:lnTo>
                    <a:pt x="1754201" y="34525"/>
                  </a:lnTo>
                  <a:lnTo>
                    <a:pt x="1707542" y="26534"/>
                  </a:lnTo>
                  <a:lnTo>
                    <a:pt x="1660525" y="19569"/>
                  </a:lnTo>
                  <a:lnTo>
                    <a:pt x="1613161" y="13641"/>
                  </a:lnTo>
                  <a:lnTo>
                    <a:pt x="1565464" y="8763"/>
                  </a:lnTo>
                  <a:lnTo>
                    <a:pt x="1517446" y="4947"/>
                  </a:lnTo>
                  <a:lnTo>
                    <a:pt x="1469121" y="2207"/>
                  </a:lnTo>
                  <a:lnTo>
                    <a:pt x="1420501" y="553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14356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28670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2844" y="785794"/>
            <a:ext cx="1426597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r>
              <a:rPr sz="2000" b="1" dirty="0" smtClean="0">
                <a:solidFill>
                  <a:srgbClr val="171717"/>
                </a:solidFill>
                <a:latin typeface="Calibri"/>
                <a:cs typeface="Calibri"/>
              </a:rPr>
              <a:t>13</a:t>
            </a:r>
            <a:r>
              <a:rPr sz="2000" b="1" spc="-5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58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14480" y="214290"/>
            <a:ext cx="350662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accent1">
                    <a:lumMod val="25000"/>
                  </a:schemeClr>
                </a:solidFill>
              </a:rPr>
              <a:t>ДОРОЖНЫЙ</a:t>
            </a:r>
            <a:r>
              <a:rPr sz="1400" b="1" spc="-4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dirty="0" smtClean="0">
                <a:solidFill>
                  <a:schemeClr val="accent1">
                    <a:lumMod val="25000"/>
                  </a:schemeClr>
                </a:solidFill>
              </a:rPr>
              <a:t>ФОНД</a:t>
            </a:r>
            <a:endParaRPr sz="1400" b="1" spc="-15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4678" y="571480"/>
            <a:ext cx="5102571" cy="10817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dirty="0" smtClean="0">
                <a:solidFill>
                  <a:srgbClr val="008080"/>
                </a:solidFill>
              </a:rPr>
              <a:t>Муниципальная программа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dirty="0" smtClean="0">
                <a:solidFill>
                  <a:srgbClr val="008080"/>
                </a:solidFill>
              </a:rPr>
              <a:t>«Развитие транспортной системы»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spc="3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3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содержание,</a:t>
            </a:r>
            <a:r>
              <a:rPr sz="1300" spc="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капитальный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ремонт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 err="1">
                <a:solidFill>
                  <a:srgbClr val="171717"/>
                </a:solidFill>
                <a:latin typeface="Calibri"/>
                <a:cs typeface="Calibri"/>
              </a:rPr>
              <a:t>ремонт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муниципальных</a:t>
            </a:r>
            <a:r>
              <a:rPr sz="1300" spc="3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71717"/>
                </a:solidFill>
                <a:latin typeface="Calibri"/>
                <a:cs typeface="Calibri"/>
              </a:rPr>
              <a:t>дорог,</a:t>
            </a:r>
            <a:r>
              <a:rPr sz="13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 err="1">
                <a:solidFill>
                  <a:srgbClr val="171717"/>
                </a:solidFill>
                <a:latin typeface="Calibri"/>
                <a:cs typeface="Calibri"/>
              </a:rPr>
              <a:t>общей</a:t>
            </a:r>
            <a:r>
              <a:rPr sz="13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 err="1" smtClean="0">
                <a:latin typeface="Calibri"/>
                <a:cs typeface="Calibri"/>
              </a:rPr>
              <a:t>протяженностью</a:t>
            </a:r>
            <a:r>
              <a:rPr lang="ru-RU" sz="1300" spc="-10" dirty="0" smtClean="0">
                <a:latin typeface="Calibri"/>
                <a:cs typeface="Calibri"/>
              </a:rPr>
              <a:t>    </a:t>
            </a:r>
            <a:r>
              <a:rPr lang="ru-RU" sz="1300" b="1" spc="-10" dirty="0" smtClean="0">
                <a:latin typeface="Calibri"/>
                <a:cs typeface="Calibri"/>
              </a:rPr>
              <a:t>623,6</a:t>
            </a:r>
            <a:r>
              <a:rPr lang="ru-RU" sz="1300" spc="-10" dirty="0" smtClean="0">
                <a:latin typeface="Calibri"/>
                <a:cs typeface="Calibri"/>
              </a:rPr>
              <a:t> </a:t>
            </a:r>
            <a:r>
              <a:rPr lang="ru-RU" sz="1300" b="1" spc="-10" dirty="0" smtClean="0">
                <a:latin typeface="Calibri"/>
                <a:cs typeface="Calibri"/>
              </a:rPr>
              <a:t>км</a:t>
            </a:r>
            <a:r>
              <a:rPr lang="ru-RU" sz="1300" spc="-10" dirty="0" smtClean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300" spc="-10" dirty="0" smtClean="0">
                <a:solidFill>
                  <a:srgbClr val="171717"/>
                </a:solidFill>
                <a:latin typeface="Calibri"/>
                <a:cs typeface="Calibri"/>
              </a:rPr>
              <a:t>планируется направить </a:t>
            </a:r>
            <a:r>
              <a:rPr lang="ru-RU" sz="13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109027 тыс. рублей, из них</a:t>
            </a:r>
            <a:endParaRPr sz="13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3000364" y="1785926"/>
            <a:ext cx="557216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just">
              <a:spcBef>
                <a:spcPts val="95"/>
              </a:spcBef>
              <a:buNone/>
              <a:tabLst>
                <a:tab pos="299085" algn="l"/>
                <a:tab pos="299720" algn="l"/>
              </a:tabLst>
            </a:pPr>
            <a:r>
              <a:rPr lang="en-US" sz="1050" dirty="0" smtClean="0"/>
              <a:t>        </a:t>
            </a:r>
            <a:r>
              <a:rPr lang="ru-RU" sz="1050" dirty="0" smtClean="0"/>
              <a:t>Субсидии местным бюджетам из областного бюджета на      капитальный ремонт, ремонт и восстановление изношенных верхних слоев асфальтобетонных покрытий, устройство защитных слоев с устранением деформаций и повреждений покрытий автомобильных дорог общего пользования местного значения - </a:t>
            </a:r>
            <a:r>
              <a:rPr lang="ru-RU" sz="1050" b="1" dirty="0" smtClean="0"/>
              <a:t>38645 тыс. рублей</a:t>
            </a:r>
            <a:endParaRPr sz="1050" b="1"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4071934" y="5429264"/>
            <a:ext cx="2886056" cy="1248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100" dirty="0" smtClean="0"/>
              <a:t>В рамках национального проекта </a:t>
            </a:r>
            <a:endParaRPr lang="en-US" sz="1100" dirty="0" smtClean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100" dirty="0" smtClean="0"/>
              <a:t>«Жилье и городская среда»</a:t>
            </a:r>
            <a:endParaRPr lang="en-US" sz="1100" dirty="0" smtClean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100" dirty="0" smtClean="0"/>
          </a:p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100" dirty="0" smtClean="0">
                <a:latin typeface="+mn-lt"/>
              </a:rPr>
              <a:t>Субсидия на формирование современной городской среды -  </a:t>
            </a:r>
            <a:r>
              <a:rPr lang="ru-RU" sz="1100" b="1" dirty="0" smtClean="0">
                <a:latin typeface="+mn-lt"/>
              </a:rPr>
              <a:t>4090 тыс. рублей</a:t>
            </a:r>
          </a:p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100" dirty="0" smtClean="0">
                <a:latin typeface="+mn-lt"/>
                <a:cs typeface="Calibri"/>
              </a:rPr>
              <a:t>Средства местного бюджета -  </a:t>
            </a:r>
            <a:r>
              <a:rPr lang="ru-RU" sz="1100" b="1" dirty="0" smtClean="0">
                <a:latin typeface="+mn-lt"/>
                <a:cs typeface="Calibri"/>
              </a:rPr>
              <a:t>41 тыс. рублей</a:t>
            </a:r>
            <a:endParaRPr sz="1100" b="1" dirty="0">
              <a:latin typeface="+mn-lt"/>
              <a:cs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2571744"/>
            <a:ext cx="55007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+mn-lt"/>
                <a:cs typeface="Calibri" pitchFamily="34" charset="0"/>
              </a:rPr>
              <a:t>Субсидии местным бюджетам из областного бюджета на осуществление дорожной деятельности в отношении автомобильных дорог общего пользования местного значения – </a:t>
            </a:r>
            <a:r>
              <a:rPr lang="ru-RU" sz="1050" b="1" dirty="0" smtClean="0"/>
              <a:t>48567 тыс. рублей</a:t>
            </a:r>
            <a:endParaRPr lang="ru-RU" sz="1050" b="1" dirty="0">
              <a:latin typeface="+mn-lt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3214686"/>
            <a:ext cx="550072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+mn-lt"/>
                <a:cs typeface="Calibri" pitchFamily="34" charset="0"/>
              </a:rPr>
              <a:t>Средства местного бюджета на осуществление дорожной деятельности в отношении автомобильных дорог общего пользования местного значения – </a:t>
            </a:r>
            <a:r>
              <a:rPr lang="ru-RU" sz="1050" b="1" dirty="0" smtClean="0">
                <a:latin typeface="+mn-lt"/>
              </a:rPr>
              <a:t>18410 тыс. рублей</a:t>
            </a:r>
            <a:r>
              <a:rPr lang="ru-RU" sz="1050" dirty="0" smtClean="0">
                <a:latin typeface="+mn-lt"/>
              </a:rPr>
              <a:t>, в том числе </a:t>
            </a:r>
            <a:r>
              <a:rPr lang="ru-RU" sz="1050" dirty="0" err="1" smtClean="0">
                <a:latin typeface="+mn-lt"/>
              </a:rPr>
              <a:t>софинансирование</a:t>
            </a:r>
            <a:r>
              <a:rPr lang="ru-RU" sz="1050" dirty="0" smtClean="0">
                <a:latin typeface="+mn-lt"/>
              </a:rPr>
              <a:t> к субсидиям 529 тыс. рублей, безопасность дорожного движения  - 525 тыс. рублей</a:t>
            </a:r>
          </a:p>
          <a:p>
            <a:pPr algn="l"/>
            <a:r>
              <a:rPr lang="ru-RU" sz="1050" dirty="0" smtClean="0">
                <a:latin typeface="+mn-lt"/>
              </a:rPr>
              <a:t> </a:t>
            </a:r>
            <a:endParaRPr lang="ru-RU" sz="1050" dirty="0">
              <a:latin typeface="+mn-lt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4143380"/>
            <a:ext cx="55007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Средства местного бюджета, физических и юридических лиц на инвестиционные программы и проекты развития общественной инфраструктуры муниципальных образований в Кировской области</a:t>
            </a:r>
            <a:r>
              <a:rPr lang="ru-RU" sz="1050" dirty="0" smtClean="0">
                <a:latin typeface="+mn-lt"/>
                <a:cs typeface="Calibri" pitchFamily="34" charset="0"/>
              </a:rPr>
              <a:t>– </a:t>
            </a:r>
            <a:r>
              <a:rPr lang="ru-RU" sz="1050" b="1" dirty="0" smtClean="0"/>
              <a:t>3405 тыс. рублей</a:t>
            </a:r>
            <a:endParaRPr lang="ru-RU" sz="1050" b="1" dirty="0">
              <a:latin typeface="+mn-lt"/>
              <a:cs typeface="Calibri" pitchFamily="34" charset="0"/>
            </a:endParaRPr>
          </a:p>
        </p:txBody>
      </p:sp>
      <p:pic>
        <p:nvPicPr>
          <p:cNvPr id="36" name="object 6"/>
          <p:cNvPicPr/>
          <p:nvPr/>
        </p:nvPicPr>
        <p:blipFill>
          <a:blip r:embed="rId3" cstate="print">
            <a:lum bright="-24000" contrast="18000"/>
          </a:blip>
          <a:stretch>
            <a:fillRect/>
          </a:stretch>
        </p:blipFill>
        <p:spPr>
          <a:xfrm>
            <a:off x="7143768" y="4286256"/>
            <a:ext cx="1745360" cy="199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ng.pngtree.com/png-clipart/20220823/original/pngtree-ecology-friendly-green-environmental-environment-png-image_84533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4214818"/>
            <a:ext cx="2000264" cy="2000264"/>
          </a:xfrm>
          <a:prstGeom prst="rect">
            <a:avLst/>
          </a:prstGeom>
          <a:noFill/>
        </p:spPr>
      </p:pic>
      <p:sp>
        <p:nvSpPr>
          <p:cNvPr id="42" name="object 14"/>
          <p:cNvSpPr/>
          <p:nvPr/>
        </p:nvSpPr>
        <p:spPr>
          <a:xfrm>
            <a:off x="8143900" y="2143116"/>
            <a:ext cx="1000100" cy="1500198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510" y="0"/>
                </a:moveTo>
                <a:lnTo>
                  <a:pt x="221897" y="4359"/>
                </a:lnTo>
                <a:lnTo>
                  <a:pt x="176139" y="16929"/>
                </a:lnTo>
                <a:lnTo>
                  <a:pt x="133999" y="36942"/>
                </a:lnTo>
                <a:lnTo>
                  <a:pt x="96243" y="63635"/>
                </a:lnTo>
                <a:lnTo>
                  <a:pt x="63635" y="96243"/>
                </a:lnTo>
                <a:lnTo>
                  <a:pt x="36942" y="133999"/>
                </a:lnTo>
                <a:lnTo>
                  <a:pt x="16929" y="176139"/>
                </a:lnTo>
                <a:lnTo>
                  <a:pt x="4359" y="221897"/>
                </a:lnTo>
                <a:lnTo>
                  <a:pt x="0" y="270510"/>
                </a:lnTo>
                <a:lnTo>
                  <a:pt x="4359" y="319122"/>
                </a:lnTo>
                <a:lnTo>
                  <a:pt x="16929" y="364880"/>
                </a:lnTo>
                <a:lnTo>
                  <a:pt x="36942" y="407020"/>
                </a:lnTo>
                <a:lnTo>
                  <a:pt x="63635" y="444776"/>
                </a:lnTo>
                <a:lnTo>
                  <a:pt x="96243" y="477384"/>
                </a:lnTo>
                <a:lnTo>
                  <a:pt x="133999" y="504077"/>
                </a:lnTo>
                <a:lnTo>
                  <a:pt x="176139" y="524090"/>
                </a:lnTo>
                <a:lnTo>
                  <a:pt x="221897" y="536660"/>
                </a:lnTo>
                <a:lnTo>
                  <a:pt x="270510" y="541020"/>
                </a:lnTo>
                <a:lnTo>
                  <a:pt x="319122" y="536660"/>
                </a:lnTo>
                <a:lnTo>
                  <a:pt x="364880" y="524090"/>
                </a:lnTo>
                <a:lnTo>
                  <a:pt x="407020" y="504077"/>
                </a:lnTo>
                <a:lnTo>
                  <a:pt x="444776" y="477384"/>
                </a:lnTo>
                <a:lnTo>
                  <a:pt x="477384" y="444776"/>
                </a:lnTo>
                <a:lnTo>
                  <a:pt x="504077" y="407020"/>
                </a:lnTo>
                <a:lnTo>
                  <a:pt x="524090" y="364880"/>
                </a:lnTo>
                <a:lnTo>
                  <a:pt x="536660" y="319122"/>
                </a:lnTo>
                <a:lnTo>
                  <a:pt x="541019" y="270510"/>
                </a:lnTo>
                <a:lnTo>
                  <a:pt x="536660" y="221897"/>
                </a:lnTo>
                <a:lnTo>
                  <a:pt x="524090" y="176139"/>
                </a:lnTo>
                <a:lnTo>
                  <a:pt x="504077" y="133999"/>
                </a:lnTo>
                <a:lnTo>
                  <a:pt x="477384" y="96243"/>
                </a:lnTo>
                <a:lnTo>
                  <a:pt x="444776" y="63635"/>
                </a:lnTo>
                <a:lnTo>
                  <a:pt x="407020" y="36942"/>
                </a:lnTo>
                <a:lnTo>
                  <a:pt x="364880" y="16929"/>
                </a:lnTo>
                <a:lnTo>
                  <a:pt x="319122" y="4359"/>
                </a:lnTo>
                <a:lnTo>
                  <a:pt x="270510" y="0"/>
                </a:lnTo>
                <a:close/>
              </a:path>
            </a:pathLst>
          </a:custGeom>
          <a:solidFill>
            <a:srgbClr val="96D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71670" cy="3156585"/>
            <a:chOff x="0" y="0"/>
            <a:chExt cx="2496820" cy="3156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7883" y="787146"/>
            <a:ext cx="114084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49869 </a:t>
            </a: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тыс.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0166" y="142852"/>
            <a:ext cx="5909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5" dirty="0"/>
              <a:t>РАСХОДЫ</a:t>
            </a:r>
            <a:r>
              <a:rPr sz="1400" spc="-10" dirty="0"/>
              <a:t> </a:t>
            </a:r>
            <a:r>
              <a:rPr sz="1400" spc="-5" dirty="0" smtClean="0"/>
              <a:t>НА </a:t>
            </a:r>
            <a:r>
              <a:rPr sz="1400" spc="-5" dirty="0"/>
              <a:t>ЖИЛИЩНО-КОММУНАЛЬНОЕ</a:t>
            </a:r>
            <a:r>
              <a:rPr sz="1400" spc="-15" dirty="0"/>
              <a:t> ХОЗЯЙСТВО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6050" y="714356"/>
            <a:ext cx="5845496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solidFill>
                  <a:srgbClr val="171717"/>
                </a:solidFill>
                <a:latin typeface="Calibri"/>
                <a:cs typeface="Calibri"/>
              </a:rPr>
              <a:t>Запланированы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расходы </a:t>
            </a: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реализацию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мероприятий,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направленных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4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подготовку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систем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коммунальной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инфраструктуры</a:t>
            </a:r>
            <a:r>
              <a:rPr sz="14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к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работе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осенне-зимний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171717"/>
                </a:solidFill>
                <a:latin typeface="Calibri"/>
                <a:cs typeface="Calibri"/>
              </a:rPr>
              <a:t>период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10" dirty="0" smtClean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4132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рублей.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7290" y="6000768"/>
            <a:ext cx="6643734" cy="684803"/>
          </a:xfrm>
          <a:prstGeom prst="rect">
            <a:avLst/>
          </a:prstGeom>
          <a:solidFill>
            <a:schemeClr val="accent1">
              <a:alpha val="53000"/>
            </a:schemeClr>
          </a:solidFill>
          <a:scene3d>
            <a:camera prst="orthographicFront"/>
            <a:lightRig rig="threePt" dir="t"/>
          </a:scene3d>
          <a:sp3d contourW="12700">
            <a:bevelT w="120650"/>
            <a:contourClr>
              <a:srgbClr val="6ED656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рамках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национального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проекта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«Жилье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городская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среда»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400" spc="1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регионального</a:t>
            </a:r>
            <a:r>
              <a:rPr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проекта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«</a:t>
            </a:r>
            <a:r>
              <a:rPr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Формирование</a:t>
            </a:r>
            <a:r>
              <a:rPr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комфортной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городской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171717"/>
                </a:solidFill>
                <a:latin typeface="Calibri"/>
                <a:cs typeface="Calibri"/>
              </a:rPr>
              <a:t>среды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400" spc="2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территории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Кировской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области» </a:t>
            </a:r>
            <a:r>
              <a:rPr sz="14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171717"/>
                </a:solidFill>
                <a:latin typeface="Calibri"/>
                <a:cs typeface="Calibri"/>
              </a:rPr>
              <a:t>запланированы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расходы на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118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86776" y="285728"/>
            <a:ext cx="421005" cy="562610"/>
            <a:chOff x="3738371" y="638555"/>
            <a:chExt cx="561340" cy="562610"/>
          </a:xfrm>
        </p:grpSpPr>
        <p:sp>
          <p:nvSpPr>
            <p:cNvPr id="16" name="object 16"/>
            <p:cNvSpPr/>
            <p:nvPr/>
          </p:nvSpPr>
          <p:spPr>
            <a:xfrm>
              <a:off x="3738371" y="638555"/>
              <a:ext cx="561340" cy="562610"/>
            </a:xfrm>
            <a:custGeom>
              <a:avLst/>
              <a:gdLst/>
              <a:ahLst/>
              <a:cxnLst/>
              <a:rect l="l" t="t" r="r" b="b"/>
              <a:pathLst>
                <a:path w="561339" h="562610">
                  <a:moveTo>
                    <a:pt x="280415" y="0"/>
                  </a:moveTo>
                  <a:lnTo>
                    <a:pt x="234944" y="3679"/>
                  </a:lnTo>
                  <a:lnTo>
                    <a:pt x="191804" y="14331"/>
                  </a:lnTo>
                  <a:lnTo>
                    <a:pt x="151573" y="31378"/>
                  </a:lnTo>
                  <a:lnTo>
                    <a:pt x="114830" y="54242"/>
                  </a:lnTo>
                  <a:lnTo>
                    <a:pt x="82153" y="82343"/>
                  </a:lnTo>
                  <a:lnTo>
                    <a:pt x="54120" y="115104"/>
                  </a:lnTo>
                  <a:lnTo>
                    <a:pt x="31310" y="151946"/>
                  </a:lnTo>
                  <a:lnTo>
                    <a:pt x="14301" y="192292"/>
                  </a:lnTo>
                  <a:lnTo>
                    <a:pt x="3671" y="235562"/>
                  </a:lnTo>
                  <a:lnTo>
                    <a:pt x="0" y="281178"/>
                  </a:lnTo>
                  <a:lnTo>
                    <a:pt x="3671" y="326793"/>
                  </a:lnTo>
                  <a:lnTo>
                    <a:pt x="14301" y="370063"/>
                  </a:lnTo>
                  <a:lnTo>
                    <a:pt x="31310" y="410409"/>
                  </a:lnTo>
                  <a:lnTo>
                    <a:pt x="54120" y="447251"/>
                  </a:lnTo>
                  <a:lnTo>
                    <a:pt x="82153" y="480012"/>
                  </a:lnTo>
                  <a:lnTo>
                    <a:pt x="114830" y="508113"/>
                  </a:lnTo>
                  <a:lnTo>
                    <a:pt x="151573" y="530977"/>
                  </a:lnTo>
                  <a:lnTo>
                    <a:pt x="191804" y="548024"/>
                  </a:lnTo>
                  <a:lnTo>
                    <a:pt x="234944" y="558676"/>
                  </a:lnTo>
                  <a:lnTo>
                    <a:pt x="280415" y="562356"/>
                  </a:lnTo>
                  <a:lnTo>
                    <a:pt x="325887" y="558676"/>
                  </a:lnTo>
                  <a:lnTo>
                    <a:pt x="369027" y="548024"/>
                  </a:lnTo>
                  <a:lnTo>
                    <a:pt x="409258" y="530977"/>
                  </a:lnTo>
                  <a:lnTo>
                    <a:pt x="446001" y="508113"/>
                  </a:lnTo>
                  <a:lnTo>
                    <a:pt x="478678" y="480012"/>
                  </a:lnTo>
                  <a:lnTo>
                    <a:pt x="506711" y="447251"/>
                  </a:lnTo>
                  <a:lnTo>
                    <a:pt x="529521" y="410409"/>
                  </a:lnTo>
                  <a:lnTo>
                    <a:pt x="546530" y="370063"/>
                  </a:lnTo>
                  <a:lnTo>
                    <a:pt x="557160" y="326793"/>
                  </a:lnTo>
                  <a:lnTo>
                    <a:pt x="560831" y="281178"/>
                  </a:lnTo>
                  <a:lnTo>
                    <a:pt x="557160" y="235562"/>
                  </a:lnTo>
                  <a:lnTo>
                    <a:pt x="546530" y="192292"/>
                  </a:lnTo>
                  <a:lnTo>
                    <a:pt x="529521" y="151946"/>
                  </a:lnTo>
                  <a:lnTo>
                    <a:pt x="506711" y="115104"/>
                  </a:lnTo>
                  <a:lnTo>
                    <a:pt x="478678" y="82343"/>
                  </a:lnTo>
                  <a:lnTo>
                    <a:pt x="446001" y="54242"/>
                  </a:lnTo>
                  <a:lnTo>
                    <a:pt x="409258" y="31378"/>
                  </a:lnTo>
                  <a:lnTo>
                    <a:pt x="369027" y="14331"/>
                  </a:lnTo>
                  <a:lnTo>
                    <a:pt x="325887" y="3679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7995" y="688847"/>
              <a:ext cx="460248" cy="460248"/>
            </a:xfrm>
            <a:prstGeom prst="rect">
              <a:avLst/>
            </a:prstGeom>
          </p:spPr>
        </p:pic>
      </p:grpSp>
      <p:sp>
        <p:nvSpPr>
          <p:cNvPr id="37" name="object 8"/>
          <p:cNvSpPr txBox="1"/>
          <p:nvPr/>
        </p:nvSpPr>
        <p:spPr>
          <a:xfrm>
            <a:off x="2714612" y="1785926"/>
            <a:ext cx="5810283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>
                <a:latin typeface="Calibri"/>
                <a:cs typeface="Calibri"/>
              </a:rPr>
              <a:t>Оплата расходов </a:t>
            </a:r>
            <a:r>
              <a:rPr lang="ru-RU" sz="1400" spc="-5" dirty="0" err="1" smtClean="0">
                <a:latin typeface="Calibri"/>
                <a:cs typeface="Calibri"/>
              </a:rPr>
              <a:t>ресурсоснабжающим</a:t>
            </a:r>
            <a:r>
              <a:rPr lang="ru-RU" sz="1400" spc="-5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организаци</a:t>
            </a:r>
            <a:r>
              <a:rPr lang="ru-RU" sz="1400" spc="-5" dirty="0" smtClean="0">
                <a:latin typeface="Calibri"/>
                <a:cs typeface="Calibri"/>
              </a:rPr>
              <a:t>ям за пустующее муниципальное жильё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- </a:t>
            </a:r>
            <a:r>
              <a:rPr lang="ru-RU" sz="1400" b="1" spc="-5" dirty="0" smtClean="0">
                <a:latin typeface="Calibri"/>
                <a:cs typeface="Calibri"/>
              </a:rPr>
              <a:t>22615</a:t>
            </a:r>
            <a:r>
              <a:rPr lang="ru-RU" sz="1400" spc="-5" dirty="0" smtClean="0">
                <a:latin typeface="Calibri"/>
                <a:cs typeface="Calibri"/>
              </a:rPr>
              <a:t> </a:t>
            </a:r>
            <a:r>
              <a:rPr lang="ru-RU" sz="1400" b="1" spc="-5" dirty="0" err="1" smtClean="0">
                <a:latin typeface="Calibri"/>
                <a:cs typeface="Calibri"/>
              </a:rPr>
              <a:t>тыс</a:t>
            </a:r>
            <a:r>
              <a:rPr sz="1400" b="1" spc="-5" dirty="0" smtClean="0">
                <a:latin typeface="Calibri"/>
                <a:cs typeface="Calibri"/>
              </a:rPr>
              <a:t>.</a:t>
            </a:r>
            <a:r>
              <a:rPr sz="1400" b="1" spc="10" dirty="0" smtClean="0"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latin typeface="Calibri"/>
                <a:cs typeface="Calibri"/>
              </a:rPr>
              <a:t>р</a:t>
            </a:r>
            <a:r>
              <a:rPr sz="1400" b="1" spc="-10" dirty="0" err="1" smtClean="0">
                <a:latin typeface="Calibri"/>
                <a:cs typeface="Calibri"/>
              </a:rPr>
              <a:t>ублей</a:t>
            </a:r>
            <a:endParaRPr lang="ru-RU" sz="1400" b="1" spc="-1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smtClean="0">
                <a:latin typeface="Calibri"/>
                <a:cs typeface="Calibri"/>
              </a:rPr>
              <a:t>Плата взносов в фонд капитального ремонта за муниципальный жилой фонд  </a:t>
            </a:r>
            <a:r>
              <a:rPr lang="ru-RU" sz="1400" b="1" spc="-10" dirty="0" smtClean="0">
                <a:latin typeface="Calibri"/>
                <a:cs typeface="Calibri"/>
              </a:rPr>
              <a:t>8474</a:t>
            </a:r>
            <a:r>
              <a:rPr lang="ru-RU" sz="1400" spc="-10" dirty="0" smtClean="0"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latin typeface="Calibri"/>
                <a:cs typeface="Calibri"/>
              </a:rPr>
              <a:t>тыс. руб.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38" name="object 8"/>
          <p:cNvSpPr txBox="1"/>
          <p:nvPr/>
        </p:nvSpPr>
        <p:spPr>
          <a:xfrm>
            <a:off x="1785918" y="2786058"/>
            <a:ext cx="7215238" cy="204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>
                <a:latin typeface="Calibri" pitchFamily="34" charset="0"/>
                <a:cs typeface="Calibri" pitchFamily="34" charset="0"/>
              </a:rPr>
              <a:t>На благоустройство населенных пунктов - </a:t>
            </a:r>
            <a:r>
              <a:rPr lang="ru-RU" sz="1400" b="1" spc="-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7913</a:t>
            </a:r>
            <a:r>
              <a:rPr lang="ru-RU" sz="14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spc="-5" dirty="0" smtClean="0">
                <a:latin typeface="Calibri" pitchFamily="34" charset="0"/>
                <a:cs typeface="Calibri" pitchFamily="34" charset="0"/>
              </a:rPr>
              <a:t>тыс. руб., </a:t>
            </a:r>
            <a:r>
              <a:rPr lang="ru-RU" sz="1400" spc="-5" dirty="0" smtClean="0">
                <a:latin typeface="Calibri" pitchFamily="34" charset="0"/>
                <a:cs typeface="Calibri" pitchFamily="34" charset="0"/>
              </a:rPr>
              <a:t>в том числе: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уличное освещение - 3193,0 тыс. рублей ,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содержание детских площадок - 100 тыс. руб.,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содержание мест захоронения и специализированной службы по вопросу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похоронного дела 800 тыс. руб.,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проведение противоклещевой обработки парков - 400 тыс. рублей,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разработку проектно-сметной документации для участия во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всероссийском конкурсе благоустройства населенных пунктов – 1800,0 тыс. рублей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и иные мероприятия.</a:t>
            </a:r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object 11"/>
          <p:cNvSpPr txBox="1"/>
          <p:nvPr/>
        </p:nvSpPr>
        <p:spPr>
          <a:xfrm>
            <a:off x="2786050" y="1500174"/>
            <a:ext cx="541686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На ремонт систем коммунального хозяйства</a:t>
            </a:r>
            <a:r>
              <a:rPr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633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рублей.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1785918" y="5000636"/>
            <a:ext cx="500066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На реализацию проекта «Народный бюджет» </a:t>
            </a: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3200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lang="ru-RU"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Проект по благоустройству общественной территории «Городская образовательная площадка по адресу </a:t>
            </a:r>
            <a:r>
              <a:rPr lang="ru-RU" sz="1400" dirty="0" err="1" smtClean="0">
                <a:latin typeface="Calibri"/>
                <a:cs typeface="Calibri"/>
              </a:rPr>
              <a:t>г.Кирс</a:t>
            </a:r>
            <a:r>
              <a:rPr lang="ru-RU" sz="1400" dirty="0" smtClean="0">
                <a:latin typeface="Calibri"/>
                <a:cs typeface="Calibri"/>
              </a:rPr>
              <a:t>, ул. Ленина,27А»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3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5338" y="2357430"/>
            <a:ext cx="928662" cy="1071570"/>
          </a:xfrm>
          <a:prstGeom prst="rect">
            <a:avLst/>
          </a:prstGeom>
        </p:spPr>
      </p:pic>
      <p:pic>
        <p:nvPicPr>
          <p:cNvPr id="47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0958" y="4429132"/>
            <a:ext cx="1745360" cy="199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3-02/1676645735_catherineasquithgallery-com-p-ekologiya-fon-zelenii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42918"/>
            <a:ext cx="11797417" cy="6215082"/>
          </a:xfrm>
          <a:prstGeom prst="rect">
            <a:avLst/>
          </a:prstGeom>
          <a:noFill/>
        </p:spPr>
      </p:pic>
      <p:sp>
        <p:nvSpPr>
          <p:cNvPr id="29" name="object 3"/>
          <p:cNvSpPr/>
          <p:nvPr/>
        </p:nvSpPr>
        <p:spPr>
          <a:xfrm>
            <a:off x="4214810" y="714356"/>
            <a:ext cx="4429156" cy="1143008"/>
          </a:xfrm>
          <a:custGeom>
            <a:avLst/>
            <a:gdLst/>
            <a:ahLst/>
            <a:cxnLst/>
            <a:rect l="l" t="t" r="r" b="b"/>
            <a:pathLst>
              <a:path w="4491355" h="3884929">
                <a:moveTo>
                  <a:pt x="3843782" y="0"/>
                </a:moveTo>
                <a:lnTo>
                  <a:pt x="647446" y="0"/>
                </a:lnTo>
                <a:lnTo>
                  <a:pt x="599127" y="1775"/>
                </a:lnTo>
                <a:lnTo>
                  <a:pt x="551772" y="7018"/>
                </a:lnTo>
                <a:lnTo>
                  <a:pt x="505507" y="15604"/>
                </a:lnTo>
                <a:lnTo>
                  <a:pt x="460457" y="27407"/>
                </a:lnTo>
                <a:lnTo>
                  <a:pt x="416746" y="42303"/>
                </a:lnTo>
                <a:lnTo>
                  <a:pt x="374501" y="60165"/>
                </a:lnTo>
                <a:lnTo>
                  <a:pt x="333846" y="80870"/>
                </a:lnTo>
                <a:lnTo>
                  <a:pt x="294907" y="104293"/>
                </a:lnTo>
                <a:lnTo>
                  <a:pt x="257808" y="130307"/>
                </a:lnTo>
                <a:lnTo>
                  <a:pt x="222676" y="158788"/>
                </a:lnTo>
                <a:lnTo>
                  <a:pt x="189634" y="189611"/>
                </a:lnTo>
                <a:lnTo>
                  <a:pt x="158809" y="222650"/>
                </a:lnTo>
                <a:lnTo>
                  <a:pt x="130325" y="257781"/>
                </a:lnTo>
                <a:lnTo>
                  <a:pt x="104309" y="294879"/>
                </a:lnTo>
                <a:lnTo>
                  <a:pt x="80884" y="333818"/>
                </a:lnTo>
                <a:lnTo>
                  <a:pt x="60176" y="374474"/>
                </a:lnTo>
                <a:lnTo>
                  <a:pt x="42310" y="416721"/>
                </a:lnTo>
                <a:lnTo>
                  <a:pt x="27412" y="460434"/>
                </a:lnTo>
                <a:lnTo>
                  <a:pt x="15607" y="505488"/>
                </a:lnTo>
                <a:lnTo>
                  <a:pt x="7020" y="551758"/>
                </a:lnTo>
                <a:lnTo>
                  <a:pt x="1775" y="599119"/>
                </a:lnTo>
                <a:lnTo>
                  <a:pt x="0" y="647445"/>
                </a:lnTo>
                <a:lnTo>
                  <a:pt x="0" y="3237217"/>
                </a:lnTo>
                <a:lnTo>
                  <a:pt x="1775" y="3285537"/>
                </a:lnTo>
                <a:lnTo>
                  <a:pt x="7020" y="3332893"/>
                </a:lnTo>
                <a:lnTo>
                  <a:pt x="15607" y="3379160"/>
                </a:lnTo>
                <a:lnTo>
                  <a:pt x="27412" y="3424211"/>
                </a:lnTo>
                <a:lnTo>
                  <a:pt x="42310" y="3467923"/>
                </a:lnTo>
                <a:lnTo>
                  <a:pt x="60176" y="3510169"/>
                </a:lnTo>
                <a:lnTo>
                  <a:pt x="80884" y="3550825"/>
                </a:lnTo>
                <a:lnTo>
                  <a:pt x="104309" y="3589765"/>
                </a:lnTo>
                <a:lnTo>
                  <a:pt x="130325" y="3626864"/>
                </a:lnTo>
                <a:lnTo>
                  <a:pt x="158809" y="3661997"/>
                </a:lnTo>
                <a:lnTo>
                  <a:pt x="189634" y="3695039"/>
                </a:lnTo>
                <a:lnTo>
                  <a:pt x="222676" y="3725865"/>
                </a:lnTo>
                <a:lnTo>
                  <a:pt x="257808" y="3754349"/>
                </a:lnTo>
                <a:lnTo>
                  <a:pt x="294907" y="3780366"/>
                </a:lnTo>
                <a:lnTo>
                  <a:pt x="333846" y="3803791"/>
                </a:lnTo>
                <a:lnTo>
                  <a:pt x="374501" y="3824499"/>
                </a:lnTo>
                <a:lnTo>
                  <a:pt x="416746" y="3842365"/>
                </a:lnTo>
                <a:lnTo>
                  <a:pt x="460457" y="3857263"/>
                </a:lnTo>
                <a:lnTo>
                  <a:pt x="505507" y="3869068"/>
                </a:lnTo>
                <a:lnTo>
                  <a:pt x="551772" y="3877655"/>
                </a:lnTo>
                <a:lnTo>
                  <a:pt x="599127" y="3882900"/>
                </a:lnTo>
                <a:lnTo>
                  <a:pt x="647446" y="3884676"/>
                </a:lnTo>
                <a:lnTo>
                  <a:pt x="3843782" y="3884676"/>
                </a:lnTo>
                <a:lnTo>
                  <a:pt x="3892108" y="3882900"/>
                </a:lnTo>
                <a:lnTo>
                  <a:pt x="3939469" y="3877655"/>
                </a:lnTo>
                <a:lnTo>
                  <a:pt x="3985739" y="3869068"/>
                </a:lnTo>
                <a:lnTo>
                  <a:pt x="4030793" y="3857263"/>
                </a:lnTo>
                <a:lnTo>
                  <a:pt x="4074506" y="3842365"/>
                </a:lnTo>
                <a:lnTo>
                  <a:pt x="4116753" y="3824499"/>
                </a:lnTo>
                <a:lnTo>
                  <a:pt x="4157409" y="3803791"/>
                </a:lnTo>
                <a:lnTo>
                  <a:pt x="4196348" y="3780366"/>
                </a:lnTo>
                <a:lnTo>
                  <a:pt x="4233446" y="3754349"/>
                </a:lnTo>
                <a:lnTo>
                  <a:pt x="4268577" y="3725865"/>
                </a:lnTo>
                <a:lnTo>
                  <a:pt x="4301617" y="3695039"/>
                </a:lnTo>
                <a:lnTo>
                  <a:pt x="4332439" y="3661997"/>
                </a:lnTo>
                <a:lnTo>
                  <a:pt x="4360920" y="3626864"/>
                </a:lnTo>
                <a:lnTo>
                  <a:pt x="4386934" y="3589765"/>
                </a:lnTo>
                <a:lnTo>
                  <a:pt x="4410357" y="3550825"/>
                </a:lnTo>
                <a:lnTo>
                  <a:pt x="4431062" y="3510169"/>
                </a:lnTo>
                <a:lnTo>
                  <a:pt x="4448924" y="3467923"/>
                </a:lnTo>
                <a:lnTo>
                  <a:pt x="4463820" y="3424211"/>
                </a:lnTo>
                <a:lnTo>
                  <a:pt x="4475623" y="3379160"/>
                </a:lnTo>
                <a:lnTo>
                  <a:pt x="4484209" y="3332893"/>
                </a:lnTo>
                <a:lnTo>
                  <a:pt x="4489452" y="3285537"/>
                </a:lnTo>
                <a:lnTo>
                  <a:pt x="4491228" y="3237217"/>
                </a:lnTo>
                <a:lnTo>
                  <a:pt x="4491228" y="647445"/>
                </a:lnTo>
                <a:lnTo>
                  <a:pt x="4489452" y="599119"/>
                </a:lnTo>
                <a:lnTo>
                  <a:pt x="4484209" y="551758"/>
                </a:lnTo>
                <a:lnTo>
                  <a:pt x="4475623" y="505488"/>
                </a:lnTo>
                <a:lnTo>
                  <a:pt x="4463820" y="460434"/>
                </a:lnTo>
                <a:lnTo>
                  <a:pt x="4448924" y="416721"/>
                </a:lnTo>
                <a:lnTo>
                  <a:pt x="4431062" y="374474"/>
                </a:lnTo>
                <a:lnTo>
                  <a:pt x="4410357" y="333818"/>
                </a:lnTo>
                <a:lnTo>
                  <a:pt x="4386934" y="294879"/>
                </a:lnTo>
                <a:lnTo>
                  <a:pt x="4360920" y="257781"/>
                </a:lnTo>
                <a:lnTo>
                  <a:pt x="4332439" y="222650"/>
                </a:lnTo>
                <a:lnTo>
                  <a:pt x="4301616" y="189610"/>
                </a:lnTo>
                <a:lnTo>
                  <a:pt x="4268577" y="158788"/>
                </a:lnTo>
                <a:lnTo>
                  <a:pt x="4233446" y="130307"/>
                </a:lnTo>
                <a:lnTo>
                  <a:pt x="4196348" y="104293"/>
                </a:lnTo>
                <a:lnTo>
                  <a:pt x="4157409" y="80870"/>
                </a:lnTo>
                <a:lnTo>
                  <a:pt x="4116753" y="60165"/>
                </a:lnTo>
                <a:lnTo>
                  <a:pt x="4074506" y="42303"/>
                </a:lnTo>
                <a:lnTo>
                  <a:pt x="4030793" y="27407"/>
                </a:lnTo>
                <a:lnTo>
                  <a:pt x="3985739" y="15604"/>
                </a:lnTo>
                <a:lnTo>
                  <a:pt x="3939469" y="7018"/>
                </a:lnTo>
                <a:lnTo>
                  <a:pt x="3892108" y="1775"/>
                </a:lnTo>
                <a:lnTo>
                  <a:pt x="3843782" y="0"/>
                </a:lnTo>
                <a:close/>
              </a:path>
            </a:pathLst>
          </a:custGeom>
          <a:solidFill>
            <a:srgbClr val="6ED656">
              <a:alpha val="7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0" y="0"/>
            <a:ext cx="3732434" cy="4749024"/>
            <a:chOff x="0" y="0"/>
            <a:chExt cx="4976577" cy="4749024"/>
          </a:xfrm>
        </p:grpSpPr>
        <p:sp>
          <p:nvSpPr>
            <p:cNvPr id="3" name="object 3"/>
            <p:cNvSpPr/>
            <p:nvPr/>
          </p:nvSpPr>
          <p:spPr>
            <a:xfrm>
              <a:off x="1809720" y="2786058"/>
              <a:ext cx="3166857" cy="1962966"/>
            </a:xfrm>
            <a:custGeom>
              <a:avLst/>
              <a:gdLst/>
              <a:ahLst/>
              <a:cxnLst/>
              <a:rect l="l" t="t" r="r" b="b"/>
              <a:pathLst>
                <a:path w="4491355" h="3884929">
                  <a:moveTo>
                    <a:pt x="3843782" y="0"/>
                  </a:moveTo>
                  <a:lnTo>
                    <a:pt x="647446" y="0"/>
                  </a:lnTo>
                  <a:lnTo>
                    <a:pt x="599127" y="1775"/>
                  </a:lnTo>
                  <a:lnTo>
                    <a:pt x="551772" y="7018"/>
                  </a:lnTo>
                  <a:lnTo>
                    <a:pt x="505507" y="15604"/>
                  </a:lnTo>
                  <a:lnTo>
                    <a:pt x="460457" y="27407"/>
                  </a:lnTo>
                  <a:lnTo>
                    <a:pt x="416746" y="42303"/>
                  </a:lnTo>
                  <a:lnTo>
                    <a:pt x="374501" y="60165"/>
                  </a:lnTo>
                  <a:lnTo>
                    <a:pt x="333846" y="80870"/>
                  </a:lnTo>
                  <a:lnTo>
                    <a:pt x="294907" y="104293"/>
                  </a:lnTo>
                  <a:lnTo>
                    <a:pt x="257808" y="130307"/>
                  </a:lnTo>
                  <a:lnTo>
                    <a:pt x="222676" y="158788"/>
                  </a:lnTo>
                  <a:lnTo>
                    <a:pt x="189634" y="189611"/>
                  </a:lnTo>
                  <a:lnTo>
                    <a:pt x="158809" y="222650"/>
                  </a:lnTo>
                  <a:lnTo>
                    <a:pt x="130325" y="257781"/>
                  </a:lnTo>
                  <a:lnTo>
                    <a:pt x="104309" y="294879"/>
                  </a:lnTo>
                  <a:lnTo>
                    <a:pt x="80884" y="333818"/>
                  </a:lnTo>
                  <a:lnTo>
                    <a:pt x="60176" y="374474"/>
                  </a:lnTo>
                  <a:lnTo>
                    <a:pt x="42310" y="416721"/>
                  </a:lnTo>
                  <a:lnTo>
                    <a:pt x="27412" y="460434"/>
                  </a:lnTo>
                  <a:lnTo>
                    <a:pt x="15607" y="505488"/>
                  </a:lnTo>
                  <a:lnTo>
                    <a:pt x="7020" y="551758"/>
                  </a:lnTo>
                  <a:lnTo>
                    <a:pt x="1775" y="599119"/>
                  </a:lnTo>
                  <a:lnTo>
                    <a:pt x="0" y="647445"/>
                  </a:lnTo>
                  <a:lnTo>
                    <a:pt x="0" y="3237217"/>
                  </a:lnTo>
                  <a:lnTo>
                    <a:pt x="1775" y="3285537"/>
                  </a:lnTo>
                  <a:lnTo>
                    <a:pt x="7020" y="3332893"/>
                  </a:lnTo>
                  <a:lnTo>
                    <a:pt x="15607" y="3379160"/>
                  </a:lnTo>
                  <a:lnTo>
                    <a:pt x="27412" y="3424211"/>
                  </a:lnTo>
                  <a:lnTo>
                    <a:pt x="42310" y="3467923"/>
                  </a:lnTo>
                  <a:lnTo>
                    <a:pt x="60176" y="3510169"/>
                  </a:lnTo>
                  <a:lnTo>
                    <a:pt x="80884" y="3550825"/>
                  </a:lnTo>
                  <a:lnTo>
                    <a:pt x="104309" y="3589765"/>
                  </a:lnTo>
                  <a:lnTo>
                    <a:pt x="130325" y="3626864"/>
                  </a:lnTo>
                  <a:lnTo>
                    <a:pt x="158809" y="3661997"/>
                  </a:lnTo>
                  <a:lnTo>
                    <a:pt x="189634" y="3695039"/>
                  </a:lnTo>
                  <a:lnTo>
                    <a:pt x="222676" y="3725865"/>
                  </a:lnTo>
                  <a:lnTo>
                    <a:pt x="257808" y="3754349"/>
                  </a:lnTo>
                  <a:lnTo>
                    <a:pt x="294907" y="3780366"/>
                  </a:lnTo>
                  <a:lnTo>
                    <a:pt x="333846" y="3803791"/>
                  </a:lnTo>
                  <a:lnTo>
                    <a:pt x="374501" y="3824499"/>
                  </a:lnTo>
                  <a:lnTo>
                    <a:pt x="416746" y="3842365"/>
                  </a:lnTo>
                  <a:lnTo>
                    <a:pt x="460457" y="3857263"/>
                  </a:lnTo>
                  <a:lnTo>
                    <a:pt x="505507" y="3869068"/>
                  </a:lnTo>
                  <a:lnTo>
                    <a:pt x="551772" y="3877655"/>
                  </a:lnTo>
                  <a:lnTo>
                    <a:pt x="599127" y="3882900"/>
                  </a:lnTo>
                  <a:lnTo>
                    <a:pt x="647446" y="3884676"/>
                  </a:lnTo>
                  <a:lnTo>
                    <a:pt x="3843782" y="3884676"/>
                  </a:lnTo>
                  <a:lnTo>
                    <a:pt x="3892108" y="3882900"/>
                  </a:lnTo>
                  <a:lnTo>
                    <a:pt x="3939469" y="3877655"/>
                  </a:lnTo>
                  <a:lnTo>
                    <a:pt x="3985739" y="3869068"/>
                  </a:lnTo>
                  <a:lnTo>
                    <a:pt x="4030793" y="3857263"/>
                  </a:lnTo>
                  <a:lnTo>
                    <a:pt x="4074506" y="3842365"/>
                  </a:lnTo>
                  <a:lnTo>
                    <a:pt x="4116753" y="3824499"/>
                  </a:lnTo>
                  <a:lnTo>
                    <a:pt x="4157409" y="3803791"/>
                  </a:lnTo>
                  <a:lnTo>
                    <a:pt x="4196348" y="3780366"/>
                  </a:lnTo>
                  <a:lnTo>
                    <a:pt x="4233446" y="3754349"/>
                  </a:lnTo>
                  <a:lnTo>
                    <a:pt x="4268577" y="3725865"/>
                  </a:lnTo>
                  <a:lnTo>
                    <a:pt x="4301617" y="3695039"/>
                  </a:lnTo>
                  <a:lnTo>
                    <a:pt x="4332439" y="3661997"/>
                  </a:lnTo>
                  <a:lnTo>
                    <a:pt x="4360920" y="3626864"/>
                  </a:lnTo>
                  <a:lnTo>
                    <a:pt x="4386934" y="3589765"/>
                  </a:lnTo>
                  <a:lnTo>
                    <a:pt x="4410357" y="3550825"/>
                  </a:lnTo>
                  <a:lnTo>
                    <a:pt x="4431062" y="3510169"/>
                  </a:lnTo>
                  <a:lnTo>
                    <a:pt x="4448924" y="3467923"/>
                  </a:lnTo>
                  <a:lnTo>
                    <a:pt x="4463820" y="3424211"/>
                  </a:lnTo>
                  <a:lnTo>
                    <a:pt x="4475623" y="3379160"/>
                  </a:lnTo>
                  <a:lnTo>
                    <a:pt x="4484209" y="3332893"/>
                  </a:lnTo>
                  <a:lnTo>
                    <a:pt x="4489452" y="3285537"/>
                  </a:lnTo>
                  <a:lnTo>
                    <a:pt x="4491228" y="3237217"/>
                  </a:lnTo>
                  <a:lnTo>
                    <a:pt x="4491228" y="647445"/>
                  </a:lnTo>
                  <a:lnTo>
                    <a:pt x="4489452" y="599119"/>
                  </a:lnTo>
                  <a:lnTo>
                    <a:pt x="4484209" y="551758"/>
                  </a:lnTo>
                  <a:lnTo>
                    <a:pt x="4475623" y="505488"/>
                  </a:lnTo>
                  <a:lnTo>
                    <a:pt x="4463820" y="460434"/>
                  </a:lnTo>
                  <a:lnTo>
                    <a:pt x="4448924" y="416721"/>
                  </a:lnTo>
                  <a:lnTo>
                    <a:pt x="4431062" y="374474"/>
                  </a:lnTo>
                  <a:lnTo>
                    <a:pt x="4410357" y="333818"/>
                  </a:lnTo>
                  <a:lnTo>
                    <a:pt x="4386934" y="294879"/>
                  </a:lnTo>
                  <a:lnTo>
                    <a:pt x="4360920" y="257781"/>
                  </a:lnTo>
                  <a:lnTo>
                    <a:pt x="4332439" y="222650"/>
                  </a:lnTo>
                  <a:lnTo>
                    <a:pt x="4301616" y="189610"/>
                  </a:lnTo>
                  <a:lnTo>
                    <a:pt x="4268577" y="158788"/>
                  </a:lnTo>
                  <a:lnTo>
                    <a:pt x="4233446" y="130307"/>
                  </a:lnTo>
                  <a:lnTo>
                    <a:pt x="4196348" y="104293"/>
                  </a:lnTo>
                  <a:lnTo>
                    <a:pt x="4157409" y="80870"/>
                  </a:lnTo>
                  <a:lnTo>
                    <a:pt x="4116753" y="60165"/>
                  </a:lnTo>
                  <a:lnTo>
                    <a:pt x="4074506" y="42303"/>
                  </a:lnTo>
                  <a:lnTo>
                    <a:pt x="4030793" y="27407"/>
                  </a:lnTo>
                  <a:lnTo>
                    <a:pt x="3985739" y="15604"/>
                  </a:lnTo>
                  <a:lnTo>
                    <a:pt x="3939469" y="7018"/>
                  </a:lnTo>
                  <a:lnTo>
                    <a:pt x="3892108" y="1775"/>
                  </a:lnTo>
                  <a:lnTo>
                    <a:pt x="3843782" y="0"/>
                  </a:lnTo>
                  <a:close/>
                </a:path>
              </a:pathLst>
            </a:custGeom>
            <a:solidFill>
              <a:srgbClr val="DCEFED">
                <a:alpha val="37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4988"/>
              <a:ext cx="2666976" cy="2715384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6ED656">
                <a:alpha val="7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238480" cy="3357562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6ED656">
                <a:alpha val="1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4282" y="1071546"/>
            <a:ext cx="1140845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 err="1" smtClean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1745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00232" y="285728"/>
            <a:ext cx="415766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РАСХОДЫ</a:t>
            </a:r>
            <a:r>
              <a:rPr spc="-30" dirty="0"/>
              <a:t> </a:t>
            </a:r>
            <a:r>
              <a:rPr dirty="0" smtClean="0"/>
              <a:t>НА</a:t>
            </a:r>
            <a:r>
              <a:rPr spc="-25" dirty="0" smtClean="0"/>
              <a:t> </a:t>
            </a:r>
            <a:r>
              <a:rPr spc="-10" dirty="0"/>
              <a:t>ЭКОЛОГИЮ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43372" y="1928802"/>
            <a:ext cx="4714908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Calibri"/>
              <a:cs typeface="Calibri"/>
            </a:endParaRP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В соответствии со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3"/>
              </a:rPr>
              <a:t>статьей 35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Бюджетного кодекса Российской Федерации объем  бюджетных  ассигнований на реализацию плана мероприятий, указанных в 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4"/>
              </a:rPr>
              <a:t>пункте 1 статьи 16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.6 ,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5"/>
              </a:rPr>
              <a:t>пункте 1 статьи 75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.1  и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6"/>
              </a:rPr>
              <a:t>пункте 1 статьи 78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.2  Федерального закона  «Об  охране  окружающей  среды»,  определяется  в  размере не менее прогнозируемого   при   формировании   бюджета муниципального округа объема  доходов бюджета муниципального округа от:</a:t>
            </a:r>
          </a:p>
          <a:p>
            <a:pPr algn="l"/>
            <a:r>
              <a:rPr lang="ru-RU" sz="1100" dirty="0" smtClean="0">
                <a:latin typeface="Calibri" pitchFamily="34" charset="0"/>
                <a:cs typeface="Calibri" pitchFamily="34" charset="0"/>
              </a:rPr>
              <a:t>* платы за негативное воздействие на окружающую среду;</a:t>
            </a:r>
          </a:p>
          <a:p>
            <a:pPr algn="l"/>
            <a:r>
              <a:rPr lang="ru-RU" sz="1100" dirty="0" smtClean="0">
                <a:latin typeface="Calibri" pitchFamily="34" charset="0"/>
                <a:cs typeface="Calibri" pitchFamily="34" charset="0"/>
              </a:rPr>
              <a:t>* от административных штрафов за административные правонарушения в области охраны окружающей среды и природопользования;</a:t>
            </a:r>
          </a:p>
          <a:p>
            <a:pPr algn="l"/>
            <a:r>
              <a:rPr lang="ru-RU" sz="1100" dirty="0" smtClean="0">
                <a:latin typeface="Calibri" pitchFamily="34" charset="0"/>
                <a:cs typeface="Calibri" pitchFamily="34" charset="0"/>
              </a:rPr>
              <a:t>* платежей по искам о возмещении вреда, причиненного окружающей среде вследствие нарушений обязательных требований, а также от платежей, уплачиваемых при добровольном возмещении вреда, причиненного окружающей среде вследствие нарушений обязательных требований;</a:t>
            </a:r>
          </a:p>
          <a:p>
            <a:pPr algn="l"/>
            <a:r>
              <a:rPr lang="ru-RU" sz="1100" dirty="0" smtClean="0">
                <a:latin typeface="Calibri" pitchFamily="34" charset="0"/>
                <a:cs typeface="Calibri" pitchFamily="34" charset="0"/>
              </a:rPr>
              <a:t>* межбюджетных трансфертов из федерального и областного бюджета на цели, указанные в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7" action="ppaction://hlinkfile"/>
              </a:rPr>
              <a:t>абзаце первом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настоящего пункта. </a:t>
            </a:r>
            <a:endParaRPr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25"/>
          <p:cNvSpPr txBox="1"/>
          <p:nvPr/>
        </p:nvSpPr>
        <p:spPr>
          <a:xfrm>
            <a:off x="1785918" y="2928934"/>
            <a:ext cx="171451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200" dirty="0" smtClean="0">
                <a:solidFill>
                  <a:srgbClr val="171717"/>
                </a:solidFill>
                <a:latin typeface="Courier New"/>
                <a:cs typeface="Courier New"/>
              </a:rPr>
              <a:t>o </a:t>
            </a:r>
            <a:r>
              <a:rPr sz="12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Реализация</a:t>
            </a:r>
            <a:r>
              <a:rPr sz="12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борьбе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 err="1">
                <a:solidFill>
                  <a:srgbClr val="171717"/>
                </a:solidFill>
                <a:latin typeface="Calibri"/>
                <a:cs typeface="Calibri"/>
              </a:rPr>
              <a:t>борщевиком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2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Сосновского</a:t>
            </a:r>
            <a:endParaRPr lang="ru-RU" sz="1200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200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200" spc="5" dirty="0" smtClean="0">
                <a:solidFill>
                  <a:srgbClr val="171717"/>
                </a:solidFill>
                <a:latin typeface="Calibri"/>
                <a:cs typeface="Calibri"/>
              </a:rPr>
              <a:t>         </a:t>
            </a:r>
            <a:r>
              <a:rPr lang="ru-RU" sz="1200" b="1" dirty="0" smtClean="0">
                <a:solidFill>
                  <a:srgbClr val="171717"/>
                </a:solidFill>
                <a:latin typeface="Calibri"/>
                <a:cs typeface="Calibri"/>
              </a:rPr>
              <a:t>611 </a:t>
            </a:r>
            <a:r>
              <a:rPr lang="ru-RU" sz="12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2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200" b="1" spc="-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рублей.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4286248" y="714356"/>
            <a:ext cx="4168140" cy="1082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Мероприятия</a:t>
            </a:r>
            <a:r>
              <a:rPr sz="14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sz="14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ликвидации</a:t>
            </a:r>
            <a:r>
              <a:rPr sz="14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накопленного</a:t>
            </a:r>
            <a:r>
              <a:rPr sz="14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вреда</a:t>
            </a:r>
            <a:r>
              <a:rPr sz="14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окружающей</a:t>
            </a:r>
            <a:r>
              <a:rPr sz="14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71717"/>
                </a:solidFill>
                <a:latin typeface="Calibri"/>
                <a:cs typeface="Calibri"/>
              </a:rPr>
              <a:t>среде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84785" marR="438150" indent="-172720">
              <a:lnSpc>
                <a:spcPct val="100000"/>
              </a:lnSpc>
              <a:spcBef>
                <a:spcPts val="5"/>
              </a:spcBef>
              <a:buChar char="-"/>
              <a:tabLst>
                <a:tab pos="185420" algn="l"/>
              </a:tabLst>
            </a:pPr>
            <a:r>
              <a:rPr sz="1400" spc="-5" dirty="0" err="1">
                <a:solidFill>
                  <a:srgbClr val="171717"/>
                </a:solidFill>
                <a:latin typeface="Calibri"/>
                <a:cs typeface="Calibri"/>
              </a:rPr>
              <a:t>Ликвидация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несанкционированных</a:t>
            </a:r>
            <a:r>
              <a:rPr sz="14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свалок на </a:t>
            </a:r>
            <a:r>
              <a:rPr sz="1400" spc="-5" dirty="0" err="1">
                <a:solidFill>
                  <a:srgbClr val="171717"/>
                </a:solidFill>
                <a:latin typeface="Calibri"/>
                <a:cs typeface="Calibri"/>
              </a:rPr>
              <a:t>землях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муниципалитета</a:t>
            </a:r>
            <a:r>
              <a:rPr sz="1400" dirty="0" smtClean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400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1134</a:t>
            </a:r>
            <a:r>
              <a:rPr sz="1400" b="1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рублей.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6387" name="Picture 3" descr="https://thumbs.dreamstime.com/b/%D0%BD%D0%B5-%D0%BE%D0%B1%D1%89%D0%B8%D0%BF%D0%BB%D0%B8%D1%82%D0%B5-%D0%B7%D0%BD%D0%B0%D0%BA-%D0%B2%D0%B5%D0%BA%D1%82%D0%BE%D1%80%D0%B0-%D1%86%D0%B2%D0%B5%D1%82%D0%BE%D0%B2-%D0%BD%D0%B0-%D0%B1%D0%B5%D0%BB%D0%BE%D0%BC-%D1%84%D0%BE%D0%BD%D0%B5-1674650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3500438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29000" y="624586"/>
          <a:ext cx="5500687" cy="5469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6306"/>
                <a:gridCol w="764381"/>
              </a:tblGrid>
              <a:tr h="4305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7465" marB="0" anchor="ctr">
                    <a:lnR w="28575">
                      <a:solidFill>
                        <a:srgbClr val="96D2CA"/>
                      </a:solidFill>
                      <a:prstDash val="solid"/>
                    </a:lnR>
                    <a:lnB w="28575">
                      <a:solidFill>
                        <a:srgbClr val="96D2CA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96D2CA"/>
                      </a:solidFill>
                      <a:prstDash val="solid"/>
                    </a:lnL>
                    <a:lnB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4A9"/>
                    </a:solidFill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вит</a:t>
                      </a:r>
                      <a:r>
                        <a:rPr sz="12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бра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зо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39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347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marL="82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lang="ru-RU" sz="1200" spc="-4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культуры </a:t>
                      </a:r>
                      <a:r>
                        <a:rPr lang="ru-RU" sz="120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Верхнекамья</a:t>
                      </a:r>
                      <a:endParaRPr lang="ru-RU" sz="1200" dirty="0" smtClean="0">
                        <a:latin typeface="Calibri"/>
                        <a:cs typeface="Calibri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39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128032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53">
                <a:tc>
                  <a:txBody>
                    <a:bodyPr/>
                    <a:lstStyle/>
                    <a:p>
                      <a:pPr marL="82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lang="ru-RU" sz="1200" spc="-4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транспортной</a:t>
                      </a:r>
                      <a:r>
                        <a:rPr lang="ru-RU" sz="1200" spc="-1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endParaRPr lang="ru-RU" sz="1200" dirty="0" smtClean="0">
                        <a:latin typeface="Calibri"/>
                        <a:cs typeface="Calibri"/>
                      </a:endParaRPr>
                    </a:p>
                  </a:txBody>
                  <a:tcPr marL="0" marR="0" marT="27939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Развитие муниципального управления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59580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Обеспечение безопасности и жизнедеятельности населения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59580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Молодежь и спорт </a:t>
                      </a:r>
                      <a:r>
                        <a:rPr lang="ru-RU" sz="120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Верхнекамья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60123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Управление муниципальными финансами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Управление муниципальным имуществом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Формирование современной городской среды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 err="1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малого и среднего предпринимательства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443566"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835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4A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2" y="107721"/>
            <a:ext cx="8229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5" dirty="0"/>
              <a:t>РАСХОДЫ</a:t>
            </a:r>
            <a:r>
              <a:rPr sz="1400" dirty="0"/>
              <a:t> </a:t>
            </a:r>
            <a:r>
              <a:rPr sz="1400" spc="-5" dirty="0" smtClean="0"/>
              <a:t>НА</a:t>
            </a:r>
            <a:r>
              <a:rPr sz="1400" spc="15" dirty="0" smtClean="0"/>
              <a:t> </a:t>
            </a:r>
            <a:r>
              <a:rPr sz="1400" spc="-5" dirty="0"/>
              <a:t>РЕАЛИЗАЦИЮ</a:t>
            </a:r>
            <a:r>
              <a:rPr sz="1400" spc="-20" dirty="0"/>
              <a:t> </a:t>
            </a:r>
            <a:r>
              <a:rPr lang="ru-RU" sz="1400" spc="-20" dirty="0" smtClean="0"/>
              <a:t>МУНИЦИПАЛЬ</a:t>
            </a:r>
            <a:r>
              <a:rPr sz="1400" spc="-20" dirty="0" smtClean="0"/>
              <a:t>НЫХ</a:t>
            </a:r>
            <a:r>
              <a:rPr sz="1400" spc="10" dirty="0" smtClean="0"/>
              <a:t> </a:t>
            </a:r>
            <a:r>
              <a:rPr sz="1400" spc="-15" dirty="0" smtClean="0"/>
              <a:t>ПРОГРАММ</a:t>
            </a:r>
            <a:endParaRPr sz="1400" spc="-5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276" y="1118438"/>
            <a:ext cx="2752969" cy="36612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71538" y="2214554"/>
            <a:ext cx="1285884" cy="13625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Расходы </a:t>
            </a:r>
            <a:r>
              <a:rPr sz="1400" dirty="0" err="1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20" dirty="0" smtClean="0">
                <a:solidFill>
                  <a:srgbClr val="171717"/>
                </a:solidFill>
                <a:latin typeface="Calibri"/>
                <a:cs typeface="Calibri"/>
              </a:rPr>
              <a:t>муниципальные</a:t>
            </a:r>
            <a:r>
              <a:rPr sz="14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программы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1664"/>
              </a:lnSpc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2145"/>
              </a:lnSpc>
            </a:pPr>
            <a:r>
              <a:rPr lang="ru-RU" sz="1800" b="1" dirty="0" smtClean="0">
                <a:solidFill>
                  <a:srgbClr val="171717"/>
                </a:solidFill>
                <a:latin typeface="Calibri"/>
                <a:cs typeface="Calibri"/>
              </a:rPr>
              <a:t>835120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ru-RU"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2024" y="1216914"/>
            <a:ext cx="552926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41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24130">
              <a:lnSpc>
                <a:spcPts val="994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endParaRPr sz="1000" dirty="0">
              <a:latin typeface="Calibri"/>
              <a:cs typeface="Calibri"/>
            </a:endParaRPr>
          </a:p>
          <a:p>
            <a:pPr marL="24130">
              <a:lnSpc>
                <a:spcPts val="1105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8860" y="3071810"/>
            <a:ext cx="59968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75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14604" marR="90170">
              <a:lnSpc>
                <a:spcPts val="1010"/>
              </a:lnSpc>
              <a:spcBef>
                <a:spcPts val="5"/>
              </a:spcBef>
            </a:pPr>
            <a:r>
              <a:rPr sz="1000" spc="-5" dirty="0" err="1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000" spc="-5" dirty="0" smtClean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2126" y="3827527"/>
            <a:ext cx="589121" cy="812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800">
              <a:latin typeface="Calibri"/>
              <a:cs typeface="Calibri"/>
            </a:endParaRPr>
          </a:p>
          <a:p>
            <a:pPr marL="24130" marR="5080">
              <a:lnSpc>
                <a:spcPct val="83500"/>
              </a:lnSpc>
              <a:spcBef>
                <a:spcPts val="8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Развитие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ран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пор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ой  системы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8692" y="3724782"/>
            <a:ext cx="745788" cy="812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24130" marR="5080">
              <a:lnSpc>
                <a:spcPct val="83500"/>
              </a:lnSpc>
              <a:spcBef>
                <a:spcPts val="90"/>
              </a:spcBef>
            </a:pPr>
            <a:r>
              <a:rPr lang="ru-RU" sz="1000" spc="-10" dirty="0" smtClean="0">
                <a:solidFill>
                  <a:srgbClr val="FFFFFF"/>
                </a:solidFill>
                <a:latin typeface="Calibri"/>
                <a:cs typeface="Calibri"/>
              </a:rPr>
              <a:t>Развитие муниципального управления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67029" y="1202437"/>
            <a:ext cx="1252139" cy="3075624"/>
            <a:chOff x="1822704" y="1202436"/>
            <a:chExt cx="1669519" cy="307562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2704" y="1202436"/>
              <a:ext cx="455675" cy="457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3228" y="3929065"/>
              <a:ext cx="348995" cy="3489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91770" y="5029580"/>
            <a:ext cx="216169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0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Всего</a:t>
            </a:r>
            <a:r>
              <a:rPr sz="16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2024</a:t>
            </a:r>
            <a:r>
              <a:rPr sz="16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600" spc="-10" dirty="0" err="1">
                <a:solidFill>
                  <a:srgbClr val="171717"/>
                </a:solidFill>
                <a:latin typeface="Calibri"/>
                <a:cs typeface="Calibri"/>
              </a:rPr>
              <a:t>территории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округа </a:t>
            </a:r>
            <a:r>
              <a:rPr sz="1600" spc="-25" dirty="0" err="1" smtClean="0">
                <a:solidFill>
                  <a:srgbClr val="171717"/>
                </a:solidFill>
                <a:latin typeface="Calibri"/>
                <a:cs typeface="Calibri"/>
              </a:rPr>
              <a:t>будет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реализовываться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10 муниципальных</a:t>
            </a:r>
            <a:r>
              <a:rPr sz="1600" b="1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программ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7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86050" y="2714620"/>
            <a:ext cx="428628" cy="357190"/>
          </a:xfrm>
          <a:prstGeom prst="rect">
            <a:avLst/>
          </a:prstGeom>
        </p:spPr>
      </p:pic>
      <p:sp>
        <p:nvSpPr>
          <p:cNvPr id="18" name="object 11"/>
          <p:cNvSpPr txBox="1"/>
          <p:nvPr/>
        </p:nvSpPr>
        <p:spPr>
          <a:xfrm>
            <a:off x="428596" y="3214686"/>
            <a:ext cx="785818" cy="682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24130" marR="5080">
              <a:lnSpc>
                <a:spcPct val="83500"/>
              </a:lnSpc>
              <a:spcBef>
                <a:spcPts val="90"/>
              </a:spcBef>
            </a:pPr>
            <a:r>
              <a:rPr lang="ru-RU" sz="1000" spc="-10" dirty="0" smtClean="0">
                <a:solidFill>
                  <a:srgbClr val="FFFFFF"/>
                </a:solidFill>
                <a:latin typeface="Calibri"/>
                <a:cs typeface="Calibri"/>
              </a:rPr>
              <a:t>Безопасность жизнедеятельности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357158" y="2714620"/>
            <a:ext cx="714380" cy="553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24130" marR="5080">
              <a:lnSpc>
                <a:spcPct val="83500"/>
              </a:lnSpc>
              <a:spcBef>
                <a:spcPts val="90"/>
              </a:spcBef>
            </a:pPr>
            <a:r>
              <a:rPr lang="ru-RU" sz="1000" spc="-10" dirty="0" smtClean="0">
                <a:solidFill>
                  <a:srgbClr val="FFFFFF"/>
                </a:solidFill>
                <a:latin typeface="Calibri"/>
                <a:cs typeface="Calibri"/>
              </a:rPr>
              <a:t>Молодежь и спорт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sun9-26.userapi.com/impf/w3pGH9fvlyEE79KRapPK1h-c_bhrVNITXgtfKg/KDO657Yo0II.jpg?size=1920x768&amp;quality=95&amp;crop=135,0,1252,500&amp;sign=7b368866c43c03def9216b8ee8c0a805&amp;type=cover_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352" y="3214686"/>
            <a:ext cx="10001352" cy="4000540"/>
          </a:xfrm>
          <a:prstGeom prst="rect">
            <a:avLst/>
          </a:prstGeom>
          <a:noFill/>
        </p:spPr>
      </p:pic>
      <p:sp>
        <p:nvSpPr>
          <p:cNvPr id="24" name="object 14"/>
          <p:cNvSpPr/>
          <p:nvPr/>
        </p:nvSpPr>
        <p:spPr>
          <a:xfrm>
            <a:off x="7786710" y="785794"/>
            <a:ext cx="1214446" cy="1571636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510" y="0"/>
                </a:moveTo>
                <a:lnTo>
                  <a:pt x="221897" y="4359"/>
                </a:lnTo>
                <a:lnTo>
                  <a:pt x="176139" y="16929"/>
                </a:lnTo>
                <a:lnTo>
                  <a:pt x="133999" y="36942"/>
                </a:lnTo>
                <a:lnTo>
                  <a:pt x="96243" y="63635"/>
                </a:lnTo>
                <a:lnTo>
                  <a:pt x="63635" y="96243"/>
                </a:lnTo>
                <a:lnTo>
                  <a:pt x="36942" y="133999"/>
                </a:lnTo>
                <a:lnTo>
                  <a:pt x="16929" y="176139"/>
                </a:lnTo>
                <a:lnTo>
                  <a:pt x="4359" y="221897"/>
                </a:lnTo>
                <a:lnTo>
                  <a:pt x="0" y="270510"/>
                </a:lnTo>
                <a:lnTo>
                  <a:pt x="4359" y="319122"/>
                </a:lnTo>
                <a:lnTo>
                  <a:pt x="16929" y="364880"/>
                </a:lnTo>
                <a:lnTo>
                  <a:pt x="36942" y="407020"/>
                </a:lnTo>
                <a:lnTo>
                  <a:pt x="63635" y="444776"/>
                </a:lnTo>
                <a:lnTo>
                  <a:pt x="96243" y="477384"/>
                </a:lnTo>
                <a:lnTo>
                  <a:pt x="133999" y="504077"/>
                </a:lnTo>
                <a:lnTo>
                  <a:pt x="176139" y="524090"/>
                </a:lnTo>
                <a:lnTo>
                  <a:pt x="221897" y="536660"/>
                </a:lnTo>
                <a:lnTo>
                  <a:pt x="270510" y="541020"/>
                </a:lnTo>
                <a:lnTo>
                  <a:pt x="319122" y="536660"/>
                </a:lnTo>
                <a:lnTo>
                  <a:pt x="364880" y="524090"/>
                </a:lnTo>
                <a:lnTo>
                  <a:pt x="407020" y="504077"/>
                </a:lnTo>
                <a:lnTo>
                  <a:pt x="444776" y="477384"/>
                </a:lnTo>
                <a:lnTo>
                  <a:pt x="477384" y="444776"/>
                </a:lnTo>
                <a:lnTo>
                  <a:pt x="504077" y="407020"/>
                </a:lnTo>
                <a:lnTo>
                  <a:pt x="524090" y="364880"/>
                </a:lnTo>
                <a:lnTo>
                  <a:pt x="536660" y="319122"/>
                </a:lnTo>
                <a:lnTo>
                  <a:pt x="541019" y="270510"/>
                </a:lnTo>
                <a:lnTo>
                  <a:pt x="536660" y="221897"/>
                </a:lnTo>
                <a:lnTo>
                  <a:pt x="524090" y="176139"/>
                </a:lnTo>
                <a:lnTo>
                  <a:pt x="504077" y="133999"/>
                </a:lnTo>
                <a:lnTo>
                  <a:pt x="477384" y="96243"/>
                </a:lnTo>
                <a:lnTo>
                  <a:pt x="444776" y="63635"/>
                </a:lnTo>
                <a:lnTo>
                  <a:pt x="407020" y="36942"/>
                </a:lnTo>
                <a:lnTo>
                  <a:pt x="364880" y="16929"/>
                </a:lnTo>
                <a:lnTo>
                  <a:pt x="319122" y="4359"/>
                </a:lnTo>
                <a:lnTo>
                  <a:pt x="2705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0" y="0"/>
            <a:ext cx="2459708" cy="4214818"/>
            <a:chOff x="0" y="0"/>
            <a:chExt cx="3279611" cy="5214950"/>
          </a:xfrm>
        </p:grpSpPr>
        <p:sp>
          <p:nvSpPr>
            <p:cNvPr id="5" name="object 5"/>
            <p:cNvSpPr/>
            <p:nvPr/>
          </p:nvSpPr>
          <p:spPr>
            <a:xfrm>
              <a:off x="0" y="1362455"/>
              <a:ext cx="2856231" cy="3852495"/>
            </a:xfrm>
            <a:custGeom>
              <a:avLst/>
              <a:gdLst/>
              <a:ahLst/>
              <a:cxnLst/>
              <a:rect l="l" t="t" r="r" b="b"/>
              <a:pathLst>
                <a:path w="2856230" h="4467225">
                  <a:moveTo>
                    <a:pt x="623316" y="0"/>
                  </a:moveTo>
                  <a:lnTo>
                    <a:pt x="574765" y="517"/>
                  </a:lnTo>
                  <a:lnTo>
                    <a:pt x="526467" y="2063"/>
                  </a:lnTo>
                  <a:lnTo>
                    <a:pt x="478433" y="4627"/>
                  </a:lnTo>
                  <a:lnTo>
                    <a:pt x="430672" y="8198"/>
                  </a:lnTo>
                  <a:lnTo>
                    <a:pt x="383197" y="12766"/>
                  </a:lnTo>
                  <a:lnTo>
                    <a:pt x="336016" y="18320"/>
                  </a:lnTo>
                  <a:lnTo>
                    <a:pt x="289140" y="24851"/>
                  </a:lnTo>
                  <a:lnTo>
                    <a:pt x="242580" y="32346"/>
                  </a:lnTo>
                  <a:lnTo>
                    <a:pt x="196347" y="40797"/>
                  </a:lnTo>
                  <a:lnTo>
                    <a:pt x="150450" y="50192"/>
                  </a:lnTo>
                  <a:lnTo>
                    <a:pt x="104900" y="60521"/>
                  </a:lnTo>
                  <a:lnTo>
                    <a:pt x="59708" y="71774"/>
                  </a:lnTo>
                  <a:lnTo>
                    <a:pt x="14885" y="83940"/>
                  </a:lnTo>
                  <a:lnTo>
                    <a:pt x="0" y="4378526"/>
                  </a:lnTo>
                  <a:lnTo>
                    <a:pt x="14885" y="4382903"/>
                  </a:lnTo>
                  <a:lnTo>
                    <a:pt x="59708" y="4395069"/>
                  </a:lnTo>
                  <a:lnTo>
                    <a:pt x="104900" y="4406322"/>
                  </a:lnTo>
                  <a:lnTo>
                    <a:pt x="150450" y="4416651"/>
                  </a:lnTo>
                  <a:lnTo>
                    <a:pt x="196347" y="4426046"/>
                  </a:lnTo>
                  <a:lnTo>
                    <a:pt x="242580" y="4434497"/>
                  </a:lnTo>
                  <a:lnTo>
                    <a:pt x="289140" y="4441992"/>
                  </a:lnTo>
                  <a:lnTo>
                    <a:pt x="336016" y="4448523"/>
                  </a:lnTo>
                  <a:lnTo>
                    <a:pt x="383197" y="4454077"/>
                  </a:lnTo>
                  <a:lnTo>
                    <a:pt x="430672" y="4458645"/>
                  </a:lnTo>
                  <a:lnTo>
                    <a:pt x="478433" y="4462216"/>
                  </a:lnTo>
                  <a:lnTo>
                    <a:pt x="526467" y="4464780"/>
                  </a:lnTo>
                  <a:lnTo>
                    <a:pt x="574765" y="4466326"/>
                  </a:lnTo>
                  <a:lnTo>
                    <a:pt x="623316" y="4466844"/>
                  </a:lnTo>
                  <a:lnTo>
                    <a:pt x="671865" y="4466326"/>
                  </a:lnTo>
                  <a:lnTo>
                    <a:pt x="720162" y="4464780"/>
                  </a:lnTo>
                  <a:lnTo>
                    <a:pt x="768195" y="4462216"/>
                  </a:lnTo>
                  <a:lnTo>
                    <a:pt x="815955" y="4458645"/>
                  </a:lnTo>
                  <a:lnTo>
                    <a:pt x="863430" y="4454077"/>
                  </a:lnTo>
                  <a:lnTo>
                    <a:pt x="910610" y="4448523"/>
                  </a:lnTo>
                  <a:lnTo>
                    <a:pt x="957485" y="4441992"/>
                  </a:lnTo>
                  <a:lnTo>
                    <a:pt x="1004045" y="4434497"/>
                  </a:lnTo>
                  <a:lnTo>
                    <a:pt x="1050277" y="4426046"/>
                  </a:lnTo>
                  <a:lnTo>
                    <a:pt x="1096174" y="4416651"/>
                  </a:lnTo>
                  <a:lnTo>
                    <a:pt x="1141723" y="4406322"/>
                  </a:lnTo>
                  <a:lnTo>
                    <a:pt x="1186914" y="4395069"/>
                  </a:lnTo>
                  <a:lnTo>
                    <a:pt x="1231737" y="4382903"/>
                  </a:lnTo>
                  <a:lnTo>
                    <a:pt x="1276182" y="4369835"/>
                  </a:lnTo>
                  <a:lnTo>
                    <a:pt x="1320237" y="4355875"/>
                  </a:lnTo>
                  <a:lnTo>
                    <a:pt x="1363893" y="4341033"/>
                  </a:lnTo>
                  <a:lnTo>
                    <a:pt x="1407139" y="4325319"/>
                  </a:lnTo>
                  <a:lnTo>
                    <a:pt x="1449964" y="4308746"/>
                  </a:lnTo>
                  <a:lnTo>
                    <a:pt x="1492359" y="4291322"/>
                  </a:lnTo>
                  <a:lnTo>
                    <a:pt x="1534312" y="4273058"/>
                  </a:lnTo>
                  <a:lnTo>
                    <a:pt x="1575813" y="4253965"/>
                  </a:lnTo>
                  <a:lnTo>
                    <a:pt x="1616851" y="4234053"/>
                  </a:lnTo>
                  <a:lnTo>
                    <a:pt x="1657417" y="4213333"/>
                  </a:lnTo>
                  <a:lnTo>
                    <a:pt x="1697499" y="4191816"/>
                  </a:lnTo>
                  <a:lnTo>
                    <a:pt x="1737088" y="4169511"/>
                  </a:lnTo>
                  <a:lnTo>
                    <a:pt x="1776172" y="4146429"/>
                  </a:lnTo>
                  <a:lnTo>
                    <a:pt x="1814742" y="4122580"/>
                  </a:lnTo>
                  <a:lnTo>
                    <a:pt x="1852786" y="4097976"/>
                  </a:lnTo>
                  <a:lnTo>
                    <a:pt x="1890294" y="4072627"/>
                  </a:lnTo>
                  <a:lnTo>
                    <a:pt x="1927257" y="4046542"/>
                  </a:lnTo>
                  <a:lnTo>
                    <a:pt x="1963662" y="4019733"/>
                  </a:lnTo>
                  <a:lnTo>
                    <a:pt x="1999501" y="3992210"/>
                  </a:lnTo>
                  <a:lnTo>
                    <a:pt x="2034762" y="3963984"/>
                  </a:lnTo>
                  <a:lnTo>
                    <a:pt x="2069435" y="3935065"/>
                  </a:lnTo>
                  <a:lnTo>
                    <a:pt x="2103509" y="3905463"/>
                  </a:lnTo>
                  <a:lnTo>
                    <a:pt x="2136975" y="3875189"/>
                  </a:lnTo>
                  <a:lnTo>
                    <a:pt x="2169821" y="3844253"/>
                  </a:lnTo>
                  <a:lnTo>
                    <a:pt x="2202037" y="3812666"/>
                  </a:lnTo>
                  <a:lnTo>
                    <a:pt x="2233612" y="3780439"/>
                  </a:lnTo>
                  <a:lnTo>
                    <a:pt x="2264537" y="3747582"/>
                  </a:lnTo>
                  <a:lnTo>
                    <a:pt x="2294800" y="3714105"/>
                  </a:lnTo>
                  <a:lnTo>
                    <a:pt x="2324391" y="3680018"/>
                  </a:lnTo>
                  <a:lnTo>
                    <a:pt x="2353300" y="3645333"/>
                  </a:lnTo>
                  <a:lnTo>
                    <a:pt x="2381517" y="3610060"/>
                  </a:lnTo>
                  <a:lnTo>
                    <a:pt x="2409030" y="3574209"/>
                  </a:lnTo>
                  <a:lnTo>
                    <a:pt x="2435829" y="3537790"/>
                  </a:lnTo>
                  <a:lnTo>
                    <a:pt x="2461904" y="3500815"/>
                  </a:lnTo>
                  <a:lnTo>
                    <a:pt x="2487244" y="3463294"/>
                  </a:lnTo>
                  <a:lnTo>
                    <a:pt x="2511840" y="3425236"/>
                  </a:lnTo>
                  <a:lnTo>
                    <a:pt x="2535679" y="3386654"/>
                  </a:lnTo>
                  <a:lnTo>
                    <a:pt x="2558753" y="3347556"/>
                  </a:lnTo>
                  <a:lnTo>
                    <a:pt x="2581050" y="3307954"/>
                  </a:lnTo>
                  <a:lnTo>
                    <a:pt x="2602559" y="3267858"/>
                  </a:lnTo>
                  <a:lnTo>
                    <a:pt x="2623272" y="3227279"/>
                  </a:lnTo>
                  <a:lnTo>
                    <a:pt x="2643176" y="3186226"/>
                  </a:lnTo>
                  <a:lnTo>
                    <a:pt x="2662262" y="3144711"/>
                  </a:lnTo>
                  <a:lnTo>
                    <a:pt x="2680519" y="3102744"/>
                  </a:lnTo>
                  <a:lnTo>
                    <a:pt x="2697937" y="3060336"/>
                  </a:lnTo>
                  <a:lnTo>
                    <a:pt x="2714504" y="3017496"/>
                  </a:lnTo>
                  <a:lnTo>
                    <a:pt x="2730212" y="2974236"/>
                  </a:lnTo>
                  <a:lnTo>
                    <a:pt x="2745048" y="2930566"/>
                  </a:lnTo>
                  <a:lnTo>
                    <a:pt x="2759003" y="2886496"/>
                  </a:lnTo>
                  <a:lnTo>
                    <a:pt x="2772067" y="2842037"/>
                  </a:lnTo>
                  <a:lnTo>
                    <a:pt x="2784228" y="2797199"/>
                  </a:lnTo>
                  <a:lnTo>
                    <a:pt x="2795476" y="2751993"/>
                  </a:lnTo>
                  <a:lnTo>
                    <a:pt x="2805802" y="2706429"/>
                  </a:lnTo>
                  <a:lnTo>
                    <a:pt x="2815193" y="2660518"/>
                  </a:lnTo>
                  <a:lnTo>
                    <a:pt x="2823641" y="2614270"/>
                  </a:lnTo>
                  <a:lnTo>
                    <a:pt x="2831134" y="2567696"/>
                  </a:lnTo>
                  <a:lnTo>
                    <a:pt x="2837662" y="2520806"/>
                  </a:lnTo>
                  <a:lnTo>
                    <a:pt x="2843214" y="2473611"/>
                  </a:lnTo>
                  <a:lnTo>
                    <a:pt x="2847780" y="2426121"/>
                  </a:lnTo>
                  <a:lnTo>
                    <a:pt x="2851350" y="2378347"/>
                  </a:lnTo>
                  <a:lnTo>
                    <a:pt x="2853913" y="2330298"/>
                  </a:lnTo>
                  <a:lnTo>
                    <a:pt x="2855458" y="2281986"/>
                  </a:lnTo>
                  <a:lnTo>
                    <a:pt x="2855976" y="2233422"/>
                  </a:lnTo>
                  <a:lnTo>
                    <a:pt x="2855458" y="2184857"/>
                  </a:lnTo>
                  <a:lnTo>
                    <a:pt x="2853913" y="2136545"/>
                  </a:lnTo>
                  <a:lnTo>
                    <a:pt x="2851350" y="2088496"/>
                  </a:lnTo>
                  <a:lnTo>
                    <a:pt x="2847780" y="2040722"/>
                  </a:lnTo>
                  <a:lnTo>
                    <a:pt x="2843214" y="1993232"/>
                  </a:lnTo>
                  <a:lnTo>
                    <a:pt x="2837662" y="1946037"/>
                  </a:lnTo>
                  <a:lnTo>
                    <a:pt x="2831134" y="1899147"/>
                  </a:lnTo>
                  <a:lnTo>
                    <a:pt x="2823641" y="1852573"/>
                  </a:lnTo>
                  <a:lnTo>
                    <a:pt x="2815193" y="1806325"/>
                  </a:lnTo>
                  <a:lnTo>
                    <a:pt x="2805802" y="1760414"/>
                  </a:lnTo>
                  <a:lnTo>
                    <a:pt x="2795476" y="1714850"/>
                  </a:lnTo>
                  <a:lnTo>
                    <a:pt x="2784228" y="1669644"/>
                  </a:lnTo>
                  <a:lnTo>
                    <a:pt x="2772067" y="1624806"/>
                  </a:lnTo>
                  <a:lnTo>
                    <a:pt x="2759003" y="1580347"/>
                  </a:lnTo>
                  <a:lnTo>
                    <a:pt x="2745048" y="1536277"/>
                  </a:lnTo>
                  <a:lnTo>
                    <a:pt x="2730212" y="1492607"/>
                  </a:lnTo>
                  <a:lnTo>
                    <a:pt x="2714504" y="1449347"/>
                  </a:lnTo>
                  <a:lnTo>
                    <a:pt x="2697937" y="1406507"/>
                  </a:lnTo>
                  <a:lnTo>
                    <a:pt x="2680519" y="1364099"/>
                  </a:lnTo>
                  <a:lnTo>
                    <a:pt x="2662262" y="1322132"/>
                  </a:lnTo>
                  <a:lnTo>
                    <a:pt x="2643176" y="1280617"/>
                  </a:lnTo>
                  <a:lnTo>
                    <a:pt x="2623272" y="1239564"/>
                  </a:lnTo>
                  <a:lnTo>
                    <a:pt x="2602559" y="1198985"/>
                  </a:lnTo>
                  <a:lnTo>
                    <a:pt x="2581050" y="1158889"/>
                  </a:lnTo>
                  <a:lnTo>
                    <a:pt x="2558753" y="1119287"/>
                  </a:lnTo>
                  <a:lnTo>
                    <a:pt x="2535679" y="1080189"/>
                  </a:lnTo>
                  <a:lnTo>
                    <a:pt x="2511840" y="1041607"/>
                  </a:lnTo>
                  <a:lnTo>
                    <a:pt x="2487244" y="1003549"/>
                  </a:lnTo>
                  <a:lnTo>
                    <a:pt x="2461904" y="966028"/>
                  </a:lnTo>
                  <a:lnTo>
                    <a:pt x="2435829" y="929053"/>
                  </a:lnTo>
                  <a:lnTo>
                    <a:pt x="2409030" y="892634"/>
                  </a:lnTo>
                  <a:lnTo>
                    <a:pt x="2381517" y="856783"/>
                  </a:lnTo>
                  <a:lnTo>
                    <a:pt x="2353300" y="821510"/>
                  </a:lnTo>
                  <a:lnTo>
                    <a:pt x="2324391" y="786825"/>
                  </a:lnTo>
                  <a:lnTo>
                    <a:pt x="2294800" y="752738"/>
                  </a:lnTo>
                  <a:lnTo>
                    <a:pt x="2264537" y="719261"/>
                  </a:lnTo>
                  <a:lnTo>
                    <a:pt x="2233612" y="686404"/>
                  </a:lnTo>
                  <a:lnTo>
                    <a:pt x="2202037" y="654176"/>
                  </a:lnTo>
                  <a:lnTo>
                    <a:pt x="2169821" y="622590"/>
                  </a:lnTo>
                  <a:lnTo>
                    <a:pt x="2136975" y="591654"/>
                  </a:lnTo>
                  <a:lnTo>
                    <a:pt x="2103509" y="561380"/>
                  </a:lnTo>
                  <a:lnTo>
                    <a:pt x="2069435" y="531778"/>
                  </a:lnTo>
                  <a:lnTo>
                    <a:pt x="2034762" y="502859"/>
                  </a:lnTo>
                  <a:lnTo>
                    <a:pt x="1999501" y="474633"/>
                  </a:lnTo>
                  <a:lnTo>
                    <a:pt x="1963662" y="447110"/>
                  </a:lnTo>
                  <a:lnTo>
                    <a:pt x="1927257" y="420301"/>
                  </a:lnTo>
                  <a:lnTo>
                    <a:pt x="1890294" y="394216"/>
                  </a:lnTo>
                  <a:lnTo>
                    <a:pt x="1852786" y="368867"/>
                  </a:lnTo>
                  <a:lnTo>
                    <a:pt x="1814742" y="344263"/>
                  </a:lnTo>
                  <a:lnTo>
                    <a:pt x="1776172" y="320414"/>
                  </a:lnTo>
                  <a:lnTo>
                    <a:pt x="1737088" y="297332"/>
                  </a:lnTo>
                  <a:lnTo>
                    <a:pt x="1697499" y="275027"/>
                  </a:lnTo>
                  <a:lnTo>
                    <a:pt x="1657417" y="253510"/>
                  </a:lnTo>
                  <a:lnTo>
                    <a:pt x="1616851" y="232790"/>
                  </a:lnTo>
                  <a:lnTo>
                    <a:pt x="1575813" y="212878"/>
                  </a:lnTo>
                  <a:lnTo>
                    <a:pt x="1534312" y="193785"/>
                  </a:lnTo>
                  <a:lnTo>
                    <a:pt x="1492359" y="175521"/>
                  </a:lnTo>
                  <a:lnTo>
                    <a:pt x="1449964" y="158097"/>
                  </a:lnTo>
                  <a:lnTo>
                    <a:pt x="1407139" y="141524"/>
                  </a:lnTo>
                  <a:lnTo>
                    <a:pt x="1363893" y="125810"/>
                  </a:lnTo>
                  <a:lnTo>
                    <a:pt x="1320237" y="110968"/>
                  </a:lnTo>
                  <a:lnTo>
                    <a:pt x="1276182" y="97008"/>
                  </a:lnTo>
                  <a:lnTo>
                    <a:pt x="1231737" y="83940"/>
                  </a:lnTo>
                  <a:lnTo>
                    <a:pt x="1186914" y="71774"/>
                  </a:lnTo>
                  <a:lnTo>
                    <a:pt x="1141723" y="60521"/>
                  </a:lnTo>
                  <a:lnTo>
                    <a:pt x="1096174" y="50192"/>
                  </a:lnTo>
                  <a:lnTo>
                    <a:pt x="1050277" y="40797"/>
                  </a:lnTo>
                  <a:lnTo>
                    <a:pt x="1004045" y="32346"/>
                  </a:lnTo>
                  <a:lnTo>
                    <a:pt x="957485" y="24851"/>
                  </a:lnTo>
                  <a:lnTo>
                    <a:pt x="910610" y="18320"/>
                  </a:lnTo>
                  <a:lnTo>
                    <a:pt x="863430" y="12766"/>
                  </a:lnTo>
                  <a:lnTo>
                    <a:pt x="815955" y="8198"/>
                  </a:lnTo>
                  <a:lnTo>
                    <a:pt x="768195" y="4627"/>
                  </a:lnTo>
                  <a:lnTo>
                    <a:pt x="720162" y="2063"/>
                  </a:lnTo>
                  <a:lnTo>
                    <a:pt x="671865" y="517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6ED656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464" y="0"/>
              <a:ext cx="2327147" cy="24688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1604" y="214290"/>
            <a:ext cx="602731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accent1">
                    <a:lumMod val="25000"/>
                  </a:schemeClr>
                </a:solidFill>
              </a:rPr>
              <a:t>НАЦИОНАЛЬНЫЙ</a:t>
            </a:r>
            <a:r>
              <a:rPr sz="1400" b="1" spc="-2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spc="-5" dirty="0">
                <a:solidFill>
                  <a:schemeClr val="accent1">
                    <a:lumMod val="25000"/>
                  </a:schemeClr>
                </a:solidFill>
              </a:rPr>
              <a:t>ПРОЕКТ</a:t>
            </a:r>
            <a:r>
              <a:rPr sz="1400" b="1" spc="-2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dirty="0">
                <a:solidFill>
                  <a:schemeClr val="accent1">
                    <a:lumMod val="25000"/>
                  </a:schemeClr>
                </a:solidFill>
              </a:rPr>
              <a:t>«ЖИЛЬЕ</a:t>
            </a:r>
            <a:r>
              <a:rPr sz="1400" b="1" spc="-3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dirty="0">
                <a:solidFill>
                  <a:schemeClr val="accent1">
                    <a:lumMod val="25000"/>
                  </a:schemeClr>
                </a:solidFill>
              </a:rPr>
              <a:t>И</a:t>
            </a:r>
            <a:r>
              <a:rPr sz="1400" b="1" spc="-1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spc="-20" dirty="0">
                <a:solidFill>
                  <a:schemeClr val="accent1">
                    <a:lumMod val="25000"/>
                  </a:schemeClr>
                </a:solidFill>
              </a:rPr>
              <a:t>ГОРОДСКАЯ</a:t>
            </a:r>
            <a:r>
              <a:rPr sz="1400" b="1" spc="-3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spc="-5" dirty="0">
                <a:solidFill>
                  <a:schemeClr val="accent1">
                    <a:lumMod val="25000"/>
                  </a:schemeClr>
                </a:solidFill>
              </a:rPr>
              <a:t>СРЕДА»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1618489"/>
            <a:ext cx="1535429" cy="2024825"/>
          </a:xfrm>
          <a:custGeom>
            <a:avLst/>
            <a:gdLst/>
            <a:ahLst/>
            <a:cxnLst/>
            <a:rect l="l" t="t" r="r" b="b"/>
            <a:pathLst>
              <a:path w="2047239" h="2409825">
                <a:moveTo>
                  <a:pt x="797814" y="0"/>
                </a:moveTo>
                <a:lnTo>
                  <a:pt x="748773" y="911"/>
                </a:lnTo>
                <a:lnTo>
                  <a:pt x="700211" y="3624"/>
                </a:lnTo>
                <a:lnTo>
                  <a:pt x="652163" y="8104"/>
                </a:lnTo>
                <a:lnTo>
                  <a:pt x="604664" y="14319"/>
                </a:lnTo>
                <a:lnTo>
                  <a:pt x="557747" y="22234"/>
                </a:lnTo>
                <a:lnTo>
                  <a:pt x="511448" y="31817"/>
                </a:lnTo>
                <a:lnTo>
                  <a:pt x="465802" y="43033"/>
                </a:lnTo>
                <a:lnTo>
                  <a:pt x="420842" y="55850"/>
                </a:lnTo>
                <a:lnTo>
                  <a:pt x="376605" y="70233"/>
                </a:lnTo>
                <a:lnTo>
                  <a:pt x="333124" y="86149"/>
                </a:lnTo>
                <a:lnTo>
                  <a:pt x="290434" y="103566"/>
                </a:lnTo>
                <a:lnTo>
                  <a:pt x="248571" y="122448"/>
                </a:lnTo>
                <a:lnTo>
                  <a:pt x="207568" y="142764"/>
                </a:lnTo>
                <a:lnTo>
                  <a:pt x="167461" y="164479"/>
                </a:lnTo>
                <a:lnTo>
                  <a:pt x="128283" y="187559"/>
                </a:lnTo>
                <a:lnTo>
                  <a:pt x="90071" y="211973"/>
                </a:lnTo>
                <a:lnTo>
                  <a:pt x="52858" y="237685"/>
                </a:lnTo>
                <a:lnTo>
                  <a:pt x="16679" y="264662"/>
                </a:lnTo>
                <a:lnTo>
                  <a:pt x="0" y="278064"/>
                </a:lnTo>
                <a:lnTo>
                  <a:pt x="0" y="2131379"/>
                </a:lnTo>
                <a:lnTo>
                  <a:pt x="52858" y="2171758"/>
                </a:lnTo>
                <a:lnTo>
                  <a:pt x="90071" y="2197470"/>
                </a:lnTo>
                <a:lnTo>
                  <a:pt x="128283" y="2221884"/>
                </a:lnTo>
                <a:lnTo>
                  <a:pt x="167461" y="2244964"/>
                </a:lnTo>
                <a:lnTo>
                  <a:pt x="207568" y="2266679"/>
                </a:lnTo>
                <a:lnTo>
                  <a:pt x="248571" y="2286995"/>
                </a:lnTo>
                <a:lnTo>
                  <a:pt x="290434" y="2305877"/>
                </a:lnTo>
                <a:lnTo>
                  <a:pt x="333124" y="2323294"/>
                </a:lnTo>
                <a:lnTo>
                  <a:pt x="376605" y="2339210"/>
                </a:lnTo>
                <a:lnTo>
                  <a:pt x="420842" y="2353593"/>
                </a:lnTo>
                <a:lnTo>
                  <a:pt x="465802" y="2366410"/>
                </a:lnTo>
                <a:lnTo>
                  <a:pt x="511448" y="2377626"/>
                </a:lnTo>
                <a:lnTo>
                  <a:pt x="557747" y="2387209"/>
                </a:lnTo>
                <a:lnTo>
                  <a:pt x="604664" y="2395124"/>
                </a:lnTo>
                <a:lnTo>
                  <a:pt x="652163" y="2401339"/>
                </a:lnTo>
                <a:lnTo>
                  <a:pt x="700211" y="2405819"/>
                </a:lnTo>
                <a:lnTo>
                  <a:pt x="748773" y="2408532"/>
                </a:lnTo>
                <a:lnTo>
                  <a:pt x="797814" y="2409444"/>
                </a:lnTo>
                <a:lnTo>
                  <a:pt x="846853" y="2408532"/>
                </a:lnTo>
                <a:lnTo>
                  <a:pt x="895413" y="2405819"/>
                </a:lnTo>
                <a:lnTo>
                  <a:pt x="943460" y="2401339"/>
                </a:lnTo>
                <a:lnTo>
                  <a:pt x="990958" y="2395124"/>
                </a:lnTo>
                <a:lnTo>
                  <a:pt x="1037874" y="2387209"/>
                </a:lnTo>
                <a:lnTo>
                  <a:pt x="1084172" y="2377626"/>
                </a:lnTo>
                <a:lnTo>
                  <a:pt x="1129818" y="2366410"/>
                </a:lnTo>
                <a:lnTo>
                  <a:pt x="1174777" y="2353593"/>
                </a:lnTo>
                <a:lnTo>
                  <a:pt x="1219014" y="2339210"/>
                </a:lnTo>
                <a:lnTo>
                  <a:pt x="1262494" y="2323294"/>
                </a:lnTo>
                <a:lnTo>
                  <a:pt x="1305183" y="2305877"/>
                </a:lnTo>
                <a:lnTo>
                  <a:pt x="1347047" y="2286995"/>
                </a:lnTo>
                <a:lnTo>
                  <a:pt x="1388049" y="2266679"/>
                </a:lnTo>
                <a:lnTo>
                  <a:pt x="1428157" y="2244964"/>
                </a:lnTo>
                <a:lnTo>
                  <a:pt x="1467334" y="2221884"/>
                </a:lnTo>
                <a:lnTo>
                  <a:pt x="1505547" y="2197470"/>
                </a:lnTo>
                <a:lnTo>
                  <a:pt x="1542760" y="2171758"/>
                </a:lnTo>
                <a:lnTo>
                  <a:pt x="1578939" y="2144781"/>
                </a:lnTo>
                <a:lnTo>
                  <a:pt x="1614049" y="2116571"/>
                </a:lnTo>
                <a:lnTo>
                  <a:pt x="1648056" y="2087163"/>
                </a:lnTo>
                <a:lnTo>
                  <a:pt x="1680924" y="2056590"/>
                </a:lnTo>
                <a:lnTo>
                  <a:pt x="1712619" y="2024885"/>
                </a:lnTo>
                <a:lnTo>
                  <a:pt x="1743107" y="1992082"/>
                </a:lnTo>
                <a:lnTo>
                  <a:pt x="1772352" y="1958215"/>
                </a:lnTo>
                <a:lnTo>
                  <a:pt x="1800319" y="1923317"/>
                </a:lnTo>
                <a:lnTo>
                  <a:pt x="1826975" y="1887421"/>
                </a:lnTo>
                <a:lnTo>
                  <a:pt x="1852285" y="1850560"/>
                </a:lnTo>
                <a:lnTo>
                  <a:pt x="1876213" y="1812769"/>
                </a:lnTo>
                <a:lnTo>
                  <a:pt x="1898725" y="1774081"/>
                </a:lnTo>
                <a:lnTo>
                  <a:pt x="1919786" y="1734529"/>
                </a:lnTo>
                <a:lnTo>
                  <a:pt x="1939362" y="1694147"/>
                </a:lnTo>
                <a:lnTo>
                  <a:pt x="1957418" y="1652968"/>
                </a:lnTo>
                <a:lnTo>
                  <a:pt x="1973919" y="1611026"/>
                </a:lnTo>
                <a:lnTo>
                  <a:pt x="1988830" y="1568354"/>
                </a:lnTo>
                <a:lnTo>
                  <a:pt x="2002117" y="1524986"/>
                </a:lnTo>
                <a:lnTo>
                  <a:pt x="2013746" y="1480954"/>
                </a:lnTo>
                <a:lnTo>
                  <a:pt x="2023680" y="1436294"/>
                </a:lnTo>
                <a:lnTo>
                  <a:pt x="2031886" y="1391037"/>
                </a:lnTo>
                <a:lnTo>
                  <a:pt x="2038329" y="1345218"/>
                </a:lnTo>
                <a:lnTo>
                  <a:pt x="2042974" y="1298870"/>
                </a:lnTo>
                <a:lnTo>
                  <a:pt x="2045786" y="1252027"/>
                </a:lnTo>
                <a:lnTo>
                  <a:pt x="2046732" y="1204722"/>
                </a:lnTo>
                <a:lnTo>
                  <a:pt x="2045786" y="1157416"/>
                </a:lnTo>
                <a:lnTo>
                  <a:pt x="2042974" y="1110573"/>
                </a:lnTo>
                <a:lnTo>
                  <a:pt x="2038329" y="1064225"/>
                </a:lnTo>
                <a:lnTo>
                  <a:pt x="2031886" y="1018406"/>
                </a:lnTo>
                <a:lnTo>
                  <a:pt x="2023680" y="973149"/>
                </a:lnTo>
                <a:lnTo>
                  <a:pt x="2013746" y="928489"/>
                </a:lnTo>
                <a:lnTo>
                  <a:pt x="2002117" y="884457"/>
                </a:lnTo>
                <a:lnTo>
                  <a:pt x="1988830" y="841089"/>
                </a:lnTo>
                <a:lnTo>
                  <a:pt x="1973919" y="798417"/>
                </a:lnTo>
                <a:lnTo>
                  <a:pt x="1957418" y="756475"/>
                </a:lnTo>
                <a:lnTo>
                  <a:pt x="1939362" y="715296"/>
                </a:lnTo>
                <a:lnTo>
                  <a:pt x="1919786" y="674914"/>
                </a:lnTo>
                <a:lnTo>
                  <a:pt x="1898725" y="635362"/>
                </a:lnTo>
                <a:lnTo>
                  <a:pt x="1876213" y="596674"/>
                </a:lnTo>
                <a:lnTo>
                  <a:pt x="1852285" y="558883"/>
                </a:lnTo>
                <a:lnTo>
                  <a:pt x="1826975" y="522022"/>
                </a:lnTo>
                <a:lnTo>
                  <a:pt x="1800319" y="486126"/>
                </a:lnTo>
                <a:lnTo>
                  <a:pt x="1772352" y="451228"/>
                </a:lnTo>
                <a:lnTo>
                  <a:pt x="1743107" y="417361"/>
                </a:lnTo>
                <a:lnTo>
                  <a:pt x="1712619" y="384558"/>
                </a:lnTo>
                <a:lnTo>
                  <a:pt x="1680924" y="352853"/>
                </a:lnTo>
                <a:lnTo>
                  <a:pt x="1648056" y="322280"/>
                </a:lnTo>
                <a:lnTo>
                  <a:pt x="1614049" y="292872"/>
                </a:lnTo>
                <a:lnTo>
                  <a:pt x="1578939" y="264662"/>
                </a:lnTo>
                <a:lnTo>
                  <a:pt x="1542760" y="237685"/>
                </a:lnTo>
                <a:lnTo>
                  <a:pt x="1505547" y="211973"/>
                </a:lnTo>
                <a:lnTo>
                  <a:pt x="1467334" y="187559"/>
                </a:lnTo>
                <a:lnTo>
                  <a:pt x="1428157" y="164479"/>
                </a:lnTo>
                <a:lnTo>
                  <a:pt x="1388049" y="142764"/>
                </a:lnTo>
                <a:lnTo>
                  <a:pt x="1347047" y="122448"/>
                </a:lnTo>
                <a:lnTo>
                  <a:pt x="1305183" y="103566"/>
                </a:lnTo>
                <a:lnTo>
                  <a:pt x="1262494" y="86149"/>
                </a:lnTo>
                <a:lnTo>
                  <a:pt x="1219014" y="70233"/>
                </a:lnTo>
                <a:lnTo>
                  <a:pt x="1174777" y="55850"/>
                </a:lnTo>
                <a:lnTo>
                  <a:pt x="1129818" y="43033"/>
                </a:lnTo>
                <a:lnTo>
                  <a:pt x="1084172" y="31817"/>
                </a:lnTo>
                <a:lnTo>
                  <a:pt x="1037874" y="22234"/>
                </a:lnTo>
                <a:lnTo>
                  <a:pt x="990958" y="14319"/>
                </a:lnTo>
                <a:lnTo>
                  <a:pt x="943460" y="8104"/>
                </a:lnTo>
                <a:lnTo>
                  <a:pt x="895413" y="3624"/>
                </a:lnTo>
                <a:lnTo>
                  <a:pt x="846853" y="911"/>
                </a:lnTo>
                <a:lnTo>
                  <a:pt x="797814" y="0"/>
                </a:lnTo>
                <a:close/>
              </a:path>
            </a:pathLst>
          </a:custGeom>
          <a:solidFill>
            <a:srgbClr val="6ED656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0" y="2143116"/>
            <a:ext cx="129812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Расходы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60960">
              <a:lnSpc>
                <a:spcPct val="100000"/>
              </a:lnSpc>
            </a:pP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16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2024</a:t>
            </a:r>
            <a:r>
              <a:rPr sz="16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составят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5226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тыс</a:t>
            </a:r>
            <a:r>
              <a:rPr sz="1600" b="1" spc="-5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sz="1600" b="1" spc="-2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1600" b="1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1600" b="1" spc="-2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1600" b="1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16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600" b="1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й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0232" y="785794"/>
            <a:ext cx="6286544" cy="313714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РЕГИОНАЛЬНЫЙ</a:t>
            </a:r>
            <a:r>
              <a:rPr sz="1200" b="1" spc="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ПРОЕКТ</a:t>
            </a:r>
            <a:r>
              <a:rPr sz="1200" b="1" spc="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«ФОРМИРОВАНИЕ</a:t>
            </a:r>
            <a:r>
              <a:rPr sz="1200" b="1" spc="3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КОМФОРТНОЙ</a:t>
            </a:r>
            <a:r>
              <a:rPr sz="1200" b="1" spc="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ГОРОДСКОЙ</a:t>
            </a:r>
            <a:r>
              <a:rPr sz="1200" b="1" spc="3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СРЕДЫ</a:t>
            </a:r>
            <a:r>
              <a:rPr sz="1200" b="1" spc="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НА</a:t>
            </a:r>
            <a:r>
              <a:rPr sz="1200" b="1" spc="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ТЕРРИТОРИИ</a:t>
            </a:r>
            <a:r>
              <a:rPr sz="1200" b="1" spc="4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КИРОВСКОЙ</a:t>
            </a:r>
            <a:r>
              <a:rPr sz="1200" b="1" spc="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ОБЛАСТИ»</a:t>
            </a:r>
            <a:endParaRPr sz="12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2024</a:t>
            </a: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5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год</a:t>
            </a:r>
            <a:endParaRPr lang="ru-RU" sz="1200" b="1" spc="-15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endParaRPr sz="12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В городе </a:t>
            </a:r>
            <a:r>
              <a:rPr lang="ru-RU" sz="140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Кирс</a:t>
            </a:r>
            <a:endParaRPr lang="ru-RU" sz="1400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планируется реализовать мероприятия по 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благоустройству</a:t>
            </a: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1 общественной территории ( площадь 1 мая )</a:t>
            </a:r>
            <a:r>
              <a:rPr lang="ru-RU" sz="1400" spc="-23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отобранного</a:t>
            </a:r>
            <a:r>
              <a:rPr lang="ru-RU" sz="1400" spc="-4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по</a:t>
            </a:r>
            <a:r>
              <a:rPr lang="ru-RU" sz="1400" spc="-1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результатам</a:t>
            </a:r>
            <a:r>
              <a:rPr lang="ru-RU" sz="1400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общественных</a:t>
            </a:r>
            <a:r>
              <a:rPr lang="ru-RU" sz="1400" spc="-3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обсуждений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и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рейтингового</a:t>
            </a:r>
            <a:r>
              <a:rPr lang="ru-RU" sz="1400" spc="-5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голосования </a:t>
            </a: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и 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1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дворовой территории, отобранной по результатам конкурса  (Милицейская 27), на сумму 4131 тыс. руб.</a:t>
            </a: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                              За счет муниципалитета будут установлены ограждения                      </a:t>
            </a: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                              на перекрестке ул. Кирова и ул.Ленина – 1095 тыс. рублей</a:t>
            </a:r>
          </a:p>
        </p:txBody>
      </p:sp>
      <p:pic>
        <p:nvPicPr>
          <p:cNvPr id="21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8148" y="928670"/>
            <a:ext cx="1159764" cy="1159764"/>
          </a:xfrm>
          <a:prstGeom prst="rect">
            <a:avLst/>
          </a:prstGeom>
        </p:spPr>
      </p:pic>
      <p:sp>
        <p:nvSpPr>
          <p:cNvPr id="58370" name="AutoShape 2" descr="https://top-fon.com/uploads/posts/2023-01/1675108813_top-fon-com-p-fon-dlya-prezentatsii-ekologiya-goroda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857752" y="571480"/>
            <a:ext cx="4140041" cy="1554481"/>
            <a:chOff x="6499859" y="519683"/>
            <a:chExt cx="5520055" cy="1411605"/>
          </a:xfrm>
        </p:grpSpPr>
        <p:sp>
          <p:nvSpPr>
            <p:cNvPr id="4" name="object 4"/>
            <p:cNvSpPr/>
            <p:nvPr/>
          </p:nvSpPr>
          <p:spPr>
            <a:xfrm>
              <a:off x="6499859" y="1175003"/>
              <a:ext cx="5520055" cy="756285"/>
            </a:xfrm>
            <a:custGeom>
              <a:avLst/>
              <a:gdLst/>
              <a:ahLst/>
              <a:cxnLst/>
              <a:rect l="l" t="t" r="r" b="b"/>
              <a:pathLst>
                <a:path w="5520055" h="756285">
                  <a:moveTo>
                    <a:pt x="5393944" y="0"/>
                  </a:moveTo>
                  <a:lnTo>
                    <a:pt x="125984" y="0"/>
                  </a:lnTo>
                  <a:lnTo>
                    <a:pt x="76938" y="9898"/>
                  </a:lnTo>
                  <a:lnTo>
                    <a:pt x="36893" y="36893"/>
                  </a:lnTo>
                  <a:lnTo>
                    <a:pt x="9898" y="76938"/>
                  </a:lnTo>
                  <a:lnTo>
                    <a:pt x="0" y="125984"/>
                  </a:lnTo>
                  <a:lnTo>
                    <a:pt x="0" y="629920"/>
                  </a:lnTo>
                  <a:lnTo>
                    <a:pt x="9898" y="678965"/>
                  </a:lnTo>
                  <a:lnTo>
                    <a:pt x="36893" y="719010"/>
                  </a:lnTo>
                  <a:lnTo>
                    <a:pt x="76938" y="746005"/>
                  </a:lnTo>
                  <a:lnTo>
                    <a:pt x="125984" y="755904"/>
                  </a:lnTo>
                  <a:lnTo>
                    <a:pt x="5393944" y="755904"/>
                  </a:lnTo>
                  <a:lnTo>
                    <a:pt x="5442989" y="746005"/>
                  </a:lnTo>
                  <a:lnTo>
                    <a:pt x="5483034" y="719010"/>
                  </a:lnTo>
                  <a:lnTo>
                    <a:pt x="5510029" y="678965"/>
                  </a:lnTo>
                  <a:lnTo>
                    <a:pt x="5519928" y="629920"/>
                  </a:lnTo>
                  <a:lnTo>
                    <a:pt x="5519928" y="125984"/>
                  </a:lnTo>
                  <a:lnTo>
                    <a:pt x="5510029" y="76938"/>
                  </a:lnTo>
                  <a:lnTo>
                    <a:pt x="5483034" y="36893"/>
                  </a:lnTo>
                  <a:lnTo>
                    <a:pt x="5442989" y="9898"/>
                  </a:lnTo>
                  <a:lnTo>
                    <a:pt x="5393944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9231" y="519683"/>
              <a:ext cx="1216152" cy="66751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4572"/>
            <a:ext cx="4822508" cy="6853555"/>
          </a:xfrm>
          <a:custGeom>
            <a:avLst/>
            <a:gdLst/>
            <a:ahLst/>
            <a:cxnLst/>
            <a:rect l="l" t="t" r="r" b="b"/>
            <a:pathLst>
              <a:path w="6430010" h="6853555">
                <a:moveTo>
                  <a:pt x="6429756" y="0"/>
                </a:moveTo>
                <a:lnTo>
                  <a:pt x="0" y="0"/>
                </a:lnTo>
                <a:lnTo>
                  <a:pt x="0" y="6853428"/>
                </a:lnTo>
                <a:lnTo>
                  <a:pt x="6429756" y="6853428"/>
                </a:lnTo>
                <a:lnTo>
                  <a:pt x="6429756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498" y="189460"/>
            <a:ext cx="75327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/>
              <a:t>РАЗВИТИЕ</a:t>
            </a:r>
            <a:r>
              <a:rPr sz="1400" spc="-30" dirty="0"/>
              <a:t> </a:t>
            </a:r>
            <a:r>
              <a:rPr sz="1400" spc="-20" dirty="0"/>
              <a:t>ИНИЦИАТИВНОГО</a:t>
            </a:r>
            <a:r>
              <a:rPr sz="1400" spc="-30" dirty="0"/>
              <a:t> </a:t>
            </a:r>
            <a:r>
              <a:rPr sz="1400" spc="-10" dirty="0"/>
              <a:t>БЮДЖЕТИРОВАНИЯ</a:t>
            </a:r>
            <a:r>
              <a:rPr sz="1400" spc="-25" dirty="0"/>
              <a:t> </a:t>
            </a:r>
            <a:r>
              <a:rPr sz="1400" dirty="0"/>
              <a:t>В</a:t>
            </a:r>
            <a:r>
              <a:rPr sz="1400" spc="10" dirty="0"/>
              <a:t> </a:t>
            </a:r>
            <a:r>
              <a:rPr sz="1400" spc="-5" dirty="0"/>
              <a:t>КИРОВСКОЙ</a:t>
            </a:r>
            <a:r>
              <a:rPr sz="1400" spc="-25" dirty="0"/>
              <a:t> </a:t>
            </a:r>
            <a:r>
              <a:rPr sz="1400" spc="-15" dirty="0"/>
              <a:t>ОБЛАСТИ</a:t>
            </a:r>
          </a:p>
        </p:txBody>
      </p:sp>
      <p:sp>
        <p:nvSpPr>
          <p:cNvPr id="9" name="object 9"/>
          <p:cNvSpPr/>
          <p:nvPr/>
        </p:nvSpPr>
        <p:spPr>
          <a:xfrm>
            <a:off x="71406" y="1428736"/>
            <a:ext cx="4528661" cy="1245863"/>
          </a:xfrm>
          <a:custGeom>
            <a:avLst/>
            <a:gdLst/>
            <a:ahLst/>
            <a:cxnLst/>
            <a:rect l="l" t="t" r="r" b="b"/>
            <a:pathLst>
              <a:path w="6038215" h="1038225">
                <a:moveTo>
                  <a:pt x="5865114" y="0"/>
                </a:moveTo>
                <a:lnTo>
                  <a:pt x="172974" y="0"/>
                </a:lnTo>
                <a:lnTo>
                  <a:pt x="126991" y="6180"/>
                </a:lnTo>
                <a:lnTo>
                  <a:pt x="85671" y="23622"/>
                </a:lnTo>
                <a:lnTo>
                  <a:pt x="50663" y="50673"/>
                </a:lnTo>
                <a:lnTo>
                  <a:pt x="23616" y="85682"/>
                </a:lnTo>
                <a:lnTo>
                  <a:pt x="6178" y="127000"/>
                </a:lnTo>
                <a:lnTo>
                  <a:pt x="0" y="172974"/>
                </a:lnTo>
                <a:lnTo>
                  <a:pt x="0" y="864870"/>
                </a:lnTo>
                <a:lnTo>
                  <a:pt x="6178" y="910844"/>
                </a:lnTo>
                <a:lnTo>
                  <a:pt x="23616" y="952161"/>
                </a:lnTo>
                <a:lnTo>
                  <a:pt x="50663" y="987171"/>
                </a:lnTo>
                <a:lnTo>
                  <a:pt x="85671" y="1014222"/>
                </a:lnTo>
                <a:lnTo>
                  <a:pt x="126991" y="1031663"/>
                </a:lnTo>
                <a:lnTo>
                  <a:pt x="172974" y="1037844"/>
                </a:lnTo>
                <a:lnTo>
                  <a:pt x="5865114" y="1037844"/>
                </a:lnTo>
                <a:lnTo>
                  <a:pt x="5911088" y="1031663"/>
                </a:lnTo>
                <a:lnTo>
                  <a:pt x="5952405" y="1014222"/>
                </a:lnTo>
                <a:lnTo>
                  <a:pt x="5987415" y="987171"/>
                </a:lnTo>
                <a:lnTo>
                  <a:pt x="6014466" y="952161"/>
                </a:lnTo>
                <a:lnTo>
                  <a:pt x="6031907" y="910844"/>
                </a:lnTo>
                <a:lnTo>
                  <a:pt x="6038088" y="864870"/>
                </a:lnTo>
                <a:lnTo>
                  <a:pt x="6038088" y="172974"/>
                </a:lnTo>
                <a:lnTo>
                  <a:pt x="6031907" y="127000"/>
                </a:lnTo>
                <a:lnTo>
                  <a:pt x="6014466" y="85682"/>
                </a:lnTo>
                <a:lnTo>
                  <a:pt x="5987415" y="50673"/>
                </a:lnTo>
                <a:lnTo>
                  <a:pt x="5952405" y="23622"/>
                </a:lnTo>
                <a:lnTo>
                  <a:pt x="5911088" y="6180"/>
                </a:lnTo>
                <a:lnTo>
                  <a:pt x="5865114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47" y="673201"/>
            <a:ext cx="4245293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ПРОЕКТ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ПОДДЕРЖКЕ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МЕСТНЫХ </a:t>
            </a:r>
            <a:r>
              <a:rPr sz="1400" b="1" spc="-15" dirty="0">
                <a:solidFill>
                  <a:srgbClr val="171717"/>
                </a:solidFill>
                <a:latin typeface="Calibri"/>
                <a:cs typeface="Calibri"/>
              </a:rPr>
              <a:t>ИНИЦИАТИВ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КИРОВСКОЙ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ОБЛАСТИ </a:t>
            </a:r>
            <a:r>
              <a:rPr sz="1400" b="1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(ППМИ)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348" y="1378713"/>
            <a:ext cx="4244816" cy="125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420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 err="1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FFFFFF"/>
                </a:solidFill>
                <a:latin typeface="Calibri"/>
                <a:cs typeface="Calibri"/>
              </a:rPr>
              <a:t>будет проводится конкурс на предоставлении </a:t>
            </a:r>
            <a:r>
              <a:rPr sz="12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субсидии</a:t>
            </a:r>
            <a:r>
              <a:rPr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местным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бюджетам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областного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бюджета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софинансирование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инициативных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проектов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развитию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общественной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инфраструктуры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муниципальных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образований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5" dirty="0" err="1">
                <a:solidFill>
                  <a:srgbClr val="FFFFFF"/>
                </a:solidFill>
                <a:latin typeface="Calibri"/>
                <a:cs typeface="Calibri"/>
              </a:rPr>
              <a:t>Кировской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lang="ru-RU"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, который состоится в декабре 2023г.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844" y="2786058"/>
            <a:ext cx="4193858" cy="335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</a:pPr>
            <a:r>
              <a:rPr lang="ru-RU" sz="1200" dirty="0" smtClean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2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конкурс</a:t>
            </a:r>
            <a:r>
              <a:rPr lang="ru-RU" sz="1200" spc="-10" dirty="0" smtClean="0">
                <a:solidFill>
                  <a:srgbClr val="171717"/>
                </a:solidFill>
                <a:latin typeface="Calibri"/>
                <a:cs typeface="Calibri"/>
              </a:rPr>
              <a:t> от Верхнекамского муниципального округа отправлено 3 заявки:</a:t>
            </a:r>
          </a:p>
          <a:p>
            <a:pPr marL="12700" marR="473709" algn="just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1.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«Капитальный ремонт системы отопления в здании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Светлополянского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Дома культуры "Юность" </a:t>
            </a:r>
          </a:p>
          <a:p>
            <a:pPr marL="12700" marR="473709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(1 этап)» на сумму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5992 тыс. рублей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в том числе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софинансирование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- 1752,1тыс.руб.</a:t>
            </a:r>
          </a:p>
          <a:p>
            <a:pPr marL="12700" marR="473709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2. Ремонт дорожного покрытия по ул.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Миллицейская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сумму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6497 тыс. рублей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в том числе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софинансирование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- 2262 тыс. рублей</a:t>
            </a:r>
          </a:p>
          <a:p>
            <a:pPr marL="12700" marR="473709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3. Ремонт тротуаров в п. Рудничный на сумму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5778 тыс.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рублей, в том числе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софинансирование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1278 тыс. рублей</a:t>
            </a:r>
          </a:p>
          <a:p>
            <a:pPr marL="12700" algn="l">
              <a:lnSpc>
                <a:spcPct val="100000"/>
              </a:lnSpc>
            </a:pPr>
            <a:endParaRPr lang="ru-RU" sz="1200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2700" marR="1049655">
              <a:lnSpc>
                <a:spcPts val="3310"/>
              </a:lnSpc>
              <a:spcBef>
                <a:spcPts val="425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8662" y="5429264"/>
            <a:ext cx="3622358" cy="11445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Порядок</a:t>
            </a:r>
            <a:r>
              <a:rPr sz="1050" i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предоставления</a:t>
            </a:r>
            <a:r>
              <a:rPr sz="1050" i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050" i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распределения</a:t>
            </a:r>
            <a:r>
              <a:rPr sz="1050" i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субсидии</a:t>
            </a:r>
            <a:r>
              <a:rPr sz="1050" i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и Порядок</a:t>
            </a:r>
            <a:r>
              <a:rPr sz="1050" i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проведения</a:t>
            </a:r>
            <a:endParaRPr sz="10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конкурсного отбора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утверждены постановлением Правительства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Кировской </a:t>
            </a:r>
            <a:r>
              <a:rPr sz="1050" i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области от 30.12.2019 </a:t>
            </a:r>
            <a:r>
              <a:rPr sz="1050" i="1" spc="5" dirty="0">
                <a:solidFill>
                  <a:srgbClr val="171717"/>
                </a:solidFill>
                <a:latin typeface="Calibri"/>
                <a:cs typeface="Calibri"/>
              </a:rPr>
              <a:t>№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755-П «Об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утверждении государственной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программы </a:t>
            </a:r>
            <a:r>
              <a:rPr sz="1050" i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Кировской области "Содействие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развитию гражданского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общества и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реализация </a:t>
            </a:r>
            <a:r>
              <a:rPr sz="1050" i="1" spc="-229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государственной</a:t>
            </a:r>
            <a:r>
              <a:rPr sz="1050" i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национальной</a:t>
            </a:r>
            <a:r>
              <a:rPr sz="1050" i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политики»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7159" y="3929066"/>
            <a:ext cx="5209220" cy="2659186"/>
            <a:chOff x="182879" y="3929066"/>
            <a:chExt cx="6945627" cy="2659186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5558028"/>
              <a:ext cx="1030224" cy="10302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9246" y="3929066"/>
              <a:ext cx="1699260" cy="169773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000628" y="571480"/>
            <a:ext cx="3900488" cy="1579791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533525">
              <a:lnSpc>
                <a:spcPct val="100000"/>
              </a:lnSpc>
              <a:spcBef>
                <a:spcPts val="355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ПРОЕКТ</a:t>
            </a:r>
            <a:r>
              <a:rPr sz="14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ИНИЦИАТИВНОГО</a:t>
            </a:r>
            <a:r>
              <a:rPr sz="14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БЮДЖЕТИРОВАНИЯ</a:t>
            </a:r>
            <a:endParaRPr sz="1400" dirty="0">
              <a:latin typeface="Calibri"/>
              <a:cs typeface="Calibri"/>
            </a:endParaRPr>
          </a:p>
          <a:p>
            <a:pPr marL="1533525">
              <a:lnSpc>
                <a:spcPct val="100000"/>
              </a:lnSpc>
              <a:spcBef>
                <a:spcPts val="254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«НАРОДНЫЙ</a:t>
            </a:r>
            <a:r>
              <a:rPr sz="14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БЮДЖЕТ»</a:t>
            </a:r>
            <a:endParaRPr sz="1400" dirty="0">
              <a:latin typeface="Calibri"/>
              <a:cs typeface="Calibri"/>
            </a:endParaRPr>
          </a:p>
          <a:p>
            <a:pPr marL="12700" marR="83185">
              <a:lnSpc>
                <a:spcPct val="114999"/>
              </a:lnSpc>
              <a:spcBef>
                <a:spcPts val="3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реализации инициативных проектов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рамках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проекта инициативного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бюджетирования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«Народный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бюджет»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 2024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запланированы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средства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 err="1">
                <a:solidFill>
                  <a:srgbClr val="FFFFFF"/>
                </a:solidFill>
                <a:latin typeface="Calibri"/>
                <a:cs typeface="Calibri"/>
              </a:rPr>
              <a:t>размере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lang="ru-RU" sz="1200" b="1" dirty="0" smtClean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12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тыс</a:t>
            </a:r>
            <a:r>
              <a:rPr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рублей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86380" y="2357430"/>
            <a:ext cx="3349466" cy="80534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2023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отбор для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участия</a:t>
            </a:r>
            <a:r>
              <a:rPr sz="12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проекте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прошли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15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муниципальных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образований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 err="1">
                <a:solidFill>
                  <a:srgbClr val="171717"/>
                </a:solidFill>
                <a:latin typeface="Calibri"/>
                <a:cs typeface="Calibri"/>
              </a:rPr>
              <a:t>Кировской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области</a:t>
            </a:r>
            <a:r>
              <a:rPr lang="ru-RU" sz="1200" spc="-10" dirty="0" smtClean="0">
                <a:solidFill>
                  <a:srgbClr val="171717"/>
                </a:solidFill>
                <a:latin typeface="Calibri"/>
                <a:cs typeface="Calibri"/>
              </a:rPr>
              <a:t>, в том числе  Верхнекамский муниципальный округ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5923" y="5937318"/>
            <a:ext cx="443764" cy="59168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000628" y="5786454"/>
            <a:ext cx="3790474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509"/>
              </a:spcBef>
            </a:pPr>
            <a:r>
              <a:rPr sz="1050" i="1" dirty="0" err="1" smtClean="0">
                <a:solidFill>
                  <a:srgbClr val="171717"/>
                </a:solidFill>
                <a:latin typeface="Calibri"/>
                <a:cs typeface="Calibri"/>
              </a:rPr>
              <a:t>Информация</a:t>
            </a:r>
            <a:r>
              <a:rPr sz="1050" i="1" spc="-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о</a:t>
            </a:r>
            <a:r>
              <a:rPr sz="1050" i="1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реализации</a:t>
            </a:r>
            <a:r>
              <a:rPr sz="1050" i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проекта</a:t>
            </a:r>
            <a:r>
              <a:rPr sz="1050" i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инициативного</a:t>
            </a:r>
            <a:r>
              <a:rPr sz="1050" i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бюджетирования</a:t>
            </a:r>
            <a:endParaRPr sz="1050" dirty="0">
              <a:latin typeface="Calibri"/>
              <a:cs typeface="Calibri"/>
            </a:endParaRPr>
          </a:p>
          <a:p>
            <a:pPr marL="885825" marR="450215">
              <a:lnSpc>
                <a:spcPct val="100000"/>
              </a:lnSpc>
            </a:pP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«Народный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бюджет» в 2023-2024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годах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официальном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сайте </a:t>
            </a:r>
            <a:r>
              <a:rPr sz="1050" i="1" spc="-2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министерства</a:t>
            </a:r>
            <a:r>
              <a:rPr sz="1050" i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финансов</a:t>
            </a:r>
            <a:r>
              <a:rPr sz="1050" i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Кировской</a:t>
            </a:r>
            <a:r>
              <a:rPr sz="1050" i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области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5214942" y="3214686"/>
            <a:ext cx="3349466" cy="244169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/>
            <a:r>
              <a:rPr lang="ru-RU" dirty="0" smtClean="0">
                <a:latin typeface="Calibri"/>
                <a:cs typeface="Calibri"/>
              </a:rPr>
              <a:t>В августе 2023 года проведена жеребьевка в члены бюджетной комиссии по реализации проекта «Народный бюджет», из 26 претендентов в состав комиссии вошли 15 человек.</a:t>
            </a:r>
          </a:p>
          <a:p>
            <a:pPr marL="127000"/>
            <a:r>
              <a:rPr lang="ru-RU" dirty="0" smtClean="0">
                <a:latin typeface="Calibri"/>
                <a:cs typeface="Calibri"/>
              </a:rPr>
              <a:t>Всего было предложено 8 проектов.</a:t>
            </a:r>
          </a:p>
          <a:p>
            <a:pPr marL="127000"/>
            <a:r>
              <a:rPr lang="ru-RU" dirty="0" smtClean="0">
                <a:latin typeface="Calibri"/>
                <a:cs typeface="Calibri"/>
              </a:rPr>
              <a:t>16 октября 2023 года бюджетная комиссия Верхнекамского муниципального округа выбрала для реализации проект по благоустройству общественной территории «Городская образовательная площадка по адресу </a:t>
            </a:r>
            <a:r>
              <a:rPr lang="ru-RU" dirty="0" err="1" smtClean="0">
                <a:latin typeface="Calibri"/>
                <a:cs typeface="Calibri"/>
              </a:rPr>
              <a:t>г.Кирс</a:t>
            </a:r>
            <a:r>
              <a:rPr lang="ru-RU" dirty="0" smtClean="0">
                <a:latin typeface="Calibri"/>
                <a:cs typeface="Calibri"/>
              </a:rPr>
              <a:t>, ул. Ленина,27А»</a:t>
            </a:r>
          </a:p>
          <a:p>
            <a:pPr marL="127000"/>
            <a:r>
              <a:rPr lang="ru-RU" dirty="0" smtClean="0">
                <a:latin typeface="Calibri"/>
                <a:cs typeface="Calibri"/>
              </a:rPr>
              <a:t>Реализация проекта состоится в 2024 году.</a:t>
            </a:r>
            <a:endParaRPr lang="ru-RU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57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8080"/>
                </a:solidFill>
              </a:rPr>
              <a:t>Основные показатели социально-экономического развития Верхнекамского муниципального округа</a:t>
            </a:r>
            <a:endParaRPr lang="ru-RU" sz="2000" dirty="0">
              <a:solidFill>
                <a:srgbClr val="00808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4009809"/>
              </p:ext>
            </p:extLst>
          </p:nvPr>
        </p:nvGraphicFramePr>
        <p:xfrm>
          <a:off x="3203848" y="1124744"/>
          <a:ext cx="31683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9983840"/>
              </p:ext>
            </p:extLst>
          </p:nvPr>
        </p:nvGraphicFramePr>
        <p:xfrm>
          <a:off x="285720" y="1124744"/>
          <a:ext cx="2846120" cy="223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1011852"/>
              </p:ext>
            </p:extLst>
          </p:nvPr>
        </p:nvGraphicFramePr>
        <p:xfrm>
          <a:off x="6341002" y="1124744"/>
          <a:ext cx="27900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4460467"/>
              </p:ext>
            </p:extLst>
          </p:nvPr>
        </p:nvGraphicFramePr>
        <p:xfrm>
          <a:off x="285720" y="3429000"/>
          <a:ext cx="28083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4623593"/>
              </p:ext>
            </p:extLst>
          </p:nvPr>
        </p:nvGraphicFramePr>
        <p:xfrm>
          <a:off x="3143240" y="3429000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430938"/>
              </p:ext>
            </p:extLst>
          </p:nvPr>
        </p:nvGraphicFramePr>
        <p:xfrm>
          <a:off x="6357950" y="3429000"/>
          <a:ext cx="26997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369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4500562" y="1928802"/>
            <a:ext cx="4357718" cy="1000132"/>
          </a:xfrm>
          <a:custGeom>
            <a:avLst/>
            <a:gdLst/>
            <a:ahLst/>
            <a:cxnLst/>
            <a:rect l="l" t="t" r="r" b="b"/>
            <a:pathLst>
              <a:path w="3043554" h="3404870">
                <a:moveTo>
                  <a:pt x="2536190" y="0"/>
                </a:moveTo>
                <a:lnTo>
                  <a:pt x="507238" y="0"/>
                </a:lnTo>
                <a:lnTo>
                  <a:pt x="458384" y="2321"/>
                </a:lnTo>
                <a:lnTo>
                  <a:pt x="410844" y="9145"/>
                </a:lnTo>
                <a:lnTo>
                  <a:pt x="364832" y="20258"/>
                </a:lnTo>
                <a:lnTo>
                  <a:pt x="320560" y="35448"/>
                </a:lnTo>
                <a:lnTo>
                  <a:pt x="278239" y="54502"/>
                </a:lnTo>
                <a:lnTo>
                  <a:pt x="238083" y="77209"/>
                </a:lnTo>
                <a:lnTo>
                  <a:pt x="200304" y="103355"/>
                </a:lnTo>
                <a:lnTo>
                  <a:pt x="165115" y="132728"/>
                </a:lnTo>
                <a:lnTo>
                  <a:pt x="132728" y="165115"/>
                </a:lnTo>
                <a:lnTo>
                  <a:pt x="103355" y="200304"/>
                </a:lnTo>
                <a:lnTo>
                  <a:pt x="77209" y="238083"/>
                </a:lnTo>
                <a:lnTo>
                  <a:pt x="54502" y="278239"/>
                </a:lnTo>
                <a:lnTo>
                  <a:pt x="35448" y="320560"/>
                </a:lnTo>
                <a:lnTo>
                  <a:pt x="20258" y="364832"/>
                </a:lnTo>
                <a:lnTo>
                  <a:pt x="9145" y="410844"/>
                </a:lnTo>
                <a:lnTo>
                  <a:pt x="2321" y="458384"/>
                </a:lnTo>
                <a:lnTo>
                  <a:pt x="0" y="507238"/>
                </a:lnTo>
                <a:lnTo>
                  <a:pt x="0" y="2897365"/>
                </a:lnTo>
                <a:lnTo>
                  <a:pt x="2321" y="2946217"/>
                </a:lnTo>
                <a:lnTo>
                  <a:pt x="9145" y="2993755"/>
                </a:lnTo>
                <a:lnTo>
                  <a:pt x="20258" y="3039767"/>
                </a:lnTo>
                <a:lnTo>
                  <a:pt x="35448" y="3084039"/>
                </a:lnTo>
                <a:lnTo>
                  <a:pt x="54502" y="3126360"/>
                </a:lnTo>
                <a:lnTo>
                  <a:pt x="77209" y="3166517"/>
                </a:lnTo>
                <a:lnTo>
                  <a:pt x="103355" y="3204297"/>
                </a:lnTo>
                <a:lnTo>
                  <a:pt x="132728" y="3239488"/>
                </a:lnTo>
                <a:lnTo>
                  <a:pt x="165115" y="3271877"/>
                </a:lnTo>
                <a:lnTo>
                  <a:pt x="200304" y="3301252"/>
                </a:lnTo>
                <a:lnTo>
                  <a:pt x="238083" y="3327399"/>
                </a:lnTo>
                <a:lnTo>
                  <a:pt x="278239" y="3350108"/>
                </a:lnTo>
                <a:lnTo>
                  <a:pt x="320560" y="3369164"/>
                </a:lnTo>
                <a:lnTo>
                  <a:pt x="364832" y="3384355"/>
                </a:lnTo>
                <a:lnTo>
                  <a:pt x="410844" y="3395469"/>
                </a:lnTo>
                <a:lnTo>
                  <a:pt x="458384" y="3402293"/>
                </a:lnTo>
                <a:lnTo>
                  <a:pt x="507238" y="3404616"/>
                </a:lnTo>
                <a:lnTo>
                  <a:pt x="2536190" y="3404616"/>
                </a:lnTo>
                <a:lnTo>
                  <a:pt x="2585043" y="3402293"/>
                </a:lnTo>
                <a:lnTo>
                  <a:pt x="2632583" y="3395469"/>
                </a:lnTo>
                <a:lnTo>
                  <a:pt x="2678595" y="3384355"/>
                </a:lnTo>
                <a:lnTo>
                  <a:pt x="2722867" y="3369164"/>
                </a:lnTo>
                <a:lnTo>
                  <a:pt x="2765188" y="3350108"/>
                </a:lnTo>
                <a:lnTo>
                  <a:pt x="2805344" y="3327399"/>
                </a:lnTo>
                <a:lnTo>
                  <a:pt x="2843123" y="3301252"/>
                </a:lnTo>
                <a:lnTo>
                  <a:pt x="2878312" y="3271877"/>
                </a:lnTo>
                <a:lnTo>
                  <a:pt x="2910699" y="3239488"/>
                </a:lnTo>
                <a:lnTo>
                  <a:pt x="2940072" y="3204297"/>
                </a:lnTo>
                <a:lnTo>
                  <a:pt x="2966218" y="3166517"/>
                </a:lnTo>
                <a:lnTo>
                  <a:pt x="2988925" y="3126360"/>
                </a:lnTo>
                <a:lnTo>
                  <a:pt x="3007979" y="3084039"/>
                </a:lnTo>
                <a:lnTo>
                  <a:pt x="3023169" y="3039767"/>
                </a:lnTo>
                <a:lnTo>
                  <a:pt x="3034282" y="2993755"/>
                </a:lnTo>
                <a:lnTo>
                  <a:pt x="3041106" y="2946217"/>
                </a:lnTo>
                <a:lnTo>
                  <a:pt x="3043428" y="2897365"/>
                </a:lnTo>
                <a:lnTo>
                  <a:pt x="3043428" y="507238"/>
                </a:lnTo>
                <a:lnTo>
                  <a:pt x="3041106" y="458384"/>
                </a:lnTo>
                <a:lnTo>
                  <a:pt x="3034282" y="410844"/>
                </a:lnTo>
                <a:lnTo>
                  <a:pt x="3023169" y="364832"/>
                </a:lnTo>
                <a:lnTo>
                  <a:pt x="3007979" y="320560"/>
                </a:lnTo>
                <a:lnTo>
                  <a:pt x="2988925" y="278239"/>
                </a:lnTo>
                <a:lnTo>
                  <a:pt x="2966218" y="238083"/>
                </a:lnTo>
                <a:lnTo>
                  <a:pt x="2940072" y="200304"/>
                </a:lnTo>
                <a:lnTo>
                  <a:pt x="2910699" y="165115"/>
                </a:lnTo>
                <a:lnTo>
                  <a:pt x="2878312" y="132728"/>
                </a:lnTo>
                <a:lnTo>
                  <a:pt x="2843123" y="103355"/>
                </a:lnTo>
                <a:lnTo>
                  <a:pt x="2805344" y="77209"/>
                </a:lnTo>
                <a:lnTo>
                  <a:pt x="2765188" y="54502"/>
                </a:lnTo>
                <a:lnTo>
                  <a:pt x="2722867" y="35448"/>
                </a:lnTo>
                <a:lnTo>
                  <a:pt x="2678595" y="20258"/>
                </a:lnTo>
                <a:lnTo>
                  <a:pt x="2632583" y="9145"/>
                </a:lnTo>
                <a:lnTo>
                  <a:pt x="2585043" y="2321"/>
                </a:lnTo>
                <a:lnTo>
                  <a:pt x="2536190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09624" y="1428736"/>
            <a:ext cx="7920094" cy="4938746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4572000" y="2071678"/>
            <a:ext cx="4214842" cy="79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just"/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Долговая нагрузка – процентное соотношение общего </a:t>
            </a:r>
          </a:p>
          <a:p>
            <a:pPr algn="just"/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объема муниципального долга к объему поступлений</a:t>
            </a:r>
          </a:p>
          <a:p>
            <a:pPr algn="just"/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налоговых и неналоговых доходов бюджета </a:t>
            </a:r>
          </a:p>
          <a:p>
            <a:pPr algn="just"/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соответствующий финансовый год</a:t>
            </a:r>
            <a:endParaRPr lang="ru-RU" sz="11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016" name="Shape"/>
          <p:cNvSpPr>
            <a:spLocks noChangeArrowheads="1"/>
          </p:cNvSpPr>
          <p:nvPr/>
        </p:nvSpPr>
        <p:spPr bwMode="auto">
          <a:xfrm>
            <a:off x="2500298" y="285728"/>
            <a:ext cx="4357718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Arial" charset="0"/>
              </a:rPr>
              <a:t>Муниципальный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Arial" charset="0"/>
              </a:rPr>
              <a:t>долг 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022" name="Rectangle 54"/>
          <p:cNvSpPr>
            <a:spLocks noChangeArrowheads="1"/>
          </p:cNvSpPr>
          <p:nvPr/>
        </p:nvSpPr>
        <p:spPr bwMode="auto">
          <a:xfrm>
            <a:off x="1785918" y="857232"/>
            <a:ext cx="6286544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9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1">
                    <a:lumMod val="25000"/>
                  </a:schemeClr>
                </a:solidFill>
              </a:rPr>
              <a:t>муниципальный долг - обязательства, возникающие из муниципальных заимствований, </a:t>
            </a:r>
          </a:p>
          <a:p>
            <a:pPr algn="ctr"/>
            <a:r>
              <a:rPr lang="ru-RU" sz="1000" dirty="0">
                <a:solidFill>
                  <a:schemeClr val="accent1">
                    <a:lumMod val="25000"/>
                  </a:schemeClr>
                </a:solidFill>
              </a:rPr>
              <a:t>гарантий по обязательствам третьих лиц, другие обязательства в соответствии с видами </a:t>
            </a:r>
          </a:p>
          <a:p>
            <a:pPr algn="ctr"/>
            <a:r>
              <a:rPr lang="ru-RU" sz="1000" dirty="0">
                <a:solidFill>
                  <a:schemeClr val="accent1">
                    <a:lumMod val="25000"/>
                  </a:schemeClr>
                </a:solidFill>
              </a:rPr>
              <a:t>долговых обязательств, принятые на себя муниципальным образованием</a:t>
            </a:r>
          </a:p>
        </p:txBody>
      </p:sp>
      <p:sp>
        <p:nvSpPr>
          <p:cNvPr id="24" name="object 3"/>
          <p:cNvSpPr/>
          <p:nvPr/>
        </p:nvSpPr>
        <p:spPr>
          <a:xfrm>
            <a:off x="0" y="0"/>
            <a:ext cx="571472" cy="6858000"/>
          </a:xfrm>
          <a:custGeom>
            <a:avLst/>
            <a:gdLst/>
            <a:ahLst/>
            <a:cxnLst/>
            <a:rect l="l" t="t" r="r" b="b"/>
            <a:pathLst>
              <a:path w="329565" h="6858000">
                <a:moveTo>
                  <a:pt x="0" y="6858000"/>
                </a:moveTo>
                <a:lnTo>
                  <a:pt x="329184" y="6858000"/>
                </a:lnTo>
                <a:lnTo>
                  <a:pt x="3291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FC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0" y="1428736"/>
          <a:ext cx="507209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object 88"/>
          <p:cNvGraphicFramePr>
            <a:graphicFrameLocks noGrp="1"/>
          </p:cNvGraphicFramePr>
          <p:nvPr/>
        </p:nvGraphicFramePr>
        <p:xfrm>
          <a:off x="4500562" y="3143248"/>
          <a:ext cx="4357720" cy="3185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642942"/>
                <a:gridCol w="642942"/>
                <a:gridCol w="669701"/>
                <a:gridCol w="616185"/>
              </a:tblGrid>
              <a:tr h="602652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400" b="1" spc="-5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параметрам проекта бюджета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26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01.01.2024</a:t>
                      </a:r>
                      <a:endParaRPr sz="105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38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01.01.2025</a:t>
                      </a:r>
                      <a:endParaRPr sz="105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38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01.01.2026</a:t>
                      </a:r>
                      <a:endParaRPr sz="105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38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01.01.2027</a:t>
                      </a:r>
                      <a:endParaRPr sz="105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38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8807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lang="ru-RU" sz="14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78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100900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100900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100900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100900</a:t>
                      </a:r>
                    </a:p>
                    <a:p>
                      <a:pPr algn="ctr" rtl="0" fontAlgn="t"/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601513">
                <a:tc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               кредиты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банков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78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18800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18800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46200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73600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0182">
                <a:tc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34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82100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82100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54700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27300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357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lang="ru-RU" sz="14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Долговая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нагрузка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78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FC3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40,6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3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36,5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FC3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35,2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FC3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33,8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FC3B9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642910" y="2071678"/>
            <a:ext cx="3500462" cy="3929090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57224" y="2285992"/>
            <a:ext cx="3500462" cy="3929090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object 15"/>
          <p:cNvGrpSpPr/>
          <p:nvPr/>
        </p:nvGrpSpPr>
        <p:grpSpPr>
          <a:xfrm>
            <a:off x="7786710" y="500042"/>
            <a:ext cx="421005" cy="562610"/>
            <a:chOff x="3738371" y="638555"/>
            <a:chExt cx="561340" cy="562610"/>
          </a:xfrm>
        </p:grpSpPr>
        <p:sp>
          <p:nvSpPr>
            <p:cNvPr id="14" name="object 16"/>
            <p:cNvSpPr/>
            <p:nvPr/>
          </p:nvSpPr>
          <p:spPr>
            <a:xfrm>
              <a:off x="3738371" y="638555"/>
              <a:ext cx="561340" cy="562610"/>
            </a:xfrm>
            <a:custGeom>
              <a:avLst/>
              <a:gdLst/>
              <a:ahLst/>
              <a:cxnLst/>
              <a:rect l="l" t="t" r="r" b="b"/>
              <a:pathLst>
                <a:path w="561339" h="562610">
                  <a:moveTo>
                    <a:pt x="280415" y="0"/>
                  </a:moveTo>
                  <a:lnTo>
                    <a:pt x="234944" y="3679"/>
                  </a:lnTo>
                  <a:lnTo>
                    <a:pt x="191804" y="14331"/>
                  </a:lnTo>
                  <a:lnTo>
                    <a:pt x="151573" y="31378"/>
                  </a:lnTo>
                  <a:lnTo>
                    <a:pt x="114830" y="54242"/>
                  </a:lnTo>
                  <a:lnTo>
                    <a:pt x="82153" y="82343"/>
                  </a:lnTo>
                  <a:lnTo>
                    <a:pt x="54120" y="115104"/>
                  </a:lnTo>
                  <a:lnTo>
                    <a:pt x="31310" y="151946"/>
                  </a:lnTo>
                  <a:lnTo>
                    <a:pt x="14301" y="192292"/>
                  </a:lnTo>
                  <a:lnTo>
                    <a:pt x="3671" y="235562"/>
                  </a:lnTo>
                  <a:lnTo>
                    <a:pt x="0" y="281178"/>
                  </a:lnTo>
                  <a:lnTo>
                    <a:pt x="3671" y="326793"/>
                  </a:lnTo>
                  <a:lnTo>
                    <a:pt x="14301" y="370063"/>
                  </a:lnTo>
                  <a:lnTo>
                    <a:pt x="31310" y="410409"/>
                  </a:lnTo>
                  <a:lnTo>
                    <a:pt x="54120" y="447251"/>
                  </a:lnTo>
                  <a:lnTo>
                    <a:pt x="82153" y="480012"/>
                  </a:lnTo>
                  <a:lnTo>
                    <a:pt x="114830" y="508113"/>
                  </a:lnTo>
                  <a:lnTo>
                    <a:pt x="151573" y="530977"/>
                  </a:lnTo>
                  <a:lnTo>
                    <a:pt x="191804" y="548024"/>
                  </a:lnTo>
                  <a:lnTo>
                    <a:pt x="234944" y="558676"/>
                  </a:lnTo>
                  <a:lnTo>
                    <a:pt x="280415" y="562356"/>
                  </a:lnTo>
                  <a:lnTo>
                    <a:pt x="325887" y="558676"/>
                  </a:lnTo>
                  <a:lnTo>
                    <a:pt x="369027" y="548024"/>
                  </a:lnTo>
                  <a:lnTo>
                    <a:pt x="409258" y="530977"/>
                  </a:lnTo>
                  <a:lnTo>
                    <a:pt x="446001" y="508113"/>
                  </a:lnTo>
                  <a:lnTo>
                    <a:pt x="478678" y="480012"/>
                  </a:lnTo>
                  <a:lnTo>
                    <a:pt x="506711" y="447251"/>
                  </a:lnTo>
                  <a:lnTo>
                    <a:pt x="529521" y="410409"/>
                  </a:lnTo>
                  <a:lnTo>
                    <a:pt x="546530" y="370063"/>
                  </a:lnTo>
                  <a:lnTo>
                    <a:pt x="557160" y="326793"/>
                  </a:lnTo>
                  <a:lnTo>
                    <a:pt x="560831" y="281178"/>
                  </a:lnTo>
                  <a:lnTo>
                    <a:pt x="557160" y="235562"/>
                  </a:lnTo>
                  <a:lnTo>
                    <a:pt x="546530" y="192292"/>
                  </a:lnTo>
                  <a:lnTo>
                    <a:pt x="529521" y="151946"/>
                  </a:lnTo>
                  <a:lnTo>
                    <a:pt x="506711" y="115104"/>
                  </a:lnTo>
                  <a:lnTo>
                    <a:pt x="478678" y="82343"/>
                  </a:lnTo>
                  <a:lnTo>
                    <a:pt x="446001" y="54242"/>
                  </a:lnTo>
                  <a:lnTo>
                    <a:pt x="409258" y="31378"/>
                  </a:lnTo>
                  <a:lnTo>
                    <a:pt x="369027" y="14331"/>
                  </a:lnTo>
                  <a:lnTo>
                    <a:pt x="325887" y="3679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7995" y="688847"/>
              <a:ext cx="460248" cy="460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9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196975"/>
            <a:ext cx="84963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«Бюджет для граждан»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подготовлен финансовым управлением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администрации Верхнекамского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муниципального округа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адрес: 612820 г.Кирс, ул. Кирова д.16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Телефон: 833-39-2-11-99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адрес электронной почты: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fo05@depfin.kirov.ru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режим работы: с 8.00 до 17.00 ежедневно, кроме субб. и воскр.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перерыв на обед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12.00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13.00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Проект решения о бюджете опубликован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на интернет-сайте: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https://verxnekamskij-r43.gosweb.gosuslugi.ru/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582594"/>
          </a:xfrm>
        </p:spPr>
        <p:txBody>
          <a:bodyPr/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Основные характеристики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бюджета муниципального округа на 2024 год и на плановый период 2025 и 2026 годов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object 2"/>
          <p:cNvGrpSpPr/>
          <p:nvPr/>
        </p:nvGrpSpPr>
        <p:grpSpPr>
          <a:xfrm>
            <a:off x="0" y="0"/>
            <a:ext cx="12192406" cy="6858000"/>
            <a:chOff x="0" y="0"/>
            <a:chExt cx="12192406" cy="6858000"/>
          </a:xfrm>
        </p:grpSpPr>
        <p:sp>
          <p:nvSpPr>
            <p:cNvPr id="5" name="object 3"/>
            <p:cNvSpPr/>
            <p:nvPr/>
          </p:nvSpPr>
          <p:spPr>
            <a:xfrm>
              <a:off x="0" y="0"/>
              <a:ext cx="963294" cy="6858000"/>
            </a:xfrm>
            <a:custGeom>
              <a:avLst/>
              <a:gdLst/>
              <a:ahLst/>
              <a:cxnLst/>
              <a:rect l="l" t="t" r="r" b="b"/>
              <a:pathLst>
                <a:path w="963294" h="6858000">
                  <a:moveTo>
                    <a:pt x="963168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963168" y="6857998"/>
                  </a:lnTo>
                  <a:lnTo>
                    <a:pt x="963168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962431" y="4149305"/>
              <a:ext cx="11229975" cy="567690"/>
            </a:xfrm>
            <a:custGeom>
              <a:avLst/>
              <a:gdLst/>
              <a:ahLst/>
              <a:cxnLst/>
              <a:rect l="l" t="t" r="r" b="b"/>
              <a:pathLst>
                <a:path w="11229975" h="567689">
                  <a:moveTo>
                    <a:pt x="11229569" y="0"/>
                  </a:moveTo>
                  <a:lnTo>
                    <a:pt x="11229569" y="0"/>
                  </a:lnTo>
                  <a:lnTo>
                    <a:pt x="0" y="0"/>
                  </a:lnTo>
                  <a:lnTo>
                    <a:pt x="0" y="567220"/>
                  </a:lnTo>
                  <a:lnTo>
                    <a:pt x="11229569" y="567220"/>
                  </a:lnTo>
                  <a:lnTo>
                    <a:pt x="11229569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pPr algn="r"/>
              <a:endParaRPr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42944" y="4143380"/>
          <a:ext cx="8001056" cy="2571769"/>
        </p:xfrm>
        <a:graphic>
          <a:graphicData uri="http://schemas.openxmlformats.org/drawingml/2006/table">
            <a:tbl>
              <a:tblPr/>
              <a:tblGrid>
                <a:gridCol w="4303088"/>
                <a:gridCol w="1232656"/>
                <a:gridCol w="1232656"/>
                <a:gridCol w="1232656"/>
              </a:tblGrid>
              <a:tr h="356202">
                <a:tc rowSpan="2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Сумма (тыс. рублей)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300" b="1" i="0" u="none" strike="noStrike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300" b="1" i="0" u="none" strike="noStrike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300" b="1" i="0" u="none" strike="noStrike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Доходы бюджета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836397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777243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788529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287419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285986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298390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548978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491257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490139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Расходы бюджета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836397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777243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788529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Дефицит (</a:t>
                      </a:r>
                      <a:r>
                        <a:rPr lang="ru-RU" sz="1300" b="0" i="0" u="none" strike="noStrike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)  бюджета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ject 20"/>
          <p:cNvSpPr>
            <a:spLocks noChangeArrowheads="1"/>
          </p:cNvSpPr>
          <p:nvPr/>
        </p:nvSpPr>
        <p:spPr bwMode="auto">
          <a:xfrm rot="16200000">
            <a:off x="1339050" y="2304232"/>
            <a:ext cx="2182792" cy="431800"/>
          </a:xfrm>
          <a:custGeom>
            <a:avLst/>
            <a:gdLst>
              <a:gd name="T0" fmla="*/ 0 w 2896235"/>
              <a:gd name="T1" fmla="*/ 0 h 288290"/>
              <a:gd name="T2" fmla="*/ 2896235 w 2896235"/>
              <a:gd name="T3" fmla="*/ 288290 h 288290"/>
            </a:gdLst>
            <a:ahLst/>
            <a:cxnLst/>
            <a:rect l="T0" t="T1" r="T2" b="T3"/>
            <a:pathLst>
              <a:path w="2896235" h="288290">
                <a:moveTo>
                  <a:pt x="0" y="288036"/>
                </a:moveTo>
                <a:lnTo>
                  <a:pt x="2895981" y="288036"/>
                </a:lnTo>
                <a:lnTo>
                  <a:pt x="2895981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ДОХОДЫ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400" b="1" dirty="0">
              <a:latin typeface="Calibri" pitchFamily="34" charset="0"/>
            </a:endParaRPr>
          </a:p>
        </p:txBody>
      </p:sp>
      <p:sp>
        <p:nvSpPr>
          <p:cNvPr id="15" name="object 20"/>
          <p:cNvSpPr>
            <a:spLocks noChangeArrowheads="1"/>
          </p:cNvSpPr>
          <p:nvPr/>
        </p:nvSpPr>
        <p:spPr bwMode="auto">
          <a:xfrm rot="16200000">
            <a:off x="1839116" y="2232794"/>
            <a:ext cx="2182792" cy="431800"/>
          </a:xfrm>
          <a:custGeom>
            <a:avLst/>
            <a:gdLst>
              <a:gd name="T0" fmla="*/ 0 w 2896235"/>
              <a:gd name="T1" fmla="*/ 0 h 288290"/>
              <a:gd name="T2" fmla="*/ 2896235 w 2896235"/>
              <a:gd name="T3" fmla="*/ 288290 h 288290"/>
            </a:gdLst>
            <a:ahLst/>
            <a:cxnLst/>
            <a:rect l="T0" t="T1" r="T2" b="T3"/>
            <a:pathLst>
              <a:path w="2896235" h="288290">
                <a:moveTo>
                  <a:pt x="0" y="288036"/>
                </a:moveTo>
                <a:lnTo>
                  <a:pt x="2895981" y="288036"/>
                </a:lnTo>
                <a:lnTo>
                  <a:pt x="2895981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РАСХОДЫ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400" b="1" dirty="0">
              <a:latin typeface="Calibri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214414" y="928670"/>
          <a:ext cx="7786742" cy="308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 bwMode="auto">
          <a:xfrm>
            <a:off x="1714480" y="3571876"/>
            <a:ext cx="857256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</a:rPr>
              <a:t>2024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214678" y="3571876"/>
            <a:ext cx="857256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</a:rPr>
              <a:t>2025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071538" y="785794"/>
            <a:ext cx="5072098" cy="3143272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071538" y="4071942"/>
            <a:ext cx="7929618" cy="2643206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14414" y="4143380"/>
            <a:ext cx="7777218" cy="561980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3675" y="646176"/>
            <a:ext cx="1671161" cy="6012180"/>
            <a:chOff x="2618232" y="646176"/>
            <a:chExt cx="2228215" cy="6012180"/>
          </a:xfrm>
        </p:grpSpPr>
        <p:sp>
          <p:nvSpPr>
            <p:cNvPr id="3" name="object 3"/>
            <p:cNvSpPr/>
            <p:nvPr/>
          </p:nvSpPr>
          <p:spPr>
            <a:xfrm>
              <a:off x="2618232" y="1679448"/>
              <a:ext cx="2228215" cy="4979035"/>
            </a:xfrm>
            <a:custGeom>
              <a:avLst/>
              <a:gdLst/>
              <a:ahLst/>
              <a:cxnLst/>
              <a:rect l="l" t="t" r="r" b="b"/>
              <a:pathLst>
                <a:path w="2228215" h="4979034">
                  <a:moveTo>
                    <a:pt x="1856740" y="0"/>
                  </a:moveTo>
                  <a:lnTo>
                    <a:pt x="371348" y="0"/>
                  </a:lnTo>
                  <a:lnTo>
                    <a:pt x="324763" y="2893"/>
                  </a:lnTo>
                  <a:lnTo>
                    <a:pt x="279907" y="11340"/>
                  </a:lnTo>
                  <a:lnTo>
                    <a:pt x="237126" y="24994"/>
                  </a:lnTo>
                  <a:lnTo>
                    <a:pt x="196768" y="43506"/>
                  </a:lnTo>
                  <a:lnTo>
                    <a:pt x="159182" y="66529"/>
                  </a:lnTo>
                  <a:lnTo>
                    <a:pt x="124714" y="93714"/>
                  </a:lnTo>
                  <a:lnTo>
                    <a:pt x="93714" y="124714"/>
                  </a:lnTo>
                  <a:lnTo>
                    <a:pt x="66529" y="159182"/>
                  </a:lnTo>
                  <a:lnTo>
                    <a:pt x="43506" y="196768"/>
                  </a:lnTo>
                  <a:lnTo>
                    <a:pt x="24994" y="237126"/>
                  </a:lnTo>
                  <a:lnTo>
                    <a:pt x="11340" y="279907"/>
                  </a:lnTo>
                  <a:lnTo>
                    <a:pt x="2893" y="324763"/>
                  </a:lnTo>
                  <a:lnTo>
                    <a:pt x="0" y="371348"/>
                  </a:lnTo>
                  <a:lnTo>
                    <a:pt x="0" y="4607547"/>
                  </a:lnTo>
                  <a:lnTo>
                    <a:pt x="2893" y="4654131"/>
                  </a:lnTo>
                  <a:lnTo>
                    <a:pt x="11340" y="4698988"/>
                  </a:lnTo>
                  <a:lnTo>
                    <a:pt x="24994" y="4741770"/>
                  </a:lnTo>
                  <a:lnTo>
                    <a:pt x="43506" y="4782129"/>
                  </a:lnTo>
                  <a:lnTo>
                    <a:pt x="66529" y="4819717"/>
                  </a:lnTo>
                  <a:lnTo>
                    <a:pt x="93714" y="4854185"/>
                  </a:lnTo>
                  <a:lnTo>
                    <a:pt x="124714" y="4885187"/>
                  </a:lnTo>
                  <a:lnTo>
                    <a:pt x="159182" y="4912374"/>
                  </a:lnTo>
                  <a:lnTo>
                    <a:pt x="196768" y="4935398"/>
                  </a:lnTo>
                  <a:lnTo>
                    <a:pt x="237126" y="4953912"/>
                  </a:lnTo>
                  <a:lnTo>
                    <a:pt x="279907" y="4967566"/>
                  </a:lnTo>
                  <a:lnTo>
                    <a:pt x="324763" y="4976014"/>
                  </a:lnTo>
                  <a:lnTo>
                    <a:pt x="371348" y="4978908"/>
                  </a:lnTo>
                  <a:lnTo>
                    <a:pt x="1856740" y="4978908"/>
                  </a:lnTo>
                  <a:lnTo>
                    <a:pt x="1903324" y="4976014"/>
                  </a:lnTo>
                  <a:lnTo>
                    <a:pt x="1948180" y="4967566"/>
                  </a:lnTo>
                  <a:lnTo>
                    <a:pt x="1990961" y="4953912"/>
                  </a:lnTo>
                  <a:lnTo>
                    <a:pt x="2031319" y="4935398"/>
                  </a:lnTo>
                  <a:lnTo>
                    <a:pt x="2068905" y="4912374"/>
                  </a:lnTo>
                  <a:lnTo>
                    <a:pt x="2103373" y="4885187"/>
                  </a:lnTo>
                  <a:lnTo>
                    <a:pt x="2134373" y="4854185"/>
                  </a:lnTo>
                  <a:lnTo>
                    <a:pt x="2161558" y="4819717"/>
                  </a:lnTo>
                  <a:lnTo>
                    <a:pt x="2184581" y="4782129"/>
                  </a:lnTo>
                  <a:lnTo>
                    <a:pt x="2203093" y="4741770"/>
                  </a:lnTo>
                  <a:lnTo>
                    <a:pt x="2216747" y="4698988"/>
                  </a:lnTo>
                  <a:lnTo>
                    <a:pt x="2225194" y="4654131"/>
                  </a:lnTo>
                  <a:lnTo>
                    <a:pt x="2228088" y="4607547"/>
                  </a:lnTo>
                  <a:lnTo>
                    <a:pt x="2228088" y="371348"/>
                  </a:lnTo>
                  <a:lnTo>
                    <a:pt x="2225194" y="324763"/>
                  </a:lnTo>
                  <a:lnTo>
                    <a:pt x="2216747" y="279907"/>
                  </a:lnTo>
                  <a:lnTo>
                    <a:pt x="2203093" y="237126"/>
                  </a:lnTo>
                  <a:lnTo>
                    <a:pt x="2184581" y="196768"/>
                  </a:lnTo>
                  <a:lnTo>
                    <a:pt x="2161558" y="159182"/>
                  </a:lnTo>
                  <a:lnTo>
                    <a:pt x="2134373" y="124714"/>
                  </a:lnTo>
                  <a:lnTo>
                    <a:pt x="2103373" y="93714"/>
                  </a:lnTo>
                  <a:lnTo>
                    <a:pt x="2068905" y="66529"/>
                  </a:lnTo>
                  <a:lnTo>
                    <a:pt x="2031319" y="43506"/>
                  </a:lnTo>
                  <a:lnTo>
                    <a:pt x="1990961" y="24994"/>
                  </a:lnTo>
                  <a:lnTo>
                    <a:pt x="1948180" y="11340"/>
                  </a:lnTo>
                  <a:lnTo>
                    <a:pt x="1903324" y="2893"/>
                  </a:lnTo>
                  <a:lnTo>
                    <a:pt x="185674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8064" y="646176"/>
              <a:ext cx="1773936" cy="1664208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775329" y="1679448"/>
            <a:ext cx="1671161" cy="4979035"/>
          </a:xfrm>
          <a:custGeom>
            <a:avLst/>
            <a:gdLst/>
            <a:ahLst/>
            <a:cxnLst/>
            <a:rect l="l" t="t" r="r" b="b"/>
            <a:pathLst>
              <a:path w="2228215" h="4979034">
                <a:moveTo>
                  <a:pt x="1856739" y="0"/>
                </a:moveTo>
                <a:lnTo>
                  <a:pt x="371348" y="0"/>
                </a:lnTo>
                <a:lnTo>
                  <a:pt x="324763" y="2893"/>
                </a:lnTo>
                <a:lnTo>
                  <a:pt x="279907" y="11340"/>
                </a:lnTo>
                <a:lnTo>
                  <a:pt x="237126" y="24994"/>
                </a:lnTo>
                <a:lnTo>
                  <a:pt x="196768" y="43506"/>
                </a:lnTo>
                <a:lnTo>
                  <a:pt x="159182" y="66529"/>
                </a:lnTo>
                <a:lnTo>
                  <a:pt x="124714" y="93714"/>
                </a:lnTo>
                <a:lnTo>
                  <a:pt x="93714" y="124714"/>
                </a:lnTo>
                <a:lnTo>
                  <a:pt x="66529" y="159182"/>
                </a:lnTo>
                <a:lnTo>
                  <a:pt x="43506" y="196768"/>
                </a:lnTo>
                <a:lnTo>
                  <a:pt x="24994" y="237126"/>
                </a:lnTo>
                <a:lnTo>
                  <a:pt x="11340" y="279907"/>
                </a:lnTo>
                <a:lnTo>
                  <a:pt x="2893" y="324763"/>
                </a:lnTo>
                <a:lnTo>
                  <a:pt x="0" y="371348"/>
                </a:lnTo>
                <a:lnTo>
                  <a:pt x="0" y="4607547"/>
                </a:lnTo>
                <a:lnTo>
                  <a:pt x="2893" y="4654131"/>
                </a:lnTo>
                <a:lnTo>
                  <a:pt x="11340" y="4698988"/>
                </a:lnTo>
                <a:lnTo>
                  <a:pt x="24994" y="4741770"/>
                </a:lnTo>
                <a:lnTo>
                  <a:pt x="43506" y="4782129"/>
                </a:lnTo>
                <a:lnTo>
                  <a:pt x="66529" y="4819717"/>
                </a:lnTo>
                <a:lnTo>
                  <a:pt x="93714" y="4854185"/>
                </a:lnTo>
                <a:lnTo>
                  <a:pt x="124714" y="4885187"/>
                </a:lnTo>
                <a:lnTo>
                  <a:pt x="159182" y="4912374"/>
                </a:lnTo>
                <a:lnTo>
                  <a:pt x="196768" y="4935398"/>
                </a:lnTo>
                <a:lnTo>
                  <a:pt x="237126" y="4953912"/>
                </a:lnTo>
                <a:lnTo>
                  <a:pt x="279907" y="4967566"/>
                </a:lnTo>
                <a:lnTo>
                  <a:pt x="324763" y="4976014"/>
                </a:lnTo>
                <a:lnTo>
                  <a:pt x="371348" y="4978908"/>
                </a:lnTo>
                <a:lnTo>
                  <a:pt x="1856739" y="4978908"/>
                </a:lnTo>
                <a:lnTo>
                  <a:pt x="1903324" y="4976014"/>
                </a:lnTo>
                <a:lnTo>
                  <a:pt x="1948180" y="4967566"/>
                </a:lnTo>
                <a:lnTo>
                  <a:pt x="1990961" y="4953912"/>
                </a:lnTo>
                <a:lnTo>
                  <a:pt x="2031319" y="4935398"/>
                </a:lnTo>
                <a:lnTo>
                  <a:pt x="2068905" y="4912374"/>
                </a:lnTo>
                <a:lnTo>
                  <a:pt x="2103373" y="4885187"/>
                </a:lnTo>
                <a:lnTo>
                  <a:pt x="2134373" y="4854185"/>
                </a:lnTo>
                <a:lnTo>
                  <a:pt x="2161558" y="4819717"/>
                </a:lnTo>
                <a:lnTo>
                  <a:pt x="2184581" y="4782129"/>
                </a:lnTo>
                <a:lnTo>
                  <a:pt x="2203093" y="4741770"/>
                </a:lnTo>
                <a:lnTo>
                  <a:pt x="2216747" y="4698988"/>
                </a:lnTo>
                <a:lnTo>
                  <a:pt x="2225194" y="4654131"/>
                </a:lnTo>
                <a:lnTo>
                  <a:pt x="2228087" y="4607547"/>
                </a:lnTo>
                <a:lnTo>
                  <a:pt x="2228087" y="371348"/>
                </a:lnTo>
                <a:lnTo>
                  <a:pt x="2225194" y="324763"/>
                </a:lnTo>
                <a:lnTo>
                  <a:pt x="2216747" y="279907"/>
                </a:lnTo>
                <a:lnTo>
                  <a:pt x="2203093" y="237126"/>
                </a:lnTo>
                <a:lnTo>
                  <a:pt x="2184581" y="196768"/>
                </a:lnTo>
                <a:lnTo>
                  <a:pt x="2161558" y="159182"/>
                </a:lnTo>
                <a:lnTo>
                  <a:pt x="2134373" y="124714"/>
                </a:lnTo>
                <a:lnTo>
                  <a:pt x="2103373" y="93714"/>
                </a:lnTo>
                <a:lnTo>
                  <a:pt x="2068905" y="66529"/>
                </a:lnTo>
                <a:lnTo>
                  <a:pt x="2031319" y="43506"/>
                </a:lnTo>
                <a:lnTo>
                  <a:pt x="1990961" y="24994"/>
                </a:lnTo>
                <a:lnTo>
                  <a:pt x="1948180" y="11340"/>
                </a:lnTo>
                <a:lnTo>
                  <a:pt x="1903324" y="2893"/>
                </a:lnTo>
                <a:lnTo>
                  <a:pt x="1856739" y="0"/>
                </a:lnTo>
                <a:close/>
              </a:path>
            </a:pathLst>
          </a:custGeom>
          <a:solidFill>
            <a:srgbClr val="F8D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6984" y="1679448"/>
            <a:ext cx="1671161" cy="4979035"/>
          </a:xfrm>
          <a:custGeom>
            <a:avLst/>
            <a:gdLst/>
            <a:ahLst/>
            <a:cxnLst/>
            <a:rect l="l" t="t" r="r" b="b"/>
            <a:pathLst>
              <a:path w="2228215" h="4979034">
                <a:moveTo>
                  <a:pt x="1856740" y="0"/>
                </a:moveTo>
                <a:lnTo>
                  <a:pt x="371348" y="0"/>
                </a:lnTo>
                <a:lnTo>
                  <a:pt x="324763" y="2893"/>
                </a:lnTo>
                <a:lnTo>
                  <a:pt x="279907" y="11340"/>
                </a:lnTo>
                <a:lnTo>
                  <a:pt x="237126" y="24994"/>
                </a:lnTo>
                <a:lnTo>
                  <a:pt x="196768" y="43506"/>
                </a:lnTo>
                <a:lnTo>
                  <a:pt x="159182" y="66529"/>
                </a:lnTo>
                <a:lnTo>
                  <a:pt x="124714" y="93714"/>
                </a:lnTo>
                <a:lnTo>
                  <a:pt x="93714" y="124714"/>
                </a:lnTo>
                <a:lnTo>
                  <a:pt x="66529" y="159182"/>
                </a:lnTo>
                <a:lnTo>
                  <a:pt x="43506" y="196768"/>
                </a:lnTo>
                <a:lnTo>
                  <a:pt x="24994" y="237126"/>
                </a:lnTo>
                <a:lnTo>
                  <a:pt x="11340" y="279907"/>
                </a:lnTo>
                <a:lnTo>
                  <a:pt x="2893" y="324763"/>
                </a:lnTo>
                <a:lnTo>
                  <a:pt x="0" y="371348"/>
                </a:lnTo>
                <a:lnTo>
                  <a:pt x="0" y="4607547"/>
                </a:lnTo>
                <a:lnTo>
                  <a:pt x="2893" y="4654131"/>
                </a:lnTo>
                <a:lnTo>
                  <a:pt x="11340" y="4698988"/>
                </a:lnTo>
                <a:lnTo>
                  <a:pt x="24994" y="4741770"/>
                </a:lnTo>
                <a:lnTo>
                  <a:pt x="43506" y="4782129"/>
                </a:lnTo>
                <a:lnTo>
                  <a:pt x="66529" y="4819717"/>
                </a:lnTo>
                <a:lnTo>
                  <a:pt x="93714" y="4854185"/>
                </a:lnTo>
                <a:lnTo>
                  <a:pt x="124714" y="4885187"/>
                </a:lnTo>
                <a:lnTo>
                  <a:pt x="159182" y="4912374"/>
                </a:lnTo>
                <a:lnTo>
                  <a:pt x="196768" y="4935398"/>
                </a:lnTo>
                <a:lnTo>
                  <a:pt x="237126" y="4953912"/>
                </a:lnTo>
                <a:lnTo>
                  <a:pt x="279907" y="4967566"/>
                </a:lnTo>
                <a:lnTo>
                  <a:pt x="324763" y="4976014"/>
                </a:lnTo>
                <a:lnTo>
                  <a:pt x="371348" y="4978908"/>
                </a:lnTo>
                <a:lnTo>
                  <a:pt x="1856740" y="4978908"/>
                </a:lnTo>
                <a:lnTo>
                  <a:pt x="1903324" y="4976014"/>
                </a:lnTo>
                <a:lnTo>
                  <a:pt x="1948180" y="4967566"/>
                </a:lnTo>
                <a:lnTo>
                  <a:pt x="1990961" y="4953912"/>
                </a:lnTo>
                <a:lnTo>
                  <a:pt x="2031319" y="4935398"/>
                </a:lnTo>
                <a:lnTo>
                  <a:pt x="2068905" y="4912374"/>
                </a:lnTo>
                <a:lnTo>
                  <a:pt x="2103373" y="4885187"/>
                </a:lnTo>
                <a:lnTo>
                  <a:pt x="2134373" y="4854185"/>
                </a:lnTo>
                <a:lnTo>
                  <a:pt x="2161558" y="4819717"/>
                </a:lnTo>
                <a:lnTo>
                  <a:pt x="2184581" y="4782129"/>
                </a:lnTo>
                <a:lnTo>
                  <a:pt x="2203093" y="4741770"/>
                </a:lnTo>
                <a:lnTo>
                  <a:pt x="2216747" y="4698988"/>
                </a:lnTo>
                <a:lnTo>
                  <a:pt x="2225194" y="4654131"/>
                </a:lnTo>
                <a:lnTo>
                  <a:pt x="2228088" y="4607547"/>
                </a:lnTo>
                <a:lnTo>
                  <a:pt x="2228088" y="371348"/>
                </a:lnTo>
                <a:lnTo>
                  <a:pt x="2225194" y="324763"/>
                </a:lnTo>
                <a:lnTo>
                  <a:pt x="2216747" y="279907"/>
                </a:lnTo>
                <a:lnTo>
                  <a:pt x="2203093" y="237126"/>
                </a:lnTo>
                <a:lnTo>
                  <a:pt x="2184581" y="196768"/>
                </a:lnTo>
                <a:lnTo>
                  <a:pt x="2161558" y="159182"/>
                </a:lnTo>
                <a:lnTo>
                  <a:pt x="2134373" y="124714"/>
                </a:lnTo>
                <a:lnTo>
                  <a:pt x="2103373" y="93714"/>
                </a:lnTo>
                <a:lnTo>
                  <a:pt x="2068905" y="66529"/>
                </a:lnTo>
                <a:lnTo>
                  <a:pt x="2031319" y="43506"/>
                </a:lnTo>
                <a:lnTo>
                  <a:pt x="1990961" y="24994"/>
                </a:lnTo>
                <a:lnTo>
                  <a:pt x="1948180" y="11340"/>
                </a:lnTo>
                <a:lnTo>
                  <a:pt x="1903324" y="2893"/>
                </a:lnTo>
                <a:lnTo>
                  <a:pt x="1856740" y="0"/>
                </a:lnTo>
                <a:close/>
              </a:path>
            </a:pathLst>
          </a:custGeom>
          <a:solidFill>
            <a:srgbClr val="EA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2068" y="1679448"/>
            <a:ext cx="1671161" cy="4979035"/>
          </a:xfrm>
          <a:custGeom>
            <a:avLst/>
            <a:gdLst/>
            <a:ahLst/>
            <a:cxnLst/>
            <a:rect l="l" t="t" r="r" b="b"/>
            <a:pathLst>
              <a:path w="2228215" h="4979034">
                <a:moveTo>
                  <a:pt x="1856740" y="0"/>
                </a:moveTo>
                <a:lnTo>
                  <a:pt x="371348" y="0"/>
                </a:lnTo>
                <a:lnTo>
                  <a:pt x="324763" y="2893"/>
                </a:lnTo>
                <a:lnTo>
                  <a:pt x="279907" y="11340"/>
                </a:lnTo>
                <a:lnTo>
                  <a:pt x="237126" y="24994"/>
                </a:lnTo>
                <a:lnTo>
                  <a:pt x="196768" y="43506"/>
                </a:lnTo>
                <a:lnTo>
                  <a:pt x="159182" y="66529"/>
                </a:lnTo>
                <a:lnTo>
                  <a:pt x="124714" y="93714"/>
                </a:lnTo>
                <a:lnTo>
                  <a:pt x="93714" y="124714"/>
                </a:lnTo>
                <a:lnTo>
                  <a:pt x="66529" y="159182"/>
                </a:lnTo>
                <a:lnTo>
                  <a:pt x="43506" y="196768"/>
                </a:lnTo>
                <a:lnTo>
                  <a:pt x="24994" y="237126"/>
                </a:lnTo>
                <a:lnTo>
                  <a:pt x="11340" y="279907"/>
                </a:lnTo>
                <a:lnTo>
                  <a:pt x="2893" y="324763"/>
                </a:lnTo>
                <a:lnTo>
                  <a:pt x="0" y="371348"/>
                </a:lnTo>
                <a:lnTo>
                  <a:pt x="0" y="4607547"/>
                </a:lnTo>
                <a:lnTo>
                  <a:pt x="2893" y="4654131"/>
                </a:lnTo>
                <a:lnTo>
                  <a:pt x="11340" y="4698988"/>
                </a:lnTo>
                <a:lnTo>
                  <a:pt x="24994" y="4741770"/>
                </a:lnTo>
                <a:lnTo>
                  <a:pt x="43506" y="4782129"/>
                </a:lnTo>
                <a:lnTo>
                  <a:pt x="66529" y="4819717"/>
                </a:lnTo>
                <a:lnTo>
                  <a:pt x="93714" y="4854185"/>
                </a:lnTo>
                <a:lnTo>
                  <a:pt x="124714" y="4885187"/>
                </a:lnTo>
                <a:lnTo>
                  <a:pt x="159182" y="4912374"/>
                </a:lnTo>
                <a:lnTo>
                  <a:pt x="196768" y="4935398"/>
                </a:lnTo>
                <a:lnTo>
                  <a:pt x="237126" y="4953912"/>
                </a:lnTo>
                <a:lnTo>
                  <a:pt x="279907" y="4967566"/>
                </a:lnTo>
                <a:lnTo>
                  <a:pt x="324763" y="4976014"/>
                </a:lnTo>
                <a:lnTo>
                  <a:pt x="371348" y="4978908"/>
                </a:lnTo>
                <a:lnTo>
                  <a:pt x="1856740" y="4978908"/>
                </a:lnTo>
                <a:lnTo>
                  <a:pt x="1903324" y="4976014"/>
                </a:lnTo>
                <a:lnTo>
                  <a:pt x="1948180" y="4967566"/>
                </a:lnTo>
                <a:lnTo>
                  <a:pt x="1990961" y="4953912"/>
                </a:lnTo>
                <a:lnTo>
                  <a:pt x="2031319" y="4935398"/>
                </a:lnTo>
                <a:lnTo>
                  <a:pt x="2068905" y="4912374"/>
                </a:lnTo>
                <a:lnTo>
                  <a:pt x="2103373" y="4885187"/>
                </a:lnTo>
                <a:lnTo>
                  <a:pt x="2134373" y="4854185"/>
                </a:lnTo>
                <a:lnTo>
                  <a:pt x="2161558" y="4819717"/>
                </a:lnTo>
                <a:lnTo>
                  <a:pt x="2184581" y="4782129"/>
                </a:lnTo>
                <a:lnTo>
                  <a:pt x="2203093" y="4741770"/>
                </a:lnTo>
                <a:lnTo>
                  <a:pt x="2216747" y="4698988"/>
                </a:lnTo>
                <a:lnTo>
                  <a:pt x="2225194" y="4654131"/>
                </a:lnTo>
                <a:lnTo>
                  <a:pt x="2228087" y="4607547"/>
                </a:lnTo>
                <a:lnTo>
                  <a:pt x="2228087" y="371348"/>
                </a:lnTo>
                <a:lnTo>
                  <a:pt x="2225194" y="324763"/>
                </a:lnTo>
                <a:lnTo>
                  <a:pt x="2216747" y="279907"/>
                </a:lnTo>
                <a:lnTo>
                  <a:pt x="2203093" y="237126"/>
                </a:lnTo>
                <a:lnTo>
                  <a:pt x="2184581" y="196768"/>
                </a:lnTo>
                <a:lnTo>
                  <a:pt x="2161558" y="159182"/>
                </a:lnTo>
                <a:lnTo>
                  <a:pt x="2134373" y="124714"/>
                </a:lnTo>
                <a:lnTo>
                  <a:pt x="2103373" y="93714"/>
                </a:lnTo>
                <a:lnTo>
                  <a:pt x="2068905" y="66529"/>
                </a:lnTo>
                <a:lnTo>
                  <a:pt x="2031319" y="43506"/>
                </a:lnTo>
                <a:lnTo>
                  <a:pt x="1990961" y="24994"/>
                </a:lnTo>
                <a:lnTo>
                  <a:pt x="1948180" y="11340"/>
                </a:lnTo>
                <a:lnTo>
                  <a:pt x="1903324" y="2893"/>
                </a:lnTo>
                <a:lnTo>
                  <a:pt x="1856740" y="0"/>
                </a:lnTo>
                <a:close/>
              </a:path>
            </a:pathLst>
          </a:custGeom>
          <a:solidFill>
            <a:srgbClr val="FDE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2019" y="699516"/>
            <a:ext cx="1676275" cy="5958967"/>
            <a:chOff x="202692" y="699516"/>
            <a:chExt cx="2235032" cy="5958967"/>
          </a:xfrm>
        </p:grpSpPr>
        <p:sp>
          <p:nvSpPr>
            <p:cNvPr id="9" name="object 9"/>
            <p:cNvSpPr/>
            <p:nvPr/>
          </p:nvSpPr>
          <p:spPr>
            <a:xfrm>
              <a:off x="202692" y="1679448"/>
              <a:ext cx="2228215" cy="4979035"/>
            </a:xfrm>
            <a:custGeom>
              <a:avLst/>
              <a:gdLst/>
              <a:ahLst/>
              <a:cxnLst/>
              <a:rect l="l" t="t" r="r" b="b"/>
              <a:pathLst>
                <a:path w="2228215" h="4979034">
                  <a:moveTo>
                    <a:pt x="1856739" y="0"/>
                  </a:moveTo>
                  <a:lnTo>
                    <a:pt x="371360" y="0"/>
                  </a:lnTo>
                  <a:lnTo>
                    <a:pt x="324776" y="2893"/>
                  </a:lnTo>
                  <a:lnTo>
                    <a:pt x="279919" y="11340"/>
                  </a:lnTo>
                  <a:lnTo>
                    <a:pt x="237137" y="24994"/>
                  </a:lnTo>
                  <a:lnTo>
                    <a:pt x="196778" y="43506"/>
                  </a:lnTo>
                  <a:lnTo>
                    <a:pt x="159190" y="66529"/>
                  </a:lnTo>
                  <a:lnTo>
                    <a:pt x="124722" y="93714"/>
                  </a:lnTo>
                  <a:lnTo>
                    <a:pt x="93720" y="124714"/>
                  </a:lnTo>
                  <a:lnTo>
                    <a:pt x="66533" y="159182"/>
                  </a:lnTo>
                  <a:lnTo>
                    <a:pt x="43509" y="196768"/>
                  </a:lnTo>
                  <a:lnTo>
                    <a:pt x="24995" y="237126"/>
                  </a:lnTo>
                  <a:lnTo>
                    <a:pt x="11341" y="279907"/>
                  </a:lnTo>
                  <a:lnTo>
                    <a:pt x="2893" y="324763"/>
                  </a:lnTo>
                  <a:lnTo>
                    <a:pt x="0" y="371348"/>
                  </a:lnTo>
                  <a:lnTo>
                    <a:pt x="0" y="4607547"/>
                  </a:lnTo>
                  <a:lnTo>
                    <a:pt x="2893" y="4654131"/>
                  </a:lnTo>
                  <a:lnTo>
                    <a:pt x="11341" y="4698988"/>
                  </a:lnTo>
                  <a:lnTo>
                    <a:pt x="24995" y="4741770"/>
                  </a:lnTo>
                  <a:lnTo>
                    <a:pt x="43509" y="4782129"/>
                  </a:lnTo>
                  <a:lnTo>
                    <a:pt x="66533" y="4819717"/>
                  </a:lnTo>
                  <a:lnTo>
                    <a:pt x="93720" y="4854185"/>
                  </a:lnTo>
                  <a:lnTo>
                    <a:pt x="124722" y="4885187"/>
                  </a:lnTo>
                  <a:lnTo>
                    <a:pt x="159190" y="4912374"/>
                  </a:lnTo>
                  <a:lnTo>
                    <a:pt x="196778" y="4935398"/>
                  </a:lnTo>
                  <a:lnTo>
                    <a:pt x="237137" y="4953912"/>
                  </a:lnTo>
                  <a:lnTo>
                    <a:pt x="279919" y="4967566"/>
                  </a:lnTo>
                  <a:lnTo>
                    <a:pt x="324776" y="4976014"/>
                  </a:lnTo>
                  <a:lnTo>
                    <a:pt x="371360" y="4978908"/>
                  </a:lnTo>
                  <a:lnTo>
                    <a:pt x="1856739" y="4978908"/>
                  </a:lnTo>
                  <a:lnTo>
                    <a:pt x="1903324" y="4976014"/>
                  </a:lnTo>
                  <a:lnTo>
                    <a:pt x="1948180" y="4967566"/>
                  </a:lnTo>
                  <a:lnTo>
                    <a:pt x="1990961" y="4953912"/>
                  </a:lnTo>
                  <a:lnTo>
                    <a:pt x="2031319" y="4935398"/>
                  </a:lnTo>
                  <a:lnTo>
                    <a:pt x="2068905" y="4912374"/>
                  </a:lnTo>
                  <a:lnTo>
                    <a:pt x="2103373" y="4885187"/>
                  </a:lnTo>
                  <a:lnTo>
                    <a:pt x="2134373" y="4854185"/>
                  </a:lnTo>
                  <a:lnTo>
                    <a:pt x="2161558" y="4819717"/>
                  </a:lnTo>
                  <a:lnTo>
                    <a:pt x="2184581" y="4782129"/>
                  </a:lnTo>
                  <a:lnTo>
                    <a:pt x="2203093" y="4741770"/>
                  </a:lnTo>
                  <a:lnTo>
                    <a:pt x="2216747" y="4698988"/>
                  </a:lnTo>
                  <a:lnTo>
                    <a:pt x="2225194" y="4654131"/>
                  </a:lnTo>
                  <a:lnTo>
                    <a:pt x="2228088" y="4607547"/>
                  </a:lnTo>
                  <a:lnTo>
                    <a:pt x="2228088" y="371348"/>
                  </a:lnTo>
                  <a:lnTo>
                    <a:pt x="2225194" y="324763"/>
                  </a:lnTo>
                  <a:lnTo>
                    <a:pt x="2216747" y="279907"/>
                  </a:lnTo>
                  <a:lnTo>
                    <a:pt x="2203093" y="237126"/>
                  </a:lnTo>
                  <a:lnTo>
                    <a:pt x="2184581" y="196768"/>
                  </a:lnTo>
                  <a:lnTo>
                    <a:pt x="2161558" y="159182"/>
                  </a:lnTo>
                  <a:lnTo>
                    <a:pt x="2134373" y="124714"/>
                  </a:lnTo>
                  <a:lnTo>
                    <a:pt x="2103373" y="93714"/>
                  </a:lnTo>
                  <a:lnTo>
                    <a:pt x="2068905" y="66529"/>
                  </a:lnTo>
                  <a:lnTo>
                    <a:pt x="2031319" y="43506"/>
                  </a:lnTo>
                  <a:lnTo>
                    <a:pt x="1990961" y="24994"/>
                  </a:lnTo>
                  <a:lnTo>
                    <a:pt x="1948180" y="11340"/>
                  </a:lnTo>
                  <a:lnTo>
                    <a:pt x="1903324" y="2893"/>
                  </a:lnTo>
                  <a:lnTo>
                    <a:pt x="1856739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" y="699516"/>
              <a:ext cx="1650492" cy="16261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5709" y="2143116"/>
              <a:ext cx="2152015" cy="641985"/>
            </a:xfrm>
            <a:custGeom>
              <a:avLst/>
              <a:gdLst/>
              <a:ahLst/>
              <a:cxnLst/>
              <a:rect l="l" t="t" r="r" b="b"/>
              <a:pathLst>
                <a:path w="2152015" h="641985">
                  <a:moveTo>
                    <a:pt x="2044954" y="0"/>
                  </a:moveTo>
                  <a:lnTo>
                    <a:pt x="106934" y="0"/>
                  </a:lnTo>
                  <a:lnTo>
                    <a:pt x="65310" y="8403"/>
                  </a:lnTo>
                  <a:lnTo>
                    <a:pt x="31320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0" y="610282"/>
                  </a:lnTo>
                  <a:lnTo>
                    <a:pt x="65310" y="633200"/>
                  </a:lnTo>
                  <a:lnTo>
                    <a:pt x="106934" y="641604"/>
                  </a:lnTo>
                  <a:lnTo>
                    <a:pt x="2044954" y="641604"/>
                  </a:lnTo>
                  <a:lnTo>
                    <a:pt x="2086576" y="633200"/>
                  </a:lnTo>
                  <a:lnTo>
                    <a:pt x="2120566" y="610282"/>
                  </a:lnTo>
                  <a:lnTo>
                    <a:pt x="2143484" y="576292"/>
                  </a:lnTo>
                  <a:lnTo>
                    <a:pt x="2151888" y="534670"/>
                  </a:lnTo>
                  <a:lnTo>
                    <a:pt x="2151888" y="106934"/>
                  </a:lnTo>
                  <a:lnTo>
                    <a:pt x="2143484" y="65311"/>
                  </a:lnTo>
                  <a:lnTo>
                    <a:pt x="2120566" y="31321"/>
                  </a:lnTo>
                  <a:lnTo>
                    <a:pt x="2086576" y="8403"/>
                  </a:lnTo>
                  <a:lnTo>
                    <a:pt x="2044954" y="0"/>
                  </a:lnTo>
                  <a:close/>
                </a:path>
              </a:pathLst>
            </a:custGeom>
            <a:solidFill>
              <a:srgbClr val="FC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429520" y="642918"/>
            <a:ext cx="1614011" cy="2142183"/>
            <a:chOff x="9919717" y="647700"/>
            <a:chExt cx="2152015" cy="2142183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7440" y="647700"/>
              <a:ext cx="1749552" cy="16855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19717" y="2147898"/>
              <a:ext cx="2152015" cy="641985"/>
            </a:xfrm>
            <a:custGeom>
              <a:avLst/>
              <a:gdLst/>
              <a:ahLst/>
              <a:cxnLst/>
              <a:rect l="l" t="t" r="r" b="b"/>
              <a:pathLst>
                <a:path w="2152015" h="641985">
                  <a:moveTo>
                    <a:pt x="2044953" y="0"/>
                  </a:moveTo>
                  <a:lnTo>
                    <a:pt x="106933" y="0"/>
                  </a:lnTo>
                  <a:lnTo>
                    <a:pt x="65311" y="8403"/>
                  </a:lnTo>
                  <a:lnTo>
                    <a:pt x="31321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1" y="610282"/>
                  </a:lnTo>
                  <a:lnTo>
                    <a:pt x="65311" y="633200"/>
                  </a:lnTo>
                  <a:lnTo>
                    <a:pt x="106933" y="641604"/>
                  </a:lnTo>
                  <a:lnTo>
                    <a:pt x="2044953" y="641604"/>
                  </a:lnTo>
                  <a:lnTo>
                    <a:pt x="2086576" y="633200"/>
                  </a:lnTo>
                  <a:lnTo>
                    <a:pt x="2120566" y="610282"/>
                  </a:lnTo>
                  <a:lnTo>
                    <a:pt x="2143484" y="576292"/>
                  </a:lnTo>
                  <a:lnTo>
                    <a:pt x="2151887" y="534670"/>
                  </a:lnTo>
                  <a:lnTo>
                    <a:pt x="2151887" y="106934"/>
                  </a:lnTo>
                  <a:lnTo>
                    <a:pt x="2143484" y="65311"/>
                  </a:lnTo>
                  <a:lnTo>
                    <a:pt x="2120566" y="31321"/>
                  </a:lnTo>
                  <a:lnTo>
                    <a:pt x="2086576" y="8403"/>
                  </a:lnTo>
                  <a:lnTo>
                    <a:pt x="2044953" y="0"/>
                  </a:lnTo>
                  <a:close/>
                </a:path>
              </a:pathLst>
            </a:custGeom>
            <a:solidFill>
              <a:srgbClr val="F98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72132" y="642918"/>
            <a:ext cx="1616393" cy="2146300"/>
            <a:chOff x="7309104" y="641604"/>
            <a:chExt cx="2155190" cy="21463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8016" y="641604"/>
              <a:ext cx="1716023" cy="18135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09104" y="2145792"/>
              <a:ext cx="2152015" cy="641985"/>
            </a:xfrm>
            <a:custGeom>
              <a:avLst/>
              <a:gdLst/>
              <a:ahLst/>
              <a:cxnLst/>
              <a:rect l="l" t="t" r="r" b="b"/>
              <a:pathLst>
                <a:path w="2152015" h="641985">
                  <a:moveTo>
                    <a:pt x="2044953" y="0"/>
                  </a:moveTo>
                  <a:lnTo>
                    <a:pt x="106934" y="0"/>
                  </a:lnTo>
                  <a:lnTo>
                    <a:pt x="65311" y="8403"/>
                  </a:lnTo>
                  <a:lnTo>
                    <a:pt x="31321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1" y="610282"/>
                  </a:lnTo>
                  <a:lnTo>
                    <a:pt x="65311" y="633200"/>
                  </a:lnTo>
                  <a:lnTo>
                    <a:pt x="106934" y="641604"/>
                  </a:lnTo>
                  <a:lnTo>
                    <a:pt x="2044953" y="641604"/>
                  </a:lnTo>
                  <a:lnTo>
                    <a:pt x="2086576" y="633200"/>
                  </a:lnTo>
                  <a:lnTo>
                    <a:pt x="2120566" y="610282"/>
                  </a:lnTo>
                  <a:lnTo>
                    <a:pt x="2143484" y="576292"/>
                  </a:lnTo>
                  <a:lnTo>
                    <a:pt x="2151888" y="534670"/>
                  </a:lnTo>
                  <a:lnTo>
                    <a:pt x="2151888" y="106934"/>
                  </a:lnTo>
                  <a:lnTo>
                    <a:pt x="2143484" y="65311"/>
                  </a:lnTo>
                  <a:lnTo>
                    <a:pt x="2120566" y="31321"/>
                  </a:lnTo>
                  <a:lnTo>
                    <a:pt x="2086576" y="8403"/>
                  </a:lnTo>
                  <a:lnTo>
                    <a:pt x="2044953" y="0"/>
                  </a:lnTo>
                  <a:close/>
                </a:path>
              </a:pathLst>
            </a:custGeom>
            <a:solidFill>
              <a:srgbClr val="92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86182" y="642918"/>
            <a:ext cx="1614011" cy="2156460"/>
            <a:chOff x="4893564" y="630936"/>
            <a:chExt cx="2152015" cy="215646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1140" y="630936"/>
              <a:ext cx="1653539" cy="18044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93564" y="2145791"/>
              <a:ext cx="2152015" cy="641985"/>
            </a:xfrm>
            <a:custGeom>
              <a:avLst/>
              <a:gdLst/>
              <a:ahLst/>
              <a:cxnLst/>
              <a:rect l="l" t="t" r="r" b="b"/>
              <a:pathLst>
                <a:path w="2152015" h="641985">
                  <a:moveTo>
                    <a:pt x="2044954" y="0"/>
                  </a:moveTo>
                  <a:lnTo>
                    <a:pt x="106934" y="0"/>
                  </a:lnTo>
                  <a:lnTo>
                    <a:pt x="65311" y="8403"/>
                  </a:lnTo>
                  <a:lnTo>
                    <a:pt x="31321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1" y="610282"/>
                  </a:lnTo>
                  <a:lnTo>
                    <a:pt x="65311" y="633200"/>
                  </a:lnTo>
                  <a:lnTo>
                    <a:pt x="106934" y="641604"/>
                  </a:lnTo>
                  <a:lnTo>
                    <a:pt x="2044954" y="641604"/>
                  </a:lnTo>
                  <a:lnTo>
                    <a:pt x="2086576" y="633200"/>
                  </a:lnTo>
                  <a:lnTo>
                    <a:pt x="2120566" y="610282"/>
                  </a:lnTo>
                  <a:lnTo>
                    <a:pt x="2143484" y="576292"/>
                  </a:lnTo>
                  <a:lnTo>
                    <a:pt x="2151888" y="534670"/>
                  </a:lnTo>
                  <a:lnTo>
                    <a:pt x="2151888" y="106934"/>
                  </a:lnTo>
                  <a:lnTo>
                    <a:pt x="2143484" y="65311"/>
                  </a:lnTo>
                  <a:lnTo>
                    <a:pt x="2120566" y="31321"/>
                  </a:lnTo>
                  <a:lnTo>
                    <a:pt x="2086576" y="8403"/>
                  </a:lnTo>
                  <a:lnTo>
                    <a:pt x="2044954" y="0"/>
                  </a:lnTo>
                  <a:close/>
                </a:path>
              </a:pathLst>
            </a:custGeom>
            <a:solidFill>
              <a:srgbClr val="C55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000232" y="2143116"/>
            <a:ext cx="1614011" cy="641985"/>
          </a:xfrm>
          <a:custGeom>
            <a:avLst/>
            <a:gdLst/>
            <a:ahLst/>
            <a:cxnLst/>
            <a:rect l="l" t="t" r="r" b="b"/>
            <a:pathLst>
              <a:path w="2152015" h="641985">
                <a:moveTo>
                  <a:pt x="2044953" y="0"/>
                </a:moveTo>
                <a:lnTo>
                  <a:pt x="106933" y="0"/>
                </a:lnTo>
                <a:lnTo>
                  <a:pt x="65311" y="8403"/>
                </a:lnTo>
                <a:lnTo>
                  <a:pt x="31321" y="31321"/>
                </a:lnTo>
                <a:lnTo>
                  <a:pt x="8403" y="65311"/>
                </a:lnTo>
                <a:lnTo>
                  <a:pt x="0" y="106934"/>
                </a:lnTo>
                <a:lnTo>
                  <a:pt x="0" y="534670"/>
                </a:lnTo>
                <a:lnTo>
                  <a:pt x="8403" y="576292"/>
                </a:lnTo>
                <a:lnTo>
                  <a:pt x="31321" y="610282"/>
                </a:lnTo>
                <a:lnTo>
                  <a:pt x="65311" y="633200"/>
                </a:lnTo>
                <a:lnTo>
                  <a:pt x="106933" y="641604"/>
                </a:lnTo>
                <a:lnTo>
                  <a:pt x="2044953" y="641604"/>
                </a:lnTo>
                <a:lnTo>
                  <a:pt x="2086576" y="633200"/>
                </a:lnTo>
                <a:lnTo>
                  <a:pt x="2120566" y="610282"/>
                </a:lnTo>
                <a:lnTo>
                  <a:pt x="2143484" y="576292"/>
                </a:lnTo>
                <a:lnTo>
                  <a:pt x="2151888" y="534670"/>
                </a:lnTo>
                <a:lnTo>
                  <a:pt x="2151888" y="106934"/>
                </a:lnTo>
                <a:lnTo>
                  <a:pt x="2143484" y="65311"/>
                </a:lnTo>
                <a:lnTo>
                  <a:pt x="2120566" y="31321"/>
                </a:lnTo>
                <a:lnTo>
                  <a:pt x="2086576" y="8403"/>
                </a:lnTo>
                <a:lnTo>
                  <a:pt x="2044953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71670" y="2285992"/>
            <a:ext cx="15807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Налог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имущество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физических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лиц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4744" y="2285992"/>
            <a:ext cx="158049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льный  налог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00958" y="2214554"/>
            <a:ext cx="135829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нс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ый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алог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720" y="2214554"/>
            <a:ext cx="142876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Налог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доходы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физических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лиц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43570" y="2143116"/>
            <a:ext cx="1588028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Налог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профе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сион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ьн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ый 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доход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42844" y="357166"/>
            <a:ext cx="88153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00"/>
                </a:solidFill>
              </a:rPr>
              <a:t>НАЛОГИ,</a:t>
            </a:r>
            <a:r>
              <a:rPr sz="1400" spc="-50" dirty="0">
                <a:solidFill>
                  <a:srgbClr val="000000"/>
                </a:solidFill>
              </a:rPr>
              <a:t> </a:t>
            </a:r>
            <a:r>
              <a:rPr sz="1400" spc="-15" dirty="0">
                <a:solidFill>
                  <a:srgbClr val="000000"/>
                </a:solidFill>
              </a:rPr>
              <a:t>УПЛАЧИВАЕМЫЕ ГРАЖДАНАМИ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2844" y="2928934"/>
            <a:ext cx="1721150" cy="3137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Ставка</a:t>
            </a:r>
            <a:r>
              <a:rPr sz="1400" b="1" spc="-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налога</a:t>
            </a:r>
            <a:r>
              <a:rPr sz="14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13%,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отдельных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случаях:</a:t>
            </a:r>
            <a:endParaRPr sz="1400" dirty="0">
              <a:latin typeface="Calibri"/>
              <a:cs typeface="Calibri"/>
            </a:endParaRPr>
          </a:p>
          <a:p>
            <a:pPr marL="12700" marR="473709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30%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lang="ru-RU" dirty="0" err="1" smtClean="0">
                <a:solidFill>
                  <a:srgbClr val="171717"/>
                </a:solidFill>
                <a:latin typeface="Calibri"/>
                <a:cs typeface="Calibri"/>
              </a:rPr>
              <a:t>д</a:t>
            </a:r>
            <a:r>
              <a:rPr spc="-15" dirty="0" err="1" smtClean="0">
                <a:solidFill>
                  <a:srgbClr val="171717"/>
                </a:solidFill>
                <a:latin typeface="Calibri"/>
                <a:cs typeface="Calibri"/>
              </a:rPr>
              <a:t>оходов</a:t>
            </a:r>
            <a:r>
              <a:rPr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физических </a:t>
            </a:r>
            <a:r>
              <a:rPr spc="10" dirty="0">
                <a:solidFill>
                  <a:srgbClr val="171717"/>
                </a:solidFill>
                <a:latin typeface="Calibri"/>
                <a:cs typeface="Calibri"/>
              </a:rPr>
              <a:t>лиц,</a:t>
            </a:r>
            <a:r>
              <a:rPr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не</a:t>
            </a:r>
            <a:endParaRPr dirty="0">
              <a:latin typeface="Calibri"/>
              <a:cs typeface="Calibri"/>
            </a:endParaRPr>
          </a:p>
          <a:p>
            <a:pPr marL="12700" marR="41275">
              <a:lnSpc>
                <a:spcPct val="100000"/>
              </a:lnSpc>
            </a:pPr>
            <a:r>
              <a:rPr spc="-10" dirty="0">
                <a:solidFill>
                  <a:srgbClr val="171717"/>
                </a:solidFill>
                <a:latin typeface="Calibri"/>
                <a:cs typeface="Calibri"/>
              </a:rPr>
              <a:t>являющихся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налоговыми </a:t>
            </a:r>
            <a:r>
              <a:rPr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171717"/>
                </a:solidFill>
                <a:latin typeface="Calibri"/>
                <a:cs typeface="Calibri"/>
              </a:rPr>
              <a:t>резидентами</a:t>
            </a:r>
            <a:r>
              <a:rPr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171717"/>
                </a:solidFill>
                <a:latin typeface="Calibri"/>
                <a:cs typeface="Calibri"/>
              </a:rPr>
              <a:t>РФ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rgbClr val="171717"/>
                </a:solidFill>
                <a:latin typeface="Calibri"/>
                <a:cs typeface="Calibri"/>
              </a:rPr>
              <a:t>(</a:t>
            </a:r>
            <a:r>
              <a:rPr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находятся</a:t>
            </a:r>
            <a:r>
              <a:rPr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pc="-10" dirty="0">
                <a:solidFill>
                  <a:srgbClr val="171717"/>
                </a:solidFill>
                <a:latin typeface="Calibri"/>
                <a:cs typeface="Calibri"/>
              </a:rPr>
              <a:t>территории </a:t>
            </a:r>
            <a:r>
              <a:rPr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РФ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менее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183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календарных</a:t>
            </a:r>
            <a:r>
              <a:rPr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дней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течение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12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1717"/>
                </a:solidFill>
                <a:latin typeface="Calibri"/>
                <a:cs typeface="Calibri"/>
              </a:rPr>
              <a:t>месяцев);</a:t>
            </a:r>
            <a:endParaRPr dirty="0">
              <a:latin typeface="Calibri"/>
              <a:cs typeface="Calibri"/>
            </a:endParaRPr>
          </a:p>
          <a:p>
            <a:pPr marL="12700" marR="189865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35%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 с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выигрышей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300" spc="-3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призов;</a:t>
            </a:r>
            <a:endParaRPr sz="1300" dirty="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dirty="0">
                <a:solidFill>
                  <a:srgbClr val="171717"/>
                </a:solidFill>
                <a:latin typeface="Calibri"/>
                <a:cs typeface="Calibri"/>
              </a:rPr>
              <a:t>15%</a:t>
            </a:r>
            <a:r>
              <a:rPr sz="13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3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3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71717"/>
                </a:solidFill>
                <a:latin typeface="Calibri"/>
                <a:cs typeface="Calibri"/>
              </a:rPr>
              <a:t>доходов,</a:t>
            </a:r>
            <a:endParaRPr sz="1300" dirty="0">
              <a:latin typeface="Calibri"/>
              <a:cs typeface="Calibri"/>
            </a:endParaRPr>
          </a:p>
          <a:p>
            <a:pPr marL="12700" marR="303530">
              <a:lnSpc>
                <a:spcPct val="100000"/>
              </a:lnSpc>
            </a:pP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превышающих</a:t>
            </a:r>
            <a:r>
              <a:rPr sz="13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5</a:t>
            </a:r>
            <a:r>
              <a:rPr sz="13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млн.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19490" y="2876805"/>
            <a:ext cx="1552377" cy="18447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 marR="79375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Ставка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налога</a:t>
            </a:r>
            <a:r>
              <a:rPr sz="13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кадастровой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стоимости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имущества:</a:t>
            </a:r>
            <a:endParaRPr sz="1300" dirty="0">
              <a:latin typeface="Calibri"/>
              <a:cs typeface="Calibri"/>
            </a:endParaRPr>
          </a:p>
          <a:p>
            <a:pPr marL="12700" marR="46482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3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0,1%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3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0,3%</a:t>
            </a:r>
            <a:r>
              <a:rPr sz="13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sz="13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используемого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некоммерческих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целях;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0232" y="4786322"/>
            <a:ext cx="15449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4310" algn="l"/>
              </a:tabLst>
            </a:pP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4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2%</a:t>
            </a:r>
            <a:r>
              <a:rPr sz="14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используемого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0232" y="5214950"/>
            <a:ext cx="15240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коммерческих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целях,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а 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также стоимостью свыше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300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млн.</a:t>
            </a:r>
            <a:r>
              <a:rPr sz="14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за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объект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41717" y="2862452"/>
            <a:ext cx="1357313" cy="3614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Ставка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налога</a:t>
            </a:r>
            <a:r>
              <a:rPr sz="13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кадастровой</a:t>
            </a:r>
            <a:r>
              <a:rPr sz="1300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стоимости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земельного</a:t>
            </a:r>
            <a:r>
              <a:rPr sz="13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участка:</a:t>
            </a:r>
            <a:endParaRPr sz="1300" dirty="0">
              <a:latin typeface="Calibri"/>
              <a:cs typeface="Calibri"/>
            </a:endParaRPr>
          </a:p>
          <a:p>
            <a:pPr marL="12700" marR="1397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0,3%</a:t>
            </a:r>
            <a:r>
              <a:rPr sz="13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3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sz="13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земельным </a:t>
            </a:r>
            <a:r>
              <a:rPr sz="13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участкам</a:t>
            </a:r>
            <a:endParaRPr sz="1300" dirty="0">
              <a:latin typeface="Calibri"/>
              <a:cs typeface="Calibri"/>
            </a:endParaRPr>
          </a:p>
          <a:p>
            <a:pPr marL="12700" marR="20320" algn="just">
              <a:lnSpc>
                <a:spcPct val="100000"/>
              </a:lnSpc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сельхозиспользования,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жилищного</a:t>
            </a:r>
            <a:r>
              <a:rPr sz="1300" spc="-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фонда,</a:t>
            </a:r>
            <a:r>
              <a:rPr sz="1300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ведения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личного</a:t>
            </a:r>
            <a:endParaRPr sz="13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подсобного</a:t>
            </a:r>
            <a:r>
              <a:rPr sz="1300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хозяйства;</a:t>
            </a:r>
            <a:endParaRPr sz="1300" dirty="0">
              <a:latin typeface="Calibri"/>
              <a:cs typeface="Calibri"/>
            </a:endParaRPr>
          </a:p>
          <a:p>
            <a:pPr marL="12700" marR="191770" algn="just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1,5%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 по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другим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земельным</a:t>
            </a:r>
            <a:r>
              <a:rPr sz="1300" spc="-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участкам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72132" y="2876804"/>
            <a:ext cx="1571636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доходов,</a:t>
            </a:r>
            <a:r>
              <a:rPr sz="14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полученных</a:t>
            </a:r>
            <a:r>
              <a:rPr sz="14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14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реализации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товаров 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(работ,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услуг):</a:t>
            </a:r>
            <a:endParaRPr sz="1400" dirty="0">
              <a:latin typeface="Calibri"/>
              <a:cs typeface="Calibri"/>
            </a:endParaRPr>
          </a:p>
          <a:p>
            <a:pPr marL="198755" indent="-186690">
              <a:lnSpc>
                <a:spcPct val="100000"/>
              </a:lnSpc>
              <a:buFont typeface="Arial MT"/>
              <a:buChar char="•"/>
              <a:tabLst>
                <a:tab pos="19939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физическим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лицам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4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%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;</a:t>
            </a:r>
            <a:endParaRPr lang="ru-RU" sz="14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14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* Организациям и индивидуальным предпринимателям –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6%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15452" y="2857496"/>
            <a:ext cx="1828548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Основные ставки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налога </a:t>
            </a:r>
            <a:r>
              <a:rPr sz="13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(на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 легковые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автомобили) </a:t>
            </a:r>
            <a:r>
              <a:rPr sz="13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3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мощностью</a:t>
            </a:r>
            <a:r>
              <a:rPr sz="13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двигателя: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8082" y="3714752"/>
            <a:ext cx="1685639" cy="2752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45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л.с.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 15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45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до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85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л.с.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18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85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до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110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л.с.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 20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110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до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150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л.с.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 30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150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200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л.с.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100" spc="2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50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200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до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250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л.с.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100" spc="2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75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свыше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250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л.с.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150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0"/>
            <a:ext cx="558165" cy="6858000"/>
          </a:xfrm>
          <a:custGeom>
            <a:avLst/>
            <a:gdLst/>
            <a:ahLst/>
            <a:cxnLst/>
            <a:rect l="l" t="t" r="r" b="b"/>
            <a:pathLst>
              <a:path w="744219" h="6858000">
                <a:moveTo>
                  <a:pt x="743712" y="0"/>
                </a:moveTo>
                <a:lnTo>
                  <a:pt x="0" y="0"/>
                </a:lnTo>
                <a:lnTo>
                  <a:pt x="0" y="6858000"/>
                </a:lnTo>
                <a:lnTo>
                  <a:pt x="743712" y="6858000"/>
                </a:lnTo>
                <a:lnTo>
                  <a:pt x="743712" y="0"/>
                </a:lnTo>
                <a:close/>
              </a:path>
            </a:pathLst>
          </a:custGeom>
          <a:solidFill>
            <a:srgbClr val="96D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7685" y="22352"/>
            <a:ext cx="1062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A8880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0232" y="571480"/>
            <a:ext cx="70246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ОСНОВ</a:t>
            </a:r>
            <a:r>
              <a:rPr sz="20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НЫЕ 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ПОДХОДЫ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ПРИ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 ФОРМИРОВАНИИ</a:t>
            </a:r>
            <a:r>
              <a:rPr sz="20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30" dirty="0" smtClean="0">
                <a:solidFill>
                  <a:srgbClr val="171717"/>
                </a:solidFill>
                <a:latin typeface="Calibri"/>
                <a:cs typeface="Calibri"/>
              </a:rPr>
              <a:t>БЮДЖЕТА</a:t>
            </a:r>
            <a:r>
              <a:rPr sz="2000" b="1" spc="-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20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- 2026</a:t>
            </a: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171717"/>
                </a:solidFill>
                <a:latin typeface="Calibri"/>
                <a:cs typeface="Calibri"/>
              </a:rPr>
              <a:t>ГОДЫ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571" y="586740"/>
            <a:ext cx="1933365" cy="561340"/>
            <a:chOff x="-6095" y="586740"/>
            <a:chExt cx="3371215" cy="561340"/>
          </a:xfrm>
        </p:grpSpPr>
        <p:sp>
          <p:nvSpPr>
            <p:cNvPr id="7" name="object 7"/>
            <p:cNvSpPr/>
            <p:nvPr/>
          </p:nvSpPr>
          <p:spPr>
            <a:xfrm>
              <a:off x="0" y="592836"/>
              <a:ext cx="3359150" cy="548640"/>
            </a:xfrm>
            <a:custGeom>
              <a:avLst/>
              <a:gdLst/>
              <a:ahLst/>
              <a:cxnLst/>
              <a:rect l="l" t="t" r="r" b="b"/>
              <a:pathLst>
                <a:path w="3359150" h="548640">
                  <a:moveTo>
                    <a:pt x="335889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3358896" y="548639"/>
                  </a:lnTo>
                  <a:lnTo>
                    <a:pt x="3084576" y="274319"/>
                  </a:lnTo>
                  <a:lnTo>
                    <a:pt x="3358896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2836"/>
              <a:ext cx="3359150" cy="548640"/>
            </a:xfrm>
            <a:custGeom>
              <a:avLst/>
              <a:gdLst/>
              <a:ahLst/>
              <a:cxnLst/>
              <a:rect l="l" t="t" r="r" b="b"/>
              <a:pathLst>
                <a:path w="3359150" h="548640">
                  <a:moveTo>
                    <a:pt x="3358896" y="548639"/>
                  </a:moveTo>
                  <a:lnTo>
                    <a:pt x="0" y="548639"/>
                  </a:lnTo>
                </a:path>
                <a:path w="3359150" h="548640">
                  <a:moveTo>
                    <a:pt x="0" y="0"/>
                  </a:moveTo>
                  <a:lnTo>
                    <a:pt x="3358896" y="0"/>
                  </a:lnTo>
                  <a:lnTo>
                    <a:pt x="3084576" y="274319"/>
                  </a:lnTo>
                  <a:lnTo>
                    <a:pt x="3358896" y="548639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0100" y="1357298"/>
            <a:ext cx="7522845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ДОХОДЫ:</a:t>
            </a:r>
            <a:endParaRPr sz="2800" dirty="0">
              <a:latin typeface="Calibri"/>
              <a:cs typeface="Calibri"/>
            </a:endParaRPr>
          </a:p>
          <a:p>
            <a:pPr marL="299085" marR="52260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720" algn="l"/>
              </a:tabLst>
            </a:pPr>
            <a:r>
              <a:rPr sz="28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Обеспечение</a:t>
            </a:r>
            <a:r>
              <a:rPr sz="28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реалистичности</a:t>
            </a:r>
            <a:r>
              <a:rPr sz="2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прогнозирования</a:t>
            </a:r>
            <a:r>
              <a:rPr sz="28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налоговых </a:t>
            </a: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800" spc="-6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неналоговых</a:t>
            </a:r>
            <a:r>
              <a:rPr sz="28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171717"/>
                </a:solidFill>
                <a:latin typeface="Calibri"/>
                <a:cs typeface="Calibri"/>
              </a:rPr>
              <a:t>доходов</a:t>
            </a:r>
            <a:endParaRPr sz="2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Мобилизация</a:t>
            </a:r>
            <a:r>
              <a:rPr sz="2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резервов</a:t>
            </a:r>
            <a:r>
              <a:rPr sz="2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171717"/>
                </a:solidFill>
                <a:latin typeface="Calibri"/>
                <a:cs typeface="Calibri"/>
              </a:rPr>
              <a:t>доходной</a:t>
            </a:r>
            <a:r>
              <a:rPr sz="2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базы</a:t>
            </a:r>
            <a:endParaRPr sz="2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Сохранение</a:t>
            </a: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71717"/>
                </a:solidFill>
                <a:latin typeface="Calibri"/>
                <a:cs typeface="Calibri"/>
              </a:rPr>
              <a:t>положительной</a:t>
            </a:r>
            <a:r>
              <a:rPr sz="2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динамики</a:t>
            </a:r>
            <a:r>
              <a:rPr sz="2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налоговых</a:t>
            </a:r>
            <a:r>
              <a:rPr sz="2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171717"/>
                </a:solidFill>
                <a:latin typeface="Calibri"/>
                <a:cs typeface="Calibri"/>
              </a:rPr>
              <a:t>доходов,</a:t>
            </a:r>
            <a:endParaRPr sz="2800" dirty="0">
              <a:latin typeface="Calibri"/>
              <a:cs typeface="Calibri"/>
            </a:endParaRPr>
          </a:p>
          <a:p>
            <a:pPr marL="299085" marR="15557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соответствующей</a:t>
            </a:r>
            <a:r>
              <a:rPr sz="28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уровню</a:t>
            </a:r>
            <a:r>
              <a:rPr sz="2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71717"/>
                </a:solidFill>
                <a:latin typeface="Calibri"/>
                <a:cs typeface="Calibri"/>
              </a:rPr>
              <a:t>экономического</a:t>
            </a:r>
            <a:r>
              <a:rPr sz="2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171717"/>
                </a:solidFill>
                <a:latin typeface="Calibri"/>
                <a:cs typeface="Calibri"/>
              </a:rPr>
              <a:t>развития</a:t>
            </a:r>
            <a:r>
              <a:rPr sz="28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2800" spc="-10" dirty="0" smtClean="0">
                <a:solidFill>
                  <a:srgbClr val="171717"/>
                </a:solidFill>
                <a:latin typeface="Calibri"/>
                <a:cs typeface="Calibri"/>
              </a:rPr>
              <a:t>округа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101" y="217627"/>
            <a:ext cx="86581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chemeClr val="accent1">
                    <a:lumMod val="25000"/>
                  </a:schemeClr>
                </a:solidFill>
              </a:rPr>
              <a:t>ОБЪЕМ 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И </a:t>
            </a:r>
            <a:r>
              <a:rPr sz="1400" spc="-15" dirty="0">
                <a:solidFill>
                  <a:schemeClr val="accent1">
                    <a:lumMod val="25000"/>
                  </a:schemeClr>
                </a:solidFill>
              </a:rPr>
              <a:t>СТРУКТУРА </a:t>
            </a:r>
            <a:r>
              <a:rPr sz="1400" spc="-10" dirty="0">
                <a:solidFill>
                  <a:schemeClr val="accent1">
                    <a:lumMod val="25000"/>
                  </a:schemeClr>
                </a:solidFill>
              </a:rPr>
              <a:t>НАЛОГОВЫХ 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И </a:t>
            </a:r>
            <a:r>
              <a:rPr sz="1400" spc="-10" dirty="0">
                <a:solidFill>
                  <a:schemeClr val="accent1">
                    <a:lumMod val="25000"/>
                  </a:schemeClr>
                </a:solidFill>
              </a:rPr>
              <a:t>НЕНАЛОГОВЫХ </a:t>
            </a:r>
            <a:r>
              <a:rPr sz="1400" spc="-35" dirty="0">
                <a:solidFill>
                  <a:schemeClr val="accent1">
                    <a:lumMod val="25000"/>
                  </a:schemeClr>
                </a:solidFill>
              </a:rPr>
              <a:t>ДОХОДОВ </a:t>
            </a:r>
            <a:r>
              <a:rPr sz="1400" spc="-30" dirty="0" smtClean="0">
                <a:solidFill>
                  <a:schemeClr val="accent1">
                    <a:lumMod val="25000"/>
                  </a:schemeClr>
                </a:solidFill>
              </a:rPr>
              <a:t>БЮДЖЕТА </a:t>
            </a:r>
            <a:r>
              <a:rPr lang="ru-RU" sz="1400" spc="-30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1400" spc="-3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sz="1400" dirty="0" smtClean="0">
                <a:solidFill>
                  <a:schemeClr val="accent1">
                    <a:lumMod val="25000"/>
                  </a:schemeClr>
                </a:solidFill>
              </a:rPr>
              <a:t>НА 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2024 – </a:t>
            </a:r>
            <a:r>
              <a:rPr sz="1400" spc="-44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2026</a:t>
            </a:r>
            <a:r>
              <a:rPr sz="1400" spc="-3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spc="-25" dirty="0">
                <a:solidFill>
                  <a:schemeClr val="accent1">
                    <a:lumMod val="25000"/>
                  </a:schemeClr>
                </a:solidFill>
              </a:rPr>
              <a:t>ГОДЫ,</a:t>
            </a:r>
            <a:r>
              <a:rPr sz="1400" spc="-1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spc="-5" dirty="0">
                <a:solidFill>
                  <a:schemeClr val="accent1">
                    <a:lumMod val="25000"/>
                  </a:schemeClr>
                </a:solidFill>
              </a:rPr>
              <a:t>МЛН.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spc="-5" dirty="0">
                <a:solidFill>
                  <a:schemeClr val="accent1">
                    <a:lumMod val="25000"/>
                  </a:schemeClr>
                </a:solidFill>
              </a:rPr>
              <a:t>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85794"/>
          <a:ext cx="8358246" cy="5715052"/>
        </p:xfrm>
        <a:graphic>
          <a:graphicData uri="http://schemas.openxmlformats.org/drawingml/2006/table">
            <a:tbl>
              <a:tblPr/>
              <a:tblGrid>
                <a:gridCol w="1583910"/>
                <a:gridCol w="846792"/>
                <a:gridCol w="846792"/>
                <a:gridCol w="846792"/>
                <a:gridCol w="846792"/>
                <a:gridCol w="846792"/>
                <a:gridCol w="846792"/>
                <a:gridCol w="846792"/>
                <a:gridCol w="846792"/>
              </a:tblGrid>
              <a:tr h="4082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Показатели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2023 год оценка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Структура в %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Структура в %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Структура в %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2026 год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Структура в %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Налоговые и неналоговые доходы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262195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287418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285985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298391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Налоговые доходы всего, в т.ч.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195399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74,5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227549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79,2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228318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79,8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239800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80,4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 на доходы физических лиц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108 362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41,3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131519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45,8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128714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136736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45,8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Акцизы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14 971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14584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15020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15130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Налоги на совокупный доход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56 967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21,7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64329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22,4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66860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23,4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69510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23,3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Налоги на имущество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12 750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4,9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15047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5,2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15654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16354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Госпошлина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2 350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2070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2070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2070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Неналоговые доходы всего, в т.ч.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66795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25,5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59870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20,8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57667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20,2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58590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19,6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18166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6,9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16374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16731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17298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5,8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от платных услуг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42 086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16,1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38835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13,5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39325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13,8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39681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13,3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Плата за негативку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676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824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825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825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Штрафы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2900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1,1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786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786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786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Инициативные платежи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2967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1,1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3050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1,1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8"/>
          <p:cNvGraphicFramePr>
            <a:graphicFrameLocks noGrp="1"/>
          </p:cNvGraphicFramePr>
          <p:nvPr/>
        </p:nvGraphicFramePr>
        <p:xfrm>
          <a:off x="428596" y="774708"/>
          <a:ext cx="8501122" cy="5754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1">
                      <a:lumMod val="90000"/>
                    </a:schemeClr>
                  </a:outerShdw>
                </a:effectLst>
                <a:tableStyleId>{2D5ABB26-0587-4C30-8999-92F81FD0307C}</a:tableStyleId>
              </a:tblPr>
              <a:tblGrid>
                <a:gridCol w="4378572"/>
                <a:gridCol w="1374183"/>
                <a:gridCol w="1202730"/>
                <a:gridCol w="1545637"/>
              </a:tblGrid>
              <a:tr h="94368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85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Дотации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94 761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87 968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84 000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дотаций в безвозмездных поступлениях  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17,3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17,9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17,1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52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Субвенции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152 762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157 049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156 221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субвенций в безвозмездных поступлениях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27,8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32,0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31,87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52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Субсидии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291 692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239 337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243 016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субсидий в безвозмездных поступлениях  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53,1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48,7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49,6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52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Иные МБТ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8 700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5 840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5 840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иных МБТ в безвозмездных поступлениях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1,6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32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Прочие безвозмездные поступления от юридических и физических лиц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1 063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1 063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1 063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прочих в безвозмездных поступлениях    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5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ПОСТУПЛЕНИЯ, всего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548 978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491 257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490 139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428596" y="71414"/>
            <a:ext cx="8501121" cy="7143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Объем и структура безвозмездных поступлений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142828"/>
            <a:ext cx="9144000" cy="6715172"/>
            <a:chOff x="329184" y="0"/>
            <a:chExt cx="6134607" cy="6858000"/>
          </a:xfrm>
          <a:solidFill>
            <a:srgbClr val="8DE9DE"/>
          </a:solidFill>
        </p:grpSpPr>
        <p:sp>
          <p:nvSpPr>
            <p:cNvPr id="5" name="object 5"/>
            <p:cNvSpPr/>
            <p:nvPr/>
          </p:nvSpPr>
          <p:spPr>
            <a:xfrm>
              <a:off x="1292351" y="0"/>
              <a:ext cx="5171440" cy="6858000"/>
            </a:xfrm>
            <a:custGeom>
              <a:avLst/>
              <a:gdLst/>
              <a:ahLst/>
              <a:cxnLst/>
              <a:rect l="l" t="t" r="r" b="b"/>
              <a:pathLst>
                <a:path w="5171440" h="6858000">
                  <a:moveTo>
                    <a:pt x="0" y="6858000"/>
                  </a:moveTo>
                  <a:lnTo>
                    <a:pt x="5170932" y="6858000"/>
                  </a:lnTo>
                  <a:lnTo>
                    <a:pt x="517093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84" y="0"/>
              <a:ext cx="963294" cy="6858000"/>
            </a:xfrm>
            <a:custGeom>
              <a:avLst/>
              <a:gdLst/>
              <a:ahLst/>
              <a:cxnLst/>
              <a:rect l="l" t="t" r="r" b="b"/>
              <a:pathLst>
                <a:path w="963294" h="6858000">
                  <a:moveTo>
                    <a:pt x="0" y="6857996"/>
                  </a:moveTo>
                  <a:lnTo>
                    <a:pt x="963168" y="6857996"/>
                  </a:lnTo>
                  <a:lnTo>
                    <a:pt x="963168" y="0"/>
                  </a:lnTo>
                  <a:lnTo>
                    <a:pt x="0" y="0"/>
                  </a:lnTo>
                  <a:lnTo>
                    <a:pt x="0" y="685799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2411" y="3583207"/>
            <a:ext cx="640560" cy="2713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855"/>
              </a:lnSpc>
            </a:pPr>
            <a:r>
              <a:rPr sz="5000" b="1" spc="-28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</a:t>
            </a:r>
            <a:r>
              <a:rPr sz="5000" b="1" spc="-14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А</a:t>
            </a:r>
            <a:r>
              <a:rPr sz="50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</a:t>
            </a:r>
            <a:r>
              <a:rPr sz="5000" b="1" spc="-14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Х</a:t>
            </a:r>
            <a:r>
              <a:rPr sz="5000" b="1" spc="-13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</a:t>
            </a:r>
            <a:r>
              <a:rPr sz="50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ДЫ</a:t>
            </a:r>
            <a:endParaRPr sz="50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14480" y="281351"/>
            <a:ext cx="700092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chemeClr val="accent1">
                    <a:lumMod val="25000"/>
                  </a:schemeClr>
                </a:solidFill>
              </a:rPr>
              <a:t>Бюджет</a:t>
            </a:r>
            <a:r>
              <a:rPr sz="1800" spc="-2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5" dirty="0" err="1">
                <a:solidFill>
                  <a:schemeClr val="accent1">
                    <a:lumMod val="25000"/>
                  </a:schemeClr>
                </a:solidFill>
              </a:rPr>
              <a:t>на</a:t>
            </a:r>
            <a:r>
              <a:rPr sz="1800" spc="-2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5" dirty="0" smtClean="0">
                <a:solidFill>
                  <a:schemeClr val="accent1">
                    <a:lumMod val="25000"/>
                  </a:schemeClr>
                </a:solidFill>
              </a:rPr>
              <a:t>202</a:t>
            </a:r>
            <a:r>
              <a:rPr lang="ru-RU" sz="1800" spc="-5" dirty="0" smtClean="0">
                <a:solidFill>
                  <a:schemeClr val="accent1">
                    <a:lumMod val="25000"/>
                  </a:schemeClr>
                </a:solidFill>
              </a:rPr>
              <a:t>4</a:t>
            </a:r>
            <a:r>
              <a:rPr sz="1800" spc="-25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30" dirty="0">
                <a:solidFill>
                  <a:schemeClr val="accent1">
                    <a:lumMod val="25000"/>
                  </a:schemeClr>
                </a:solidFill>
              </a:rPr>
              <a:t>год</a:t>
            </a:r>
            <a:r>
              <a:rPr sz="1800" spc="-2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dirty="0">
                <a:solidFill>
                  <a:schemeClr val="accent1">
                    <a:lumMod val="25000"/>
                  </a:schemeClr>
                </a:solidFill>
              </a:rPr>
              <a:t>и</a:t>
            </a:r>
            <a:r>
              <a:rPr sz="1800" spc="-1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dirty="0">
                <a:solidFill>
                  <a:schemeClr val="accent1">
                    <a:lumMod val="25000"/>
                  </a:schemeClr>
                </a:solidFill>
              </a:rPr>
              <a:t>плановый </a:t>
            </a:r>
            <a:r>
              <a:rPr sz="1800" spc="-53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15" dirty="0" err="1">
                <a:solidFill>
                  <a:schemeClr val="accent1">
                    <a:lumMod val="25000"/>
                  </a:schemeClr>
                </a:solidFill>
              </a:rPr>
              <a:t>период</a:t>
            </a:r>
            <a:r>
              <a:rPr sz="1800" spc="-1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5" dirty="0" smtClean="0">
                <a:solidFill>
                  <a:schemeClr val="accent1">
                    <a:lumMod val="25000"/>
                  </a:schemeClr>
                </a:solidFill>
              </a:rPr>
              <a:t>202</a:t>
            </a:r>
            <a:r>
              <a:rPr lang="ru-RU" sz="1800" spc="-5" dirty="0" smtClean="0">
                <a:solidFill>
                  <a:schemeClr val="accent1">
                    <a:lumMod val="25000"/>
                  </a:schemeClr>
                </a:solidFill>
              </a:rPr>
              <a:t>5</a:t>
            </a:r>
            <a:r>
              <a:rPr sz="1800" spc="-1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dirty="0">
                <a:solidFill>
                  <a:schemeClr val="accent1">
                    <a:lumMod val="25000"/>
                  </a:schemeClr>
                </a:solidFill>
              </a:rPr>
              <a:t>и</a:t>
            </a:r>
            <a:r>
              <a:rPr sz="1800" spc="-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10" dirty="0" smtClean="0">
                <a:solidFill>
                  <a:schemeClr val="accent1">
                    <a:lumMod val="25000"/>
                  </a:schemeClr>
                </a:solidFill>
              </a:rPr>
              <a:t>202</a:t>
            </a:r>
            <a:r>
              <a:rPr lang="ru-RU" sz="1800" spc="-10" dirty="0" smtClean="0">
                <a:solidFill>
                  <a:schemeClr val="accent1">
                    <a:lumMod val="25000"/>
                  </a:schemeClr>
                </a:solidFill>
              </a:rPr>
              <a:t>6</a:t>
            </a:r>
            <a:r>
              <a:rPr sz="1800" spc="-1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25" dirty="0" err="1" smtClean="0">
                <a:solidFill>
                  <a:schemeClr val="accent1">
                    <a:lumMod val="25000"/>
                  </a:schemeClr>
                </a:solidFill>
              </a:rPr>
              <a:t>годов</a:t>
            </a:r>
            <a:r>
              <a:rPr lang="ru-RU" sz="1800" spc="-25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1800" spc="-25" dirty="0" smtClean="0">
                <a:solidFill>
                  <a:schemeClr val="accent1">
                    <a:lumMod val="25000"/>
                  </a:schemeClr>
                </a:solidFill>
              </a:rPr>
            </a:br>
            <a:endParaRPr sz="1800" dirty="0">
              <a:solidFill>
                <a:schemeClr val="accent1">
                  <a:lumMod val="25000"/>
                </a:schemeClr>
              </a:solidFill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 err="1">
                <a:solidFill>
                  <a:schemeClr val="accent1">
                    <a:lumMod val="25000"/>
                  </a:schemeClr>
                </a:solidFill>
              </a:rPr>
              <a:t>социально</a:t>
            </a:r>
            <a:r>
              <a:rPr sz="1800" b="1" i="1" spc="-3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b="1" i="1" spc="-5" dirty="0" err="1" smtClean="0">
                <a:solidFill>
                  <a:schemeClr val="accent1">
                    <a:lumMod val="25000"/>
                  </a:schemeClr>
                </a:solidFill>
              </a:rPr>
              <a:t>ориентирован</a:t>
            </a:r>
            <a:endParaRPr sz="1800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4744" y="1357298"/>
            <a:ext cx="300847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Это </a:t>
            </a:r>
            <a:r>
              <a:rPr sz="1800" b="1" i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значит, </a:t>
            </a:r>
            <a:r>
              <a:rPr sz="1800" b="1" i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что </a:t>
            </a:r>
            <a:r>
              <a:rPr sz="1800" b="1" i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основная </a:t>
            </a:r>
            <a:r>
              <a:rPr sz="1800" b="1" i="1" spc="-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доля </a:t>
            </a:r>
            <a:r>
              <a:rPr sz="1800" b="1" i="1" spc="-53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расходов приходится </a:t>
            </a:r>
            <a:r>
              <a:rPr sz="1800" b="1" i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на </a:t>
            </a:r>
            <a:r>
              <a:rPr sz="1800" b="1" i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социальный </a:t>
            </a:r>
            <a:r>
              <a:rPr sz="1800" b="1" i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блок</a:t>
            </a:r>
            <a:endParaRPr sz="1800" i="1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14611" y="2357430"/>
            <a:ext cx="1283493" cy="1288905"/>
            <a:chOff x="1552844" y="2456704"/>
            <a:chExt cx="1288415" cy="1288905"/>
          </a:xfrm>
        </p:grpSpPr>
        <p:sp>
          <p:nvSpPr>
            <p:cNvPr id="19" name="object 19"/>
            <p:cNvSpPr/>
            <p:nvPr/>
          </p:nvSpPr>
          <p:spPr>
            <a:xfrm>
              <a:off x="1552844" y="2788665"/>
              <a:ext cx="1288415" cy="956944"/>
            </a:xfrm>
            <a:custGeom>
              <a:avLst/>
              <a:gdLst/>
              <a:ahLst/>
              <a:cxnLst/>
              <a:rect l="l" t="t" r="r" b="b"/>
              <a:pathLst>
                <a:path w="1288414" h="956945">
                  <a:moveTo>
                    <a:pt x="80375" y="0"/>
                  </a:moveTo>
                  <a:lnTo>
                    <a:pt x="57312" y="45845"/>
                  </a:lnTo>
                  <a:lnTo>
                    <a:pt x="38105" y="92991"/>
                  </a:lnTo>
                  <a:lnTo>
                    <a:pt x="22762" y="141206"/>
                  </a:lnTo>
                  <a:lnTo>
                    <a:pt x="11291" y="190255"/>
                  </a:lnTo>
                  <a:lnTo>
                    <a:pt x="3701" y="239906"/>
                  </a:lnTo>
                  <a:lnTo>
                    <a:pt x="0" y="289925"/>
                  </a:lnTo>
                  <a:lnTo>
                    <a:pt x="195" y="340079"/>
                  </a:lnTo>
                  <a:lnTo>
                    <a:pt x="4297" y="390134"/>
                  </a:lnTo>
                  <a:lnTo>
                    <a:pt x="12313" y="439858"/>
                  </a:lnTo>
                  <a:lnTo>
                    <a:pt x="24251" y="489017"/>
                  </a:lnTo>
                  <a:lnTo>
                    <a:pt x="40120" y="537378"/>
                  </a:lnTo>
                  <a:lnTo>
                    <a:pt x="59928" y="584708"/>
                  </a:lnTo>
                  <a:lnTo>
                    <a:pt x="81849" y="627535"/>
                  </a:lnTo>
                  <a:lnTo>
                    <a:pt x="106494" y="668035"/>
                  </a:lnTo>
                  <a:lnTo>
                    <a:pt x="133697" y="706147"/>
                  </a:lnTo>
                  <a:lnTo>
                    <a:pt x="163291" y="741811"/>
                  </a:lnTo>
                  <a:lnTo>
                    <a:pt x="195112" y="774966"/>
                  </a:lnTo>
                  <a:lnTo>
                    <a:pt x="228994" y="805553"/>
                  </a:lnTo>
                  <a:lnTo>
                    <a:pt x="264770" y="833511"/>
                  </a:lnTo>
                  <a:lnTo>
                    <a:pt x="302276" y="858779"/>
                  </a:lnTo>
                  <a:lnTo>
                    <a:pt x="341346" y="881298"/>
                  </a:lnTo>
                  <a:lnTo>
                    <a:pt x="381813" y="901006"/>
                  </a:lnTo>
                  <a:lnTo>
                    <a:pt x="423513" y="917844"/>
                  </a:lnTo>
                  <a:lnTo>
                    <a:pt x="466279" y="931752"/>
                  </a:lnTo>
                  <a:lnTo>
                    <a:pt x="509947" y="942668"/>
                  </a:lnTo>
                  <a:lnTo>
                    <a:pt x="554349" y="950533"/>
                  </a:lnTo>
                  <a:lnTo>
                    <a:pt x="599322" y="955287"/>
                  </a:lnTo>
                  <a:lnTo>
                    <a:pt x="644698" y="956868"/>
                  </a:lnTo>
                  <a:lnTo>
                    <a:pt x="690312" y="955217"/>
                  </a:lnTo>
                  <a:lnTo>
                    <a:pt x="736000" y="950273"/>
                  </a:lnTo>
                  <a:lnTo>
                    <a:pt x="781594" y="941977"/>
                  </a:lnTo>
                  <a:lnTo>
                    <a:pt x="826929" y="930267"/>
                  </a:lnTo>
                  <a:lnTo>
                    <a:pt x="871841" y="915083"/>
                  </a:lnTo>
                  <a:lnTo>
                    <a:pt x="916162" y="896366"/>
                  </a:lnTo>
                  <a:lnTo>
                    <a:pt x="958989" y="874444"/>
                  </a:lnTo>
                  <a:lnTo>
                    <a:pt x="999489" y="849799"/>
                  </a:lnTo>
                  <a:lnTo>
                    <a:pt x="1037601" y="822596"/>
                  </a:lnTo>
                  <a:lnTo>
                    <a:pt x="1073265" y="793002"/>
                  </a:lnTo>
                  <a:lnTo>
                    <a:pt x="1106420" y="761181"/>
                  </a:lnTo>
                  <a:lnTo>
                    <a:pt x="1137007" y="727299"/>
                  </a:lnTo>
                  <a:lnTo>
                    <a:pt x="1164965" y="691523"/>
                  </a:lnTo>
                  <a:lnTo>
                    <a:pt x="1190233" y="654017"/>
                  </a:lnTo>
                  <a:lnTo>
                    <a:pt x="1212752" y="614948"/>
                  </a:lnTo>
                  <a:lnTo>
                    <a:pt x="1232460" y="574480"/>
                  </a:lnTo>
                  <a:lnTo>
                    <a:pt x="1249299" y="532780"/>
                  </a:lnTo>
                  <a:lnTo>
                    <a:pt x="1263206" y="490014"/>
                  </a:lnTo>
                  <a:lnTo>
                    <a:pt x="1274122" y="446347"/>
                  </a:lnTo>
                  <a:lnTo>
                    <a:pt x="1281987" y="401944"/>
                  </a:lnTo>
                  <a:lnTo>
                    <a:pt x="1286741" y="356972"/>
                  </a:lnTo>
                  <a:lnTo>
                    <a:pt x="1288322" y="311595"/>
                  </a:lnTo>
                  <a:lnTo>
                    <a:pt x="1286671" y="265981"/>
                  </a:lnTo>
                  <a:lnTo>
                    <a:pt x="1281728" y="220293"/>
                  </a:lnTo>
                  <a:lnTo>
                    <a:pt x="1273431" y="174699"/>
                  </a:lnTo>
                  <a:lnTo>
                    <a:pt x="1261721" y="129364"/>
                  </a:lnTo>
                  <a:lnTo>
                    <a:pt x="1246537" y="84453"/>
                  </a:lnTo>
                  <a:lnTo>
                    <a:pt x="1227820" y="40132"/>
                  </a:lnTo>
                  <a:lnTo>
                    <a:pt x="994267" y="149098"/>
                  </a:lnTo>
                  <a:lnTo>
                    <a:pt x="1013172" y="198153"/>
                  </a:lnTo>
                  <a:lnTo>
                    <a:pt x="1025159" y="248730"/>
                  </a:lnTo>
                  <a:lnTo>
                    <a:pt x="1030246" y="300127"/>
                  </a:lnTo>
                  <a:lnTo>
                    <a:pt x="1028451" y="351641"/>
                  </a:lnTo>
                  <a:lnTo>
                    <a:pt x="1019791" y="402572"/>
                  </a:lnTo>
                  <a:lnTo>
                    <a:pt x="1004284" y="452216"/>
                  </a:lnTo>
                  <a:lnTo>
                    <a:pt x="981948" y="499872"/>
                  </a:lnTo>
                  <a:lnTo>
                    <a:pt x="955806" y="540813"/>
                  </a:lnTo>
                  <a:lnTo>
                    <a:pt x="925480" y="577380"/>
                  </a:lnTo>
                  <a:lnTo>
                    <a:pt x="891463" y="609431"/>
                  </a:lnTo>
                  <a:lnTo>
                    <a:pt x="854245" y="636824"/>
                  </a:lnTo>
                  <a:lnTo>
                    <a:pt x="814319" y="659419"/>
                  </a:lnTo>
                  <a:lnTo>
                    <a:pt x="772176" y="677074"/>
                  </a:lnTo>
                  <a:lnTo>
                    <a:pt x="728308" y="689649"/>
                  </a:lnTo>
                  <a:lnTo>
                    <a:pt x="683207" y="697001"/>
                  </a:lnTo>
                  <a:lnTo>
                    <a:pt x="637365" y="698991"/>
                  </a:lnTo>
                  <a:lnTo>
                    <a:pt x="591274" y="695476"/>
                  </a:lnTo>
                  <a:lnTo>
                    <a:pt x="545425" y="686315"/>
                  </a:lnTo>
                  <a:lnTo>
                    <a:pt x="500310" y="671368"/>
                  </a:lnTo>
                  <a:lnTo>
                    <a:pt x="456422" y="650494"/>
                  </a:lnTo>
                  <a:lnTo>
                    <a:pt x="415480" y="624352"/>
                  </a:lnTo>
                  <a:lnTo>
                    <a:pt x="378913" y="594026"/>
                  </a:lnTo>
                  <a:lnTo>
                    <a:pt x="346862" y="560009"/>
                  </a:lnTo>
                  <a:lnTo>
                    <a:pt x="319469" y="522791"/>
                  </a:lnTo>
                  <a:lnTo>
                    <a:pt x="296874" y="482864"/>
                  </a:lnTo>
                  <a:lnTo>
                    <a:pt x="279219" y="440722"/>
                  </a:lnTo>
                  <a:lnTo>
                    <a:pt x="266644" y="396854"/>
                  </a:lnTo>
                  <a:lnTo>
                    <a:pt x="259292" y="351753"/>
                  </a:lnTo>
                  <a:lnTo>
                    <a:pt x="257302" y="305911"/>
                  </a:lnTo>
                  <a:lnTo>
                    <a:pt x="260817" y="259820"/>
                  </a:lnTo>
                  <a:lnTo>
                    <a:pt x="269978" y="213971"/>
                  </a:lnTo>
                  <a:lnTo>
                    <a:pt x="284925" y="168856"/>
                  </a:lnTo>
                  <a:lnTo>
                    <a:pt x="305800" y="124968"/>
                  </a:lnTo>
                  <a:lnTo>
                    <a:pt x="80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3219" y="2456704"/>
              <a:ext cx="1147445" cy="481330"/>
            </a:xfrm>
            <a:custGeom>
              <a:avLst/>
              <a:gdLst/>
              <a:ahLst/>
              <a:cxnLst/>
              <a:rect l="l" t="t" r="r" b="b"/>
              <a:pathLst>
                <a:path w="1147445" h="481330">
                  <a:moveTo>
                    <a:pt x="563903" y="0"/>
                  </a:moveTo>
                  <a:lnTo>
                    <a:pt x="518706" y="1600"/>
                  </a:lnTo>
                  <a:lnTo>
                    <a:pt x="473861" y="6343"/>
                  </a:lnTo>
                  <a:lnTo>
                    <a:pt x="429537" y="14181"/>
                  </a:lnTo>
                  <a:lnTo>
                    <a:pt x="385905" y="25066"/>
                  </a:lnTo>
                  <a:lnTo>
                    <a:pt x="343133" y="38948"/>
                  </a:lnTo>
                  <a:lnTo>
                    <a:pt x="301391" y="55779"/>
                  </a:lnTo>
                  <a:lnTo>
                    <a:pt x="260847" y="75510"/>
                  </a:lnTo>
                  <a:lnTo>
                    <a:pt x="221673" y="98094"/>
                  </a:lnTo>
                  <a:lnTo>
                    <a:pt x="184036" y="123481"/>
                  </a:lnTo>
                  <a:lnTo>
                    <a:pt x="148107" y="151623"/>
                  </a:lnTo>
                  <a:lnTo>
                    <a:pt x="114054" y="182472"/>
                  </a:lnTo>
                  <a:lnTo>
                    <a:pt x="82048" y="215978"/>
                  </a:lnTo>
                  <a:lnTo>
                    <a:pt x="52257" y="252095"/>
                  </a:lnTo>
                  <a:lnTo>
                    <a:pt x="24851" y="290772"/>
                  </a:lnTo>
                  <a:lnTo>
                    <a:pt x="0" y="331961"/>
                  </a:lnTo>
                  <a:lnTo>
                    <a:pt x="225425" y="456929"/>
                  </a:lnTo>
                  <a:lnTo>
                    <a:pt x="251706" y="415892"/>
                  </a:lnTo>
                  <a:lnTo>
                    <a:pt x="282731" y="378689"/>
                  </a:lnTo>
                  <a:lnTo>
                    <a:pt x="318090" y="345711"/>
                  </a:lnTo>
                  <a:lnTo>
                    <a:pt x="357374" y="317347"/>
                  </a:lnTo>
                  <a:lnTo>
                    <a:pt x="400177" y="293988"/>
                  </a:lnTo>
                  <a:lnTo>
                    <a:pt x="445381" y="276237"/>
                  </a:lnTo>
                  <a:lnTo>
                    <a:pt x="491403" y="264483"/>
                  </a:lnTo>
                  <a:lnTo>
                    <a:pt x="537761" y="258553"/>
                  </a:lnTo>
                  <a:lnTo>
                    <a:pt x="583972" y="258271"/>
                  </a:lnTo>
                  <a:lnTo>
                    <a:pt x="629557" y="263462"/>
                  </a:lnTo>
                  <a:lnTo>
                    <a:pt x="674033" y="273952"/>
                  </a:lnTo>
                  <a:lnTo>
                    <a:pt x="716920" y="289566"/>
                  </a:lnTo>
                  <a:lnTo>
                    <a:pt x="757735" y="310129"/>
                  </a:lnTo>
                  <a:lnTo>
                    <a:pt x="795997" y="335465"/>
                  </a:lnTo>
                  <a:lnTo>
                    <a:pt x="831226" y="365402"/>
                  </a:lnTo>
                  <a:lnTo>
                    <a:pt x="862938" y="399763"/>
                  </a:lnTo>
                  <a:lnTo>
                    <a:pt x="890654" y="438373"/>
                  </a:lnTo>
                  <a:lnTo>
                    <a:pt x="913892" y="481059"/>
                  </a:lnTo>
                  <a:lnTo>
                    <a:pt x="1147445" y="372093"/>
                  </a:lnTo>
                  <a:lnTo>
                    <a:pt x="1124140" y="326878"/>
                  </a:lnTo>
                  <a:lnTo>
                    <a:pt x="1097482" y="283836"/>
                  </a:lnTo>
                  <a:lnTo>
                    <a:pt x="1067626" y="243140"/>
                  </a:lnTo>
                  <a:lnTo>
                    <a:pt x="1034732" y="204961"/>
                  </a:lnTo>
                  <a:lnTo>
                    <a:pt x="998956" y="169474"/>
                  </a:lnTo>
                  <a:lnTo>
                    <a:pt x="960457" y="136849"/>
                  </a:lnTo>
                  <a:lnTo>
                    <a:pt x="919392" y="107261"/>
                  </a:lnTo>
                  <a:lnTo>
                    <a:pt x="875919" y="80882"/>
                  </a:lnTo>
                  <a:lnTo>
                    <a:pt x="832998" y="59122"/>
                  </a:lnTo>
                  <a:lnTo>
                    <a:pt x="789245" y="40844"/>
                  </a:lnTo>
                  <a:lnTo>
                    <a:pt x="744827" y="26001"/>
                  </a:lnTo>
                  <a:lnTo>
                    <a:pt x="699915" y="14543"/>
                  </a:lnTo>
                  <a:lnTo>
                    <a:pt x="654677" y="6423"/>
                  </a:lnTo>
                  <a:lnTo>
                    <a:pt x="609283" y="1591"/>
                  </a:lnTo>
                  <a:lnTo>
                    <a:pt x="563903" y="0"/>
                  </a:lnTo>
                  <a:close/>
                </a:path>
              </a:pathLst>
            </a:custGeom>
            <a:solidFill>
              <a:srgbClr val="F9CE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72066" y="2428868"/>
            <a:ext cx="183594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Расходы </a:t>
            </a:r>
            <a:r>
              <a:rPr sz="18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на социальный </a:t>
            </a:r>
            <a:r>
              <a:rPr sz="1800" b="1" spc="-39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блок:</a:t>
            </a:r>
            <a:endParaRPr sz="18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29190" y="3214686"/>
            <a:ext cx="2013585" cy="274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r>
              <a:rPr lang="ru-RU" sz="1600" b="1" spc="-1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Образование</a:t>
            </a: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ru-RU" sz="1600" b="1" spc="-15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sz="1600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tabLst>
                <a:tab pos="299085" algn="l"/>
                <a:tab pos="299720" algn="l"/>
              </a:tabLst>
            </a:pPr>
            <a:r>
              <a:rPr lang="ru-RU" sz="1600" b="1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Культура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tabLst>
                <a:tab pos="299085" algn="l"/>
                <a:tab pos="299720" algn="l"/>
              </a:tabLst>
            </a:pPr>
            <a:endParaRPr lang="ru-RU" sz="1600" b="1" spc="-5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tabLst>
                <a:tab pos="299085" algn="l"/>
                <a:tab pos="299720" algn="l"/>
              </a:tabLst>
            </a:pP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1600" b="1" spc="-2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Физическая </a:t>
            </a: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1600" b="1" spc="-2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</a:t>
            </a:r>
            <a:r>
              <a:rPr sz="1600" b="1" spc="-2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ультура</a:t>
            </a:r>
            <a:r>
              <a:rPr lang="ru-RU" sz="1600" b="1" spc="-2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и спорт</a:t>
            </a: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ru-RU" sz="1600" b="1" spc="-20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1600" b="1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Социальная политика</a:t>
            </a: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28926" y="2786058"/>
            <a:ext cx="871141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4</a:t>
            </a:r>
            <a:endParaRPr sz="24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0014">
              <a:lnSpc>
                <a:spcPct val="100000"/>
              </a:lnSpc>
              <a:spcBef>
                <a:spcPts val="1365"/>
              </a:spcBef>
            </a:pPr>
            <a:r>
              <a:rPr lang="ru-RU" sz="1800" b="1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59</a:t>
            </a:r>
            <a:r>
              <a:rPr sz="1800" b="1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%</a:t>
            </a:r>
            <a:endParaRPr sz="18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714612" y="3786190"/>
            <a:ext cx="1273897" cy="1289050"/>
            <a:chOff x="1539950" y="3914136"/>
            <a:chExt cx="1288415" cy="1289050"/>
          </a:xfrm>
        </p:grpSpPr>
        <p:sp>
          <p:nvSpPr>
            <p:cNvPr id="28" name="object 28"/>
            <p:cNvSpPr/>
            <p:nvPr/>
          </p:nvSpPr>
          <p:spPr>
            <a:xfrm>
              <a:off x="1539950" y="4211320"/>
              <a:ext cx="1288415" cy="991869"/>
            </a:xfrm>
            <a:custGeom>
              <a:avLst/>
              <a:gdLst/>
              <a:ahLst/>
              <a:cxnLst/>
              <a:rect l="l" t="t" r="r" b="b"/>
              <a:pathLst>
                <a:path w="1288414" h="991870">
                  <a:moveTo>
                    <a:pt x="101270" y="0"/>
                  </a:moveTo>
                  <a:lnTo>
                    <a:pt x="75676" y="43689"/>
                  </a:lnTo>
                  <a:lnTo>
                    <a:pt x="53766" y="88856"/>
                  </a:lnTo>
                  <a:lnTo>
                    <a:pt x="35556" y="135277"/>
                  </a:lnTo>
                  <a:lnTo>
                    <a:pt x="21059" y="182728"/>
                  </a:lnTo>
                  <a:lnTo>
                    <a:pt x="10292" y="230987"/>
                  </a:lnTo>
                  <a:lnTo>
                    <a:pt x="3267" y="279831"/>
                  </a:lnTo>
                  <a:lnTo>
                    <a:pt x="0" y="329037"/>
                  </a:lnTo>
                  <a:lnTo>
                    <a:pt x="504" y="378381"/>
                  </a:lnTo>
                  <a:lnTo>
                    <a:pt x="4796" y="427641"/>
                  </a:lnTo>
                  <a:lnTo>
                    <a:pt x="12889" y="476594"/>
                  </a:lnTo>
                  <a:lnTo>
                    <a:pt x="24798" y="525017"/>
                  </a:lnTo>
                  <a:lnTo>
                    <a:pt x="40538" y="572686"/>
                  </a:lnTo>
                  <a:lnTo>
                    <a:pt x="60122" y="619378"/>
                  </a:lnTo>
                  <a:lnTo>
                    <a:pt x="82043" y="662222"/>
                  </a:lnTo>
                  <a:lnTo>
                    <a:pt x="106686" y="702734"/>
                  </a:lnTo>
                  <a:lnTo>
                    <a:pt x="133885" y="740856"/>
                  </a:lnTo>
                  <a:lnTo>
                    <a:pt x="163475" y="776528"/>
                  </a:lnTo>
                  <a:lnTo>
                    <a:pt x="195290" y="809689"/>
                  </a:lnTo>
                  <a:lnTo>
                    <a:pt x="229165" y="840279"/>
                  </a:lnTo>
                  <a:lnTo>
                    <a:pt x="264934" y="868238"/>
                  </a:lnTo>
                  <a:lnTo>
                    <a:pt x="302433" y="893506"/>
                  </a:lnTo>
                  <a:lnTo>
                    <a:pt x="341494" y="916023"/>
                  </a:lnTo>
                  <a:lnTo>
                    <a:pt x="381953" y="935729"/>
                  </a:lnTo>
                  <a:lnTo>
                    <a:pt x="423644" y="952563"/>
                  </a:lnTo>
                  <a:lnTo>
                    <a:pt x="466402" y="966466"/>
                  </a:lnTo>
                  <a:lnTo>
                    <a:pt x="510061" y="977377"/>
                  </a:lnTo>
                  <a:lnTo>
                    <a:pt x="554455" y="985236"/>
                  </a:lnTo>
                  <a:lnTo>
                    <a:pt x="599420" y="989984"/>
                  </a:lnTo>
                  <a:lnTo>
                    <a:pt x="644789" y="991560"/>
                  </a:lnTo>
                  <a:lnTo>
                    <a:pt x="690397" y="989903"/>
                  </a:lnTo>
                  <a:lnTo>
                    <a:pt x="736078" y="984955"/>
                  </a:lnTo>
                  <a:lnTo>
                    <a:pt x="781668" y="976654"/>
                  </a:lnTo>
                  <a:lnTo>
                    <a:pt x="827000" y="964941"/>
                  </a:lnTo>
                  <a:lnTo>
                    <a:pt x="871909" y="949755"/>
                  </a:lnTo>
                  <a:lnTo>
                    <a:pt x="916229" y="931036"/>
                  </a:lnTo>
                  <a:lnTo>
                    <a:pt x="959072" y="909116"/>
                  </a:lnTo>
                  <a:lnTo>
                    <a:pt x="999585" y="884473"/>
                  </a:lnTo>
                  <a:lnTo>
                    <a:pt x="1037707" y="857274"/>
                  </a:lnTo>
                  <a:lnTo>
                    <a:pt x="1073379" y="827684"/>
                  </a:lnTo>
                  <a:lnTo>
                    <a:pt x="1106540" y="795869"/>
                  </a:lnTo>
                  <a:lnTo>
                    <a:pt x="1137130" y="761994"/>
                  </a:lnTo>
                  <a:lnTo>
                    <a:pt x="1165089" y="726224"/>
                  </a:lnTo>
                  <a:lnTo>
                    <a:pt x="1190357" y="688726"/>
                  </a:lnTo>
                  <a:lnTo>
                    <a:pt x="1212874" y="649665"/>
                  </a:lnTo>
                  <a:lnTo>
                    <a:pt x="1232579" y="609206"/>
                  </a:lnTo>
                  <a:lnTo>
                    <a:pt x="1249414" y="567515"/>
                  </a:lnTo>
                  <a:lnTo>
                    <a:pt x="1263317" y="524757"/>
                  </a:lnTo>
                  <a:lnTo>
                    <a:pt x="1274228" y="481098"/>
                  </a:lnTo>
                  <a:lnTo>
                    <a:pt x="1282087" y="436704"/>
                  </a:lnTo>
                  <a:lnTo>
                    <a:pt x="1286835" y="391739"/>
                  </a:lnTo>
                  <a:lnTo>
                    <a:pt x="1288410" y="346370"/>
                  </a:lnTo>
                  <a:lnTo>
                    <a:pt x="1286754" y="300762"/>
                  </a:lnTo>
                  <a:lnTo>
                    <a:pt x="1281805" y="255080"/>
                  </a:lnTo>
                  <a:lnTo>
                    <a:pt x="1273505" y="209491"/>
                  </a:lnTo>
                  <a:lnTo>
                    <a:pt x="1261791" y="164159"/>
                  </a:lnTo>
                  <a:lnTo>
                    <a:pt x="1246606" y="119250"/>
                  </a:lnTo>
                  <a:lnTo>
                    <a:pt x="1227887" y="74929"/>
                  </a:lnTo>
                  <a:lnTo>
                    <a:pt x="994334" y="183768"/>
                  </a:lnTo>
                  <a:lnTo>
                    <a:pt x="1012278" y="229588"/>
                  </a:lnTo>
                  <a:lnTo>
                    <a:pt x="1024132" y="276746"/>
                  </a:lnTo>
                  <a:lnTo>
                    <a:pt x="1029937" y="324663"/>
                  </a:lnTo>
                  <a:lnTo>
                    <a:pt x="1029735" y="372760"/>
                  </a:lnTo>
                  <a:lnTo>
                    <a:pt x="1023569" y="420459"/>
                  </a:lnTo>
                  <a:lnTo>
                    <a:pt x="1011479" y="467179"/>
                  </a:lnTo>
                  <a:lnTo>
                    <a:pt x="993508" y="512343"/>
                  </a:lnTo>
                  <a:lnTo>
                    <a:pt x="969696" y="555370"/>
                  </a:lnTo>
                  <a:lnTo>
                    <a:pt x="941026" y="594618"/>
                  </a:lnTo>
                  <a:lnTo>
                    <a:pt x="908456" y="629229"/>
                  </a:lnTo>
                  <a:lnTo>
                    <a:pt x="872486" y="659096"/>
                  </a:lnTo>
                  <a:lnTo>
                    <a:pt x="833615" y="684110"/>
                  </a:lnTo>
                  <a:lnTo>
                    <a:pt x="792344" y="704160"/>
                  </a:lnTo>
                  <a:lnTo>
                    <a:pt x="749173" y="719139"/>
                  </a:lnTo>
                  <a:lnTo>
                    <a:pt x="704602" y="728938"/>
                  </a:lnTo>
                  <a:lnTo>
                    <a:pt x="659131" y="733448"/>
                  </a:lnTo>
                  <a:lnTo>
                    <a:pt x="613261" y="732559"/>
                  </a:lnTo>
                  <a:lnTo>
                    <a:pt x="567492" y="726164"/>
                  </a:lnTo>
                  <a:lnTo>
                    <a:pt x="522323" y="714152"/>
                  </a:lnTo>
                  <a:lnTo>
                    <a:pt x="478255" y="696416"/>
                  </a:lnTo>
                  <a:lnTo>
                    <a:pt x="435788" y="672845"/>
                  </a:lnTo>
                  <a:lnTo>
                    <a:pt x="396541" y="644176"/>
                  </a:lnTo>
                  <a:lnTo>
                    <a:pt x="361929" y="611605"/>
                  </a:lnTo>
                  <a:lnTo>
                    <a:pt x="332062" y="575635"/>
                  </a:lnTo>
                  <a:lnTo>
                    <a:pt x="307049" y="536764"/>
                  </a:lnTo>
                  <a:lnTo>
                    <a:pt x="286999" y="495493"/>
                  </a:lnTo>
                  <a:lnTo>
                    <a:pt x="272019" y="452322"/>
                  </a:lnTo>
                  <a:lnTo>
                    <a:pt x="262220" y="407751"/>
                  </a:lnTo>
                  <a:lnTo>
                    <a:pt x="257711" y="362281"/>
                  </a:lnTo>
                  <a:lnTo>
                    <a:pt x="258599" y="316411"/>
                  </a:lnTo>
                  <a:lnTo>
                    <a:pt x="264995" y="270641"/>
                  </a:lnTo>
                  <a:lnTo>
                    <a:pt x="277007" y="225472"/>
                  </a:lnTo>
                  <a:lnTo>
                    <a:pt x="294743" y="181404"/>
                  </a:lnTo>
                  <a:lnTo>
                    <a:pt x="318313" y="138937"/>
                  </a:lnTo>
                  <a:lnTo>
                    <a:pt x="101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41221" y="3914136"/>
              <a:ext cx="1127125" cy="481330"/>
            </a:xfrm>
            <a:custGeom>
              <a:avLst/>
              <a:gdLst/>
              <a:ahLst/>
              <a:cxnLst/>
              <a:rect l="l" t="t" r="r" b="b"/>
              <a:pathLst>
                <a:path w="1127125" h="481329">
                  <a:moveTo>
                    <a:pt x="538368" y="0"/>
                  </a:moveTo>
                  <a:lnTo>
                    <a:pt x="493317" y="1918"/>
                  </a:lnTo>
                  <a:lnTo>
                    <a:pt x="448593" y="6959"/>
                  </a:lnTo>
                  <a:lnTo>
                    <a:pt x="404368" y="15085"/>
                  </a:lnTo>
                  <a:lnTo>
                    <a:pt x="360813" y="26256"/>
                  </a:lnTo>
                  <a:lnTo>
                    <a:pt x="318100" y="40437"/>
                  </a:lnTo>
                  <a:lnTo>
                    <a:pt x="276403" y="57587"/>
                  </a:lnTo>
                  <a:lnTo>
                    <a:pt x="235892" y="77671"/>
                  </a:lnTo>
                  <a:lnTo>
                    <a:pt x="196741" y="100649"/>
                  </a:lnTo>
                  <a:lnTo>
                    <a:pt x="159120" y="126484"/>
                  </a:lnTo>
                  <a:lnTo>
                    <a:pt x="123202" y="155138"/>
                  </a:lnTo>
                  <a:lnTo>
                    <a:pt x="89159" y="186573"/>
                  </a:lnTo>
                  <a:lnTo>
                    <a:pt x="57163" y="220750"/>
                  </a:lnTo>
                  <a:lnTo>
                    <a:pt x="27386" y="257633"/>
                  </a:lnTo>
                  <a:lnTo>
                    <a:pt x="0" y="297183"/>
                  </a:lnTo>
                  <a:lnTo>
                    <a:pt x="217043" y="436121"/>
                  </a:lnTo>
                  <a:lnTo>
                    <a:pt x="249725" y="392181"/>
                  </a:lnTo>
                  <a:lnTo>
                    <a:pt x="288099" y="353492"/>
                  </a:lnTo>
                  <a:lnTo>
                    <a:pt x="331521" y="320589"/>
                  </a:lnTo>
                  <a:lnTo>
                    <a:pt x="379349" y="294008"/>
                  </a:lnTo>
                  <a:lnTo>
                    <a:pt x="424580" y="276232"/>
                  </a:lnTo>
                  <a:lnTo>
                    <a:pt x="470625" y="264461"/>
                  </a:lnTo>
                  <a:lnTo>
                    <a:pt x="517000" y="258520"/>
                  </a:lnTo>
                  <a:lnTo>
                    <a:pt x="563226" y="258231"/>
                  </a:lnTo>
                  <a:lnTo>
                    <a:pt x="608819" y="263420"/>
                  </a:lnTo>
                  <a:lnTo>
                    <a:pt x="653300" y="273909"/>
                  </a:lnTo>
                  <a:lnTo>
                    <a:pt x="696187" y="289522"/>
                  </a:lnTo>
                  <a:lnTo>
                    <a:pt x="736997" y="310084"/>
                  </a:lnTo>
                  <a:lnTo>
                    <a:pt x="775251" y="335419"/>
                  </a:lnTo>
                  <a:lnTo>
                    <a:pt x="810465" y="365349"/>
                  </a:lnTo>
                  <a:lnTo>
                    <a:pt x="842160" y="399698"/>
                  </a:lnTo>
                  <a:lnTo>
                    <a:pt x="869853" y="438292"/>
                  </a:lnTo>
                  <a:lnTo>
                    <a:pt x="893064" y="480952"/>
                  </a:lnTo>
                  <a:lnTo>
                    <a:pt x="1126617" y="372113"/>
                  </a:lnTo>
                  <a:lnTo>
                    <a:pt x="1102633" y="325671"/>
                  </a:lnTo>
                  <a:lnTo>
                    <a:pt x="1075097" y="281506"/>
                  </a:lnTo>
                  <a:lnTo>
                    <a:pt x="1044174" y="239812"/>
                  </a:lnTo>
                  <a:lnTo>
                    <a:pt x="1010027" y="200781"/>
                  </a:lnTo>
                  <a:lnTo>
                    <a:pt x="972821" y="164607"/>
                  </a:lnTo>
                  <a:lnTo>
                    <a:pt x="932720" y="131483"/>
                  </a:lnTo>
                  <a:lnTo>
                    <a:pt x="889889" y="101603"/>
                  </a:lnTo>
                  <a:lnTo>
                    <a:pt x="848418" y="77178"/>
                  </a:lnTo>
                  <a:lnTo>
                    <a:pt x="805898" y="56179"/>
                  </a:lnTo>
                  <a:lnTo>
                    <a:pt x="762500" y="38568"/>
                  </a:lnTo>
                  <a:lnTo>
                    <a:pt x="718397" y="24306"/>
                  </a:lnTo>
                  <a:lnTo>
                    <a:pt x="673760" y="13356"/>
                  </a:lnTo>
                  <a:lnTo>
                    <a:pt x="628762" y="5681"/>
                  </a:lnTo>
                  <a:lnTo>
                    <a:pt x="583574" y="1241"/>
                  </a:lnTo>
                  <a:lnTo>
                    <a:pt x="538368" y="0"/>
                  </a:lnTo>
                  <a:close/>
                </a:path>
              </a:pathLst>
            </a:custGeom>
            <a:solidFill>
              <a:srgbClr val="F9CE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928926" y="4214818"/>
            <a:ext cx="809228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5</a:t>
            </a:r>
            <a:endParaRPr sz="24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1365"/>
              </a:spcBef>
            </a:pPr>
            <a:r>
              <a:rPr lang="ru-RU" sz="1800" b="1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63</a:t>
            </a:r>
            <a:r>
              <a:rPr sz="1800" b="1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%</a:t>
            </a:r>
            <a:endParaRPr sz="18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714612" y="5214950"/>
            <a:ext cx="1285884" cy="1285884"/>
            <a:chOff x="1540097" y="5397263"/>
            <a:chExt cx="1288415" cy="1289050"/>
          </a:xfrm>
        </p:grpSpPr>
        <p:sp>
          <p:nvSpPr>
            <p:cNvPr id="32" name="object 32"/>
            <p:cNvSpPr/>
            <p:nvPr/>
          </p:nvSpPr>
          <p:spPr>
            <a:xfrm>
              <a:off x="1540097" y="5729274"/>
              <a:ext cx="1288415" cy="956944"/>
            </a:xfrm>
            <a:custGeom>
              <a:avLst/>
              <a:gdLst/>
              <a:ahLst/>
              <a:cxnLst/>
              <a:rect l="l" t="t" r="r" b="b"/>
              <a:pathLst>
                <a:path w="1288414" h="956945">
                  <a:moveTo>
                    <a:pt x="80422" y="0"/>
                  </a:moveTo>
                  <a:lnTo>
                    <a:pt x="57333" y="45822"/>
                  </a:lnTo>
                  <a:lnTo>
                    <a:pt x="38109" y="92952"/>
                  </a:lnTo>
                  <a:lnTo>
                    <a:pt x="22756" y="141154"/>
                  </a:lnTo>
                  <a:lnTo>
                    <a:pt x="11283" y="190196"/>
                  </a:lnTo>
                  <a:lnTo>
                    <a:pt x="3695" y="239841"/>
                  </a:lnTo>
                  <a:lnTo>
                    <a:pt x="0" y="289858"/>
                  </a:lnTo>
                  <a:lnTo>
                    <a:pt x="204" y="340011"/>
                  </a:lnTo>
                  <a:lnTo>
                    <a:pt x="4316" y="390066"/>
                  </a:lnTo>
                  <a:lnTo>
                    <a:pt x="12342" y="439790"/>
                  </a:lnTo>
                  <a:lnTo>
                    <a:pt x="24289" y="488948"/>
                  </a:lnTo>
                  <a:lnTo>
                    <a:pt x="40165" y="537307"/>
                  </a:lnTo>
                  <a:lnTo>
                    <a:pt x="59975" y="584631"/>
                  </a:lnTo>
                  <a:lnTo>
                    <a:pt x="81896" y="627462"/>
                  </a:lnTo>
                  <a:lnTo>
                    <a:pt x="106539" y="667963"/>
                  </a:lnTo>
                  <a:lnTo>
                    <a:pt x="133738" y="706077"/>
                  </a:lnTo>
                  <a:lnTo>
                    <a:pt x="163328" y="741741"/>
                  </a:lnTo>
                  <a:lnTo>
                    <a:pt x="195143" y="774897"/>
                  </a:lnTo>
                  <a:lnTo>
                    <a:pt x="229018" y="805483"/>
                  </a:lnTo>
                  <a:lnTo>
                    <a:pt x="264787" y="833439"/>
                  </a:lnTo>
                  <a:lnTo>
                    <a:pt x="302286" y="858705"/>
                  </a:lnTo>
                  <a:lnTo>
                    <a:pt x="341347" y="881222"/>
                  </a:lnTo>
                  <a:lnTo>
                    <a:pt x="381806" y="900928"/>
                  </a:lnTo>
                  <a:lnTo>
                    <a:pt x="423497" y="917763"/>
                  </a:lnTo>
                  <a:lnTo>
                    <a:pt x="466255" y="931667"/>
                  </a:lnTo>
                  <a:lnTo>
                    <a:pt x="509914" y="942580"/>
                  </a:lnTo>
                  <a:lnTo>
                    <a:pt x="554308" y="950442"/>
                  </a:lnTo>
                  <a:lnTo>
                    <a:pt x="599273" y="955192"/>
                  </a:lnTo>
                  <a:lnTo>
                    <a:pt x="644642" y="956770"/>
                  </a:lnTo>
                  <a:lnTo>
                    <a:pt x="690250" y="955115"/>
                  </a:lnTo>
                  <a:lnTo>
                    <a:pt x="735931" y="950169"/>
                  </a:lnTo>
                  <a:lnTo>
                    <a:pt x="781521" y="941869"/>
                  </a:lnTo>
                  <a:lnTo>
                    <a:pt x="826853" y="930157"/>
                  </a:lnTo>
                  <a:lnTo>
                    <a:pt x="871762" y="914971"/>
                  </a:lnTo>
                  <a:lnTo>
                    <a:pt x="916082" y="896251"/>
                  </a:lnTo>
                  <a:lnTo>
                    <a:pt x="958925" y="874328"/>
                  </a:lnTo>
                  <a:lnTo>
                    <a:pt x="999438" y="849684"/>
                  </a:lnTo>
                  <a:lnTo>
                    <a:pt x="1037560" y="822482"/>
                  </a:lnTo>
                  <a:lnTo>
                    <a:pt x="1073232" y="792889"/>
                  </a:lnTo>
                  <a:lnTo>
                    <a:pt x="1106393" y="761071"/>
                  </a:lnTo>
                  <a:lnTo>
                    <a:pt x="1136983" y="727193"/>
                  </a:lnTo>
                  <a:lnTo>
                    <a:pt x="1164942" y="691420"/>
                  </a:lnTo>
                  <a:lnTo>
                    <a:pt x="1190210" y="653918"/>
                  </a:lnTo>
                  <a:lnTo>
                    <a:pt x="1212727" y="614853"/>
                  </a:lnTo>
                  <a:lnTo>
                    <a:pt x="1232432" y="574390"/>
                  </a:lnTo>
                  <a:lnTo>
                    <a:pt x="1249267" y="532695"/>
                  </a:lnTo>
                  <a:lnTo>
                    <a:pt x="1263170" y="489932"/>
                  </a:lnTo>
                  <a:lnTo>
                    <a:pt x="1274081" y="446269"/>
                  </a:lnTo>
                  <a:lnTo>
                    <a:pt x="1281940" y="401870"/>
                  </a:lnTo>
                  <a:lnTo>
                    <a:pt x="1286688" y="356901"/>
                  </a:lnTo>
                  <a:lnTo>
                    <a:pt x="1288263" y="311527"/>
                  </a:lnTo>
                  <a:lnTo>
                    <a:pt x="1286607" y="265913"/>
                  </a:lnTo>
                  <a:lnTo>
                    <a:pt x="1281658" y="220227"/>
                  </a:lnTo>
                  <a:lnTo>
                    <a:pt x="1273358" y="174632"/>
                  </a:lnTo>
                  <a:lnTo>
                    <a:pt x="1261644" y="129295"/>
                  </a:lnTo>
                  <a:lnTo>
                    <a:pt x="1246459" y="84381"/>
                  </a:lnTo>
                  <a:lnTo>
                    <a:pt x="1227740" y="40055"/>
                  </a:lnTo>
                  <a:lnTo>
                    <a:pt x="994187" y="148970"/>
                  </a:lnTo>
                  <a:lnTo>
                    <a:pt x="1013133" y="198036"/>
                  </a:lnTo>
                  <a:lnTo>
                    <a:pt x="1025138" y="248629"/>
                  </a:lnTo>
                  <a:lnTo>
                    <a:pt x="1030230" y="300042"/>
                  </a:lnTo>
                  <a:lnTo>
                    <a:pt x="1028435" y="351569"/>
                  </a:lnTo>
                  <a:lnTo>
                    <a:pt x="1019780" y="402502"/>
                  </a:lnTo>
                  <a:lnTo>
                    <a:pt x="1004291" y="452133"/>
                  </a:lnTo>
                  <a:lnTo>
                    <a:pt x="981995" y="499757"/>
                  </a:lnTo>
                  <a:lnTo>
                    <a:pt x="955852" y="540705"/>
                  </a:lnTo>
                  <a:lnTo>
                    <a:pt x="925520" y="577278"/>
                  </a:lnTo>
                  <a:lnTo>
                    <a:pt x="891495" y="609336"/>
                  </a:lnTo>
                  <a:lnTo>
                    <a:pt x="854268" y="636736"/>
                  </a:lnTo>
                  <a:lnTo>
                    <a:pt x="814332" y="659337"/>
                  </a:lnTo>
                  <a:lnTo>
                    <a:pt x="772180" y="676998"/>
                  </a:lnTo>
                  <a:lnTo>
                    <a:pt x="728305" y="689579"/>
                  </a:lnTo>
                  <a:lnTo>
                    <a:pt x="683199" y="696937"/>
                  </a:lnTo>
                  <a:lnTo>
                    <a:pt x="637357" y="698931"/>
                  </a:lnTo>
                  <a:lnTo>
                    <a:pt x="591269" y="695420"/>
                  </a:lnTo>
                  <a:lnTo>
                    <a:pt x="545431" y="686262"/>
                  </a:lnTo>
                  <a:lnTo>
                    <a:pt x="500333" y="671317"/>
                  </a:lnTo>
                  <a:lnTo>
                    <a:pt x="456469" y="650443"/>
                  </a:lnTo>
                  <a:lnTo>
                    <a:pt x="415525" y="624300"/>
                  </a:lnTo>
                  <a:lnTo>
                    <a:pt x="378952" y="593971"/>
                  </a:lnTo>
                  <a:lnTo>
                    <a:pt x="346893" y="559949"/>
                  </a:lnTo>
                  <a:lnTo>
                    <a:pt x="319488" y="522725"/>
                  </a:lnTo>
                  <a:lnTo>
                    <a:pt x="296880" y="482794"/>
                  </a:lnTo>
                  <a:lnTo>
                    <a:pt x="279210" y="440646"/>
                  </a:lnTo>
                  <a:lnTo>
                    <a:pt x="266621" y="396774"/>
                  </a:lnTo>
                  <a:lnTo>
                    <a:pt x="259254" y="351672"/>
                  </a:lnTo>
                  <a:lnTo>
                    <a:pt x="257252" y="305831"/>
                  </a:lnTo>
                  <a:lnTo>
                    <a:pt x="260755" y="259743"/>
                  </a:lnTo>
                  <a:lnTo>
                    <a:pt x="269906" y="213902"/>
                  </a:lnTo>
                  <a:lnTo>
                    <a:pt x="284848" y="168800"/>
                  </a:lnTo>
                  <a:lnTo>
                    <a:pt x="305720" y="124929"/>
                  </a:lnTo>
                  <a:lnTo>
                    <a:pt x="80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20520" y="5397263"/>
              <a:ext cx="1147445" cy="481330"/>
            </a:xfrm>
            <a:custGeom>
              <a:avLst/>
              <a:gdLst/>
              <a:ahLst/>
              <a:cxnLst/>
              <a:rect l="l" t="t" r="r" b="b"/>
              <a:pathLst>
                <a:path w="1147445" h="481329">
                  <a:moveTo>
                    <a:pt x="563863" y="0"/>
                  </a:moveTo>
                  <a:lnTo>
                    <a:pt x="518673" y="1600"/>
                  </a:lnTo>
                  <a:lnTo>
                    <a:pt x="473835" y="6345"/>
                  </a:lnTo>
                  <a:lnTo>
                    <a:pt x="429517" y="14184"/>
                  </a:lnTo>
                  <a:lnTo>
                    <a:pt x="385889" y="25069"/>
                  </a:lnTo>
                  <a:lnTo>
                    <a:pt x="343121" y="38952"/>
                  </a:lnTo>
                  <a:lnTo>
                    <a:pt x="301382" y="55785"/>
                  </a:lnTo>
                  <a:lnTo>
                    <a:pt x="260841" y="75519"/>
                  </a:lnTo>
                  <a:lnTo>
                    <a:pt x="221669" y="98105"/>
                  </a:lnTo>
                  <a:lnTo>
                    <a:pt x="184034" y="123494"/>
                  </a:lnTo>
                  <a:lnTo>
                    <a:pt x="148105" y="151639"/>
                  </a:lnTo>
                  <a:lnTo>
                    <a:pt x="114054" y="182491"/>
                  </a:lnTo>
                  <a:lnTo>
                    <a:pt x="82048" y="216002"/>
                  </a:lnTo>
                  <a:lnTo>
                    <a:pt x="52257" y="252122"/>
                  </a:lnTo>
                  <a:lnTo>
                    <a:pt x="24851" y="290804"/>
                  </a:lnTo>
                  <a:lnTo>
                    <a:pt x="0" y="331998"/>
                  </a:lnTo>
                  <a:lnTo>
                    <a:pt x="225298" y="456941"/>
                  </a:lnTo>
                  <a:lnTo>
                    <a:pt x="251592" y="415890"/>
                  </a:lnTo>
                  <a:lnTo>
                    <a:pt x="282641" y="378679"/>
                  </a:lnTo>
                  <a:lnTo>
                    <a:pt x="318018" y="345701"/>
                  </a:lnTo>
                  <a:lnTo>
                    <a:pt x="357296" y="317348"/>
                  </a:lnTo>
                  <a:lnTo>
                    <a:pt x="400050" y="294012"/>
                  </a:lnTo>
                  <a:lnTo>
                    <a:pt x="445281" y="276248"/>
                  </a:lnTo>
                  <a:lnTo>
                    <a:pt x="491326" y="264484"/>
                  </a:lnTo>
                  <a:lnTo>
                    <a:pt x="537701" y="258545"/>
                  </a:lnTo>
                  <a:lnTo>
                    <a:pt x="583927" y="258257"/>
                  </a:lnTo>
                  <a:lnTo>
                    <a:pt x="629520" y="263442"/>
                  </a:lnTo>
                  <a:lnTo>
                    <a:pt x="674001" y="273928"/>
                  </a:lnTo>
                  <a:lnTo>
                    <a:pt x="716888" y="289537"/>
                  </a:lnTo>
                  <a:lnTo>
                    <a:pt x="757698" y="310095"/>
                  </a:lnTo>
                  <a:lnTo>
                    <a:pt x="795952" y="335427"/>
                  </a:lnTo>
                  <a:lnTo>
                    <a:pt x="831166" y="365356"/>
                  </a:lnTo>
                  <a:lnTo>
                    <a:pt x="862861" y="399709"/>
                  </a:lnTo>
                  <a:lnTo>
                    <a:pt x="890554" y="438309"/>
                  </a:lnTo>
                  <a:lnTo>
                    <a:pt x="913765" y="480982"/>
                  </a:lnTo>
                  <a:lnTo>
                    <a:pt x="1147318" y="372067"/>
                  </a:lnTo>
                  <a:lnTo>
                    <a:pt x="1124050" y="326856"/>
                  </a:lnTo>
                  <a:lnTo>
                    <a:pt x="1097408" y="283819"/>
                  </a:lnTo>
                  <a:lnTo>
                    <a:pt x="1067555" y="243127"/>
                  </a:lnTo>
                  <a:lnTo>
                    <a:pt x="1034653" y="204952"/>
                  </a:lnTo>
                  <a:lnTo>
                    <a:pt x="998863" y="169468"/>
                  </a:lnTo>
                  <a:lnTo>
                    <a:pt x="960348" y="136846"/>
                  </a:lnTo>
                  <a:lnTo>
                    <a:pt x="919270" y="107260"/>
                  </a:lnTo>
                  <a:lnTo>
                    <a:pt x="875792" y="80881"/>
                  </a:lnTo>
                  <a:lnTo>
                    <a:pt x="832888" y="59120"/>
                  </a:lnTo>
                  <a:lnTo>
                    <a:pt x="789149" y="40843"/>
                  </a:lnTo>
                  <a:lnTo>
                    <a:pt x="744745" y="25999"/>
                  </a:lnTo>
                  <a:lnTo>
                    <a:pt x="699845" y="14542"/>
                  </a:lnTo>
                  <a:lnTo>
                    <a:pt x="654619" y="6422"/>
                  </a:lnTo>
                  <a:lnTo>
                    <a:pt x="609235" y="1590"/>
                  </a:lnTo>
                  <a:lnTo>
                    <a:pt x="563863" y="0"/>
                  </a:lnTo>
                  <a:close/>
                </a:path>
              </a:pathLst>
            </a:custGeom>
            <a:solidFill>
              <a:srgbClr val="F9CE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928926" y="5643578"/>
            <a:ext cx="809228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6</a:t>
            </a:r>
            <a:endParaRPr sz="24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1370"/>
              </a:spcBef>
            </a:pPr>
            <a:r>
              <a:rPr lang="ru-RU" sz="1800" b="1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61</a:t>
            </a:r>
            <a:r>
              <a:rPr sz="1800" b="1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%</a:t>
            </a:r>
            <a:endParaRPr sz="18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5" name="Picture 52" descr="https://mincult-kuzbass.ru/upload/iblock/450/4509ca7a98b2333836f1a42d31965cc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3857628"/>
            <a:ext cx="785818" cy="734707"/>
          </a:xfrm>
          <a:prstGeom prst="rect">
            <a:avLst/>
          </a:prstGeom>
          <a:noFill/>
        </p:spPr>
      </p:pic>
      <p:pic>
        <p:nvPicPr>
          <p:cNvPr id="35" name="Picture 4" descr="http://cdn.onlinewebfonts.com/svg/img_33301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3143248"/>
            <a:ext cx="714380" cy="571504"/>
          </a:xfrm>
          <a:prstGeom prst="rect">
            <a:avLst/>
          </a:prstGeom>
          <a:solidFill>
            <a:srgbClr val="8DE9DE"/>
          </a:solidFill>
        </p:spPr>
      </p:pic>
      <p:pic>
        <p:nvPicPr>
          <p:cNvPr id="32770" name="Picture 2" descr="https://images.squarespace-cdn.com/content/v1/5e2556ba1324310e95ed7d53/1582676705868-6K0SHLA2CD9VANSXMQRE/dynamic-training-fitness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4572008"/>
            <a:ext cx="714380" cy="714380"/>
          </a:xfrm>
          <a:prstGeom prst="rect">
            <a:avLst/>
          </a:prstGeom>
          <a:noFill/>
        </p:spPr>
      </p:pic>
      <p:pic>
        <p:nvPicPr>
          <p:cNvPr id="36" name="Picture 16" descr="https://static.tildacdn.com/tild3161-3835-4562-b636-373437363033/11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357826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19739</TotalTime>
  <Words>4043</Words>
  <Application>Microsoft Office PowerPoint</Application>
  <PresentationFormat>Экран (4:3)</PresentationFormat>
  <Paragraphs>847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Бюджет для граждан</vt:lpstr>
      <vt:lpstr>     Проект бюджета  Верхнекамского муниципального округа  на 2024 год и плановый период 2025-2026 годов составлен на основании:</vt:lpstr>
      <vt:lpstr>Основные показатели социально-экономического развития Верхнекамского муниципального округа</vt:lpstr>
      <vt:lpstr>Основные характеристики  бюджета муниципального округа на 2024 год и на плановый период 2025 и 2026 годов </vt:lpstr>
      <vt:lpstr>НАЛОГИ, УПЛАЧИВАЕМЫЕ ГРАЖДАНАМИ</vt:lpstr>
      <vt:lpstr>Слайд 6</vt:lpstr>
      <vt:lpstr>ОБЪЕМ И СТРУКТУРА НАЛОГОВЫХ И НЕНАЛОГОВЫХ ДОХОДОВ БЮДЖЕТА  НА 2024 –  2026 ГОДЫ, МЛН. РУБЛЕЙ</vt:lpstr>
      <vt:lpstr>Слайд 8</vt:lpstr>
      <vt:lpstr>Бюджет на 2024 год и плановый  период 2025 и 2026 годов  социально ориентирован</vt:lpstr>
      <vt:lpstr>Расходы бюджета округа по разделам</vt:lpstr>
      <vt:lpstr>РАСХОДЫ НА ОБРАЗОВАНИЕ</vt:lpstr>
      <vt:lpstr>Слайд 12</vt:lpstr>
      <vt:lpstr>РАСХОДЫ НА ОБЩЕЕ ОБРАЗОВАНИЕ</vt:lpstr>
      <vt:lpstr>Слайд 14</vt:lpstr>
      <vt:lpstr>РАСХОДЫ БЮДЖЕТА НА ДОПОЛНИТЕЛЬНОЕ ОБРАЗОВАНИЕ</vt:lpstr>
      <vt:lpstr>РАСХОДЫ БЮДЖЕТА НА ОРГАНИЗАЦИЮ ОТДЫХА И ОЗДОРОВЛЕНИЯ ДЕТЕЙ</vt:lpstr>
      <vt:lpstr>РАСХОДЫ БЮДЖЕТА НА РЕАЛИЗАЦИЮ МОЛОДЕЖНОЙ ПОЛИТИКИ</vt:lpstr>
      <vt:lpstr>РАСХОДЫ НА КУЛЬТУРУ</vt:lpstr>
      <vt:lpstr>РАСХОДЫ НА РАЗВИТИЕ ФИЗИЧЕСКОЙ КУЛЬТУРЫ И СПОРТА</vt:lpstr>
      <vt:lpstr>Слайд 20</vt:lpstr>
      <vt:lpstr>МЕРЫ СОЦИАЛЬНОЙ ПОДДЕРЖКИ УЧАСТНИКОВ СПЕЦИАЛЬНОЙ ВОЕННОЙ ОПЕРАЦИИ И ЧЛЕНОВ ИХ  СЕМЕЙ</vt:lpstr>
      <vt:lpstr>РАСХОДЫ НА НАЦИОНАЛЬНУЮ БЕЗОПАСНОСТЬ И ПРАВООХРАНИТЕЛЬНУЮ ДЕЯТЕЛЬНОСТЬ</vt:lpstr>
      <vt:lpstr>РАСХОДЫ НА ТРАНСПОРТ</vt:lpstr>
      <vt:lpstr>ДОРОЖНЫЙ ФОНД</vt:lpstr>
      <vt:lpstr>РАСХОДЫ НА ЖИЛИЩНО-КОММУНАЛЬНОЕ ХОЗЯЙСТВО</vt:lpstr>
      <vt:lpstr>РАСХОДЫ НА ЭКОЛОГИЮ</vt:lpstr>
      <vt:lpstr>РАСХОДЫ НА РЕАЛИЗАЦИЮ МУНИЦИПАЛЬНЫХ ПРОГРАММ</vt:lpstr>
      <vt:lpstr>НАЦИОНАЛЬНЫЙ ПРОЕКТ «ЖИЛЬЕ И ГОРОДСКАЯ СРЕДА»</vt:lpstr>
      <vt:lpstr>РАЗВИТИЕ ИНИЦИАТИВНОГО БЮДЖЕТИРОВАНИЯ В КИРОВСКОЙ ОБЛАСТИ</vt:lpstr>
      <vt:lpstr>Слайд 30</vt:lpstr>
      <vt:lpstr>Слайд 31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user12341234</cp:lastModifiedBy>
  <cp:revision>2365</cp:revision>
  <dcterms:created xsi:type="dcterms:W3CDTF">2013-11-18T10:30:11Z</dcterms:created>
  <dcterms:modified xsi:type="dcterms:W3CDTF">2023-12-01T12:21:14Z</dcterms:modified>
</cp:coreProperties>
</file>