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58" r:id="rId4"/>
    <p:sldId id="259" r:id="rId5"/>
    <p:sldId id="293" r:id="rId6"/>
    <p:sldId id="294" r:id="rId7"/>
    <p:sldId id="296" r:id="rId8"/>
    <p:sldId id="263" r:id="rId9"/>
    <p:sldId id="264" r:id="rId10"/>
    <p:sldId id="303" r:id="rId11"/>
    <p:sldId id="298" r:id="rId12"/>
    <p:sldId id="304" r:id="rId13"/>
    <p:sldId id="300" r:id="rId14"/>
    <p:sldId id="265" r:id="rId15"/>
    <p:sldId id="269" r:id="rId16"/>
    <p:sldId id="277" r:id="rId17"/>
    <p:sldId id="306" r:id="rId18"/>
    <p:sldId id="278" r:id="rId19"/>
    <p:sldId id="271" r:id="rId20"/>
    <p:sldId id="305" r:id="rId21"/>
    <p:sldId id="274" r:id="rId22"/>
    <p:sldId id="307" r:id="rId23"/>
    <p:sldId id="288" r:id="rId24"/>
    <p:sldId id="287" r:id="rId25"/>
    <p:sldId id="289" r:id="rId26"/>
    <p:sldId id="308" r:id="rId27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CDD"/>
    <a:srgbClr val="1B2FF1"/>
    <a:srgbClr val="182D84"/>
    <a:srgbClr val="3165F9"/>
    <a:srgbClr val="B8947E"/>
    <a:srgbClr val="D0B8A0"/>
    <a:srgbClr val="D4C1A8"/>
    <a:srgbClr val="E7E4D5"/>
    <a:srgbClr val="057167"/>
    <a:srgbClr val="A66D62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 varScale="1">
        <p:scale>
          <a:sx n="106" d="100"/>
          <a:sy n="106" d="100"/>
        </p:scale>
        <p:origin x="-139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84" y="-96"/>
      </p:cViewPr>
      <p:guideLst>
        <p:guide orient="horz" pos="2382"/>
        <p:guide pos="33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1;&#1070;&#1044;&#1046;&#1045;&#1058;&#1067;\&#1073;&#1102;&#1076;&#1078;&#1077;&#1090;%202026\&#1086;&#1082;&#1088;&#1091;&#1075;\&#1044;&#1086;&#1082;&#1091;&#1084;&#1077;&#1085;&#1090;&#1099;%20&#1082;%2015%20&#1085;&#1086;&#1103;&#1073;&#1088;&#1103;\&#1055;&#1056;&#1048;&#1051;&#1054;&#1046;&#1045;&#1053;&#1048;&#1071;%20&#1056;&#1040;&#1057;&#1061;&#1054;&#1044;&#1067;\&#1087;&#1088;&#1080;&#1083;.6%20&#1062;&#1057;%20202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41;&#1070;&#1044;&#1046;&#1045;&#1058;\&#1041;&#1054;\2025\&#1073;&#1102;&#1076;&#1078;&#1077;&#1090;%202026\&#1076;&#1086;&#1093;&#1086;&#1076;&#1099;%20&#1088;&#1072;&#1089;&#1093;&#1086;&#1076;&#1099;26-2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41;&#1070;&#1044;&#1046;&#1045;&#1058;\&#1041;&#1054;\2025\&#1073;&#1102;&#1076;&#1078;&#1077;&#1090;%202026\&#1076;&#1086;&#1093;&#1086;&#1076;&#1099;%20&#1088;&#1072;&#1089;&#1093;&#1086;&#1076;&#1099;26-2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 algn="ctr">
              <a:defRPr sz="1300">
                <a:solidFill>
                  <a:schemeClr val="tx1"/>
                </a:solidFill>
              </a:defRPr>
            </a:pPr>
            <a:r>
              <a:rPr lang="ru-RU" sz="1300" dirty="0">
                <a:solidFill>
                  <a:schemeClr val="tx1"/>
                </a:solidFill>
              </a:rPr>
              <a:t>Среднемесячная номинальная начисленная заработная плата в расчете на одного работника, рублей</a:t>
            </a:r>
          </a:p>
        </c:rich>
      </c:tx>
      <c:layout>
        <c:manualLayout>
          <c:xMode val="edge"/>
          <c:yMode val="edge"/>
          <c:x val="0.10646693251474146"/>
          <c:y val="5.4773307921696006E-3"/>
        </c:manualLayout>
      </c:layout>
    </c:title>
    <c:plotArea>
      <c:layout>
        <c:manualLayout>
          <c:layoutTarget val="inner"/>
          <c:xMode val="edge"/>
          <c:yMode val="edge"/>
          <c:x val="7.2151074123077322E-2"/>
          <c:y val="0.48245535442298526"/>
          <c:w val="0.89177338881538359"/>
          <c:h val="0.30124565012489651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0.12293141671127462"/>
                  <c:y val="-8.3776981769051226E-2"/>
                </c:manualLayout>
              </c:layout>
              <c:showVal val="1"/>
            </c:dLbl>
            <c:dLbl>
              <c:idx val="1"/>
              <c:layout>
                <c:manualLayout>
                  <c:x val="-0.14238948197675041"/>
                  <c:y val="-8.8406395705137766E-2"/>
                </c:manualLayout>
              </c:layout>
              <c:showVal val="1"/>
            </c:dLbl>
            <c:dLbl>
              <c:idx val="2"/>
              <c:layout>
                <c:manualLayout>
                  <c:x val="-0.12141864287806406"/>
                  <c:y val="-0.10934537739534295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5.8208810132207515E-2"/>
                  <c:y val="-9.97183108686850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Лист2!$A$3:$D$3</c:f>
              <c:numCache>
                <c:formatCode>#,##0;\-#,##0</c:formatCode>
                <c:ptCount val="4"/>
                <c:pt idx="0">
                  <c:v>40015</c:v>
                </c:pt>
                <c:pt idx="1">
                  <c:v>45570</c:v>
                </c:pt>
                <c:pt idx="2">
                  <c:v>49347</c:v>
                </c:pt>
                <c:pt idx="3">
                  <c:v>52879</c:v>
                </c:pt>
              </c:numCache>
            </c:numRef>
          </c:val>
        </c:ser>
        <c:dLbls>
          <c:showVal val="1"/>
        </c:dLbls>
        <c:marker val="1"/>
        <c:axId val="145640448"/>
        <c:axId val="145650432"/>
      </c:lineChart>
      <c:catAx>
        <c:axId val="145640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45650432"/>
        <c:crosses val="autoZero"/>
        <c:auto val="1"/>
        <c:lblAlgn val="ctr"/>
        <c:lblOffset val="100"/>
      </c:catAx>
      <c:valAx>
        <c:axId val="145650432"/>
        <c:scaling>
          <c:orientation val="minMax"/>
        </c:scaling>
        <c:delete val="1"/>
        <c:axPos val="l"/>
        <c:numFmt formatCode="#,##0;\-#,##0" sourceLinked="1"/>
        <c:tickLblPos val="none"/>
        <c:crossAx val="145640448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1.6460905349794316E-2"/>
                  <c:y val="-1.4473091161670696E-2"/>
                </c:manualLayout>
              </c:layout>
              <c:showPercent val="1"/>
            </c:dLbl>
            <c:showPercent val="1"/>
          </c:dLbls>
          <c:cat>
            <c:strRef>
              <c:f>Лист2!$A$20:$A$33</c:f>
              <c:strCache>
                <c:ptCount val="14"/>
                <c:pt idx="0">
                  <c:v>  Муниципальная программа "Культура"</c:v>
                </c:pt>
                <c:pt idx="1">
                  <c:v>  Муниципальная программа "Физическая культура и спорт"</c:v>
                </c:pt>
                <c:pt idx="2">
                  <c:v>  Муниципальная программа "Дорожное хозяйство и транспорт"</c:v>
                </c:pt>
                <c:pt idx="3">
                  <c:v>  Муниципальная программа "Территориальное благоустройство и повышение качества городской и сельской среды"</c:v>
                </c:pt>
                <c:pt idx="4">
                  <c:v>  Муниципальная программа "Инженерная и коммунальная инфраструктура"</c:v>
                </c:pt>
                <c:pt idx="5">
                  <c:v>  Муниципальная программа "Безопасная среда для жизни"</c:v>
                </c:pt>
                <c:pt idx="6">
                  <c:v>  Муниципальная программа "Экологическое благополучие"</c:v>
                </c:pt>
                <c:pt idx="7">
                  <c:v>  Муниципальная программа "Профилактика правонарушений и преступлений"</c:v>
                </c:pt>
                <c:pt idx="8">
                  <c:v>  Муниципальная программа "Муниципальное управление и цифровизация"</c:v>
                </c:pt>
                <c:pt idx="9">
                  <c:v>  Муниципальная программа "Муниципальное имущество"</c:v>
                </c:pt>
                <c:pt idx="10">
                  <c:v>  Муниципальная программа "Муниципальные финансы"</c:v>
                </c:pt>
                <c:pt idx="11">
                  <c:v>  Муниципальная программа "Муниципальная экономика"</c:v>
                </c:pt>
                <c:pt idx="12">
                  <c:v>  Муниципальная программа "Молодёжь"</c:v>
                </c:pt>
                <c:pt idx="13">
                  <c:v>  Муниципальная программа "Образование"</c:v>
                </c:pt>
              </c:strCache>
            </c:strRef>
          </c:cat>
          <c:val>
            <c:numRef>
              <c:f>Лист2!$B$20:$B$33</c:f>
              <c:numCache>
                <c:formatCode>#,##0.0</c:formatCode>
                <c:ptCount val="14"/>
                <c:pt idx="0">
                  <c:v>158401.50400999998</c:v>
                </c:pt>
                <c:pt idx="1">
                  <c:v>38523.950000000012</c:v>
                </c:pt>
                <c:pt idx="2">
                  <c:v>246050.9</c:v>
                </c:pt>
                <c:pt idx="3">
                  <c:v>28265.791423838386</c:v>
                </c:pt>
                <c:pt idx="4">
                  <c:v>15092.6</c:v>
                </c:pt>
                <c:pt idx="5">
                  <c:v>23167.3</c:v>
                </c:pt>
                <c:pt idx="6">
                  <c:v>1747.4</c:v>
                </c:pt>
                <c:pt idx="7">
                  <c:v>436.15000000000032</c:v>
                </c:pt>
                <c:pt idx="8">
                  <c:v>98280.747819999917</c:v>
                </c:pt>
                <c:pt idx="9">
                  <c:v>60049.193999999996</c:v>
                </c:pt>
                <c:pt idx="10">
                  <c:v>28771.3</c:v>
                </c:pt>
                <c:pt idx="11">
                  <c:v>1154.3131299999998</c:v>
                </c:pt>
                <c:pt idx="12">
                  <c:v>10899.949999999988</c:v>
                </c:pt>
                <c:pt idx="13">
                  <c:v>406827.78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effectLst>
          <a:softEdge rad="635000"/>
        </a:effectLst>
      </c:spPr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4.1909377457122789E-2"/>
          <c:w val="0.83133464713443095"/>
          <c:h val="0.9412113986763515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27000</c:v>
                </c:pt>
                <c:pt idx="1">
                  <c:v>47474</c:v>
                </c:pt>
                <c:pt idx="2">
                  <c:v>52947</c:v>
                </c:pt>
                <c:pt idx="3">
                  <c:v>58420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D0B8A0"/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76627</c:v>
                </c:pt>
                <c:pt idx="1">
                  <c:v>71153</c:v>
                </c:pt>
                <c:pt idx="2">
                  <c:v>65680</c:v>
                </c:pt>
                <c:pt idx="3">
                  <c:v>60207</c:v>
                </c:pt>
              </c:numCache>
            </c:numRef>
          </c:val>
        </c:ser>
        <c:overlap val="100"/>
        <c:axId val="173830528"/>
        <c:axId val="173832064"/>
      </c:barChart>
      <c:catAx>
        <c:axId val="173830528"/>
        <c:scaling>
          <c:orientation val="minMax"/>
        </c:scaling>
        <c:delete val="1"/>
        <c:axPos val="b"/>
        <c:tickLblPos val="none"/>
        <c:crossAx val="173832064"/>
        <c:crosses val="autoZero"/>
        <c:auto val="1"/>
        <c:lblAlgn val="ctr"/>
        <c:lblOffset val="100"/>
      </c:catAx>
      <c:valAx>
        <c:axId val="173832064"/>
        <c:scaling>
          <c:orientation val="minMax"/>
        </c:scaling>
        <c:delete val="1"/>
        <c:axPos val="l"/>
        <c:numFmt formatCode="General" sourceLinked="1"/>
        <c:tickLblPos val="none"/>
        <c:crossAx val="173830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Среднегодовая численность населения, </a:t>
            </a:r>
            <a:r>
              <a:rPr lang="ru-RU" sz="1400" dirty="0">
                <a:solidFill>
                  <a:schemeClr val="tx1"/>
                </a:solidFill>
              </a:rPr>
              <a:t>человек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1143341430531755"/>
                  <c:y val="-5.3210933552185993E-2"/>
                </c:manualLayout>
              </c:layout>
              <c:showVal val="1"/>
            </c:dLbl>
            <c:dLbl>
              <c:idx val="1"/>
              <c:layout>
                <c:manualLayout>
                  <c:x val="-9.5334752595057748E-2"/>
                  <c:y val="-5.6893320097050164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0.1111111111111110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Лист1!$A$3:$D$3</c:f>
              <c:numCache>
                <c:formatCode>#,##0\ _₽;\-#,##0\ _₽</c:formatCode>
                <c:ptCount val="4"/>
                <c:pt idx="0">
                  <c:v>18898</c:v>
                </c:pt>
                <c:pt idx="1">
                  <c:v>18433</c:v>
                </c:pt>
                <c:pt idx="2">
                  <c:v>17978</c:v>
                </c:pt>
                <c:pt idx="3">
                  <c:v>17536</c:v>
                </c:pt>
              </c:numCache>
            </c:numRef>
          </c:val>
        </c:ser>
        <c:dLbls>
          <c:showVal val="1"/>
        </c:dLbls>
        <c:marker val="1"/>
        <c:axId val="157905280"/>
        <c:axId val="157906816"/>
      </c:lineChart>
      <c:catAx>
        <c:axId val="157905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157906816"/>
        <c:crosses val="autoZero"/>
        <c:auto val="1"/>
        <c:lblAlgn val="ctr"/>
        <c:lblOffset val="100"/>
      </c:catAx>
      <c:valAx>
        <c:axId val="157906816"/>
        <c:scaling>
          <c:orientation val="minMax"/>
        </c:scaling>
        <c:delete val="1"/>
        <c:axPos val="l"/>
        <c:numFmt formatCode="#,##0\ _₽;\-#,##0\ _₽" sourceLinked="1"/>
        <c:majorTickMark val="none"/>
        <c:tickLblPos val="none"/>
        <c:crossAx val="157905280"/>
        <c:crosses val="autoZero"/>
        <c:crossBetween val="between"/>
      </c:valAx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300" dirty="0">
                <a:solidFill>
                  <a:schemeClr val="tx1"/>
                </a:solidFill>
              </a:rPr>
              <a:t>Количество </a:t>
            </a:r>
            <a:r>
              <a:rPr lang="ru-RU" sz="1300" dirty="0" smtClean="0">
                <a:solidFill>
                  <a:schemeClr val="tx1"/>
                </a:solidFill>
              </a:rPr>
              <a:t>субъектов малого предпринимательства </a:t>
            </a:r>
            <a:r>
              <a:rPr lang="ru-RU" sz="1000" dirty="0" smtClean="0">
                <a:solidFill>
                  <a:schemeClr val="tx1"/>
                </a:solidFill>
              </a:rPr>
              <a:t>единиц</a:t>
            </a:r>
            <a:endParaRPr lang="ru-RU" sz="1000" dirty="0">
              <a:solidFill>
                <a:schemeClr val="tx1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5.2777777777777792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малые!$A$2:$D$2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малые!$A$3:$D$3</c:f>
              <c:numCache>
                <c:formatCode>General</c:formatCode>
                <c:ptCount val="4"/>
                <c:pt idx="0">
                  <c:v>460</c:v>
                </c:pt>
                <c:pt idx="1">
                  <c:v>463</c:v>
                </c:pt>
                <c:pt idx="2">
                  <c:v>466</c:v>
                </c:pt>
                <c:pt idx="3">
                  <c:v>471</c:v>
                </c:pt>
              </c:numCache>
            </c:numRef>
          </c:val>
        </c:ser>
        <c:dLbls>
          <c:showVal val="1"/>
        </c:dLbls>
        <c:marker val="1"/>
        <c:axId val="157967872"/>
        <c:axId val="157969408"/>
      </c:lineChart>
      <c:catAx>
        <c:axId val="157967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7969408"/>
        <c:crosses val="autoZero"/>
        <c:auto val="1"/>
        <c:lblAlgn val="ctr"/>
        <c:lblOffset val="100"/>
      </c:catAx>
      <c:valAx>
        <c:axId val="157969408"/>
        <c:scaling>
          <c:orientation val="minMax"/>
        </c:scaling>
        <c:delete val="1"/>
        <c:axPos val="l"/>
        <c:numFmt formatCode="General" sourceLinked="1"/>
        <c:tickLblPos val="none"/>
        <c:crossAx val="157967872"/>
        <c:crosses val="autoZero"/>
        <c:crossBetween val="between"/>
      </c:valAx>
    </c:plotArea>
    <c:plotVisOnly val="1"/>
    <c:dispBlanksAs val="gap"/>
  </c:chart>
  <c:spPr>
    <a:noFill/>
    <a:ln>
      <a:solidFill>
        <a:prstClr val="white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>
                <a:solidFill>
                  <a:schemeClr val="tx1"/>
                </a:solidFill>
              </a:rPr>
              <a:t>Уровень официально зарегистрированной безработицы,%</a:t>
            </a:r>
          </a:p>
        </c:rich>
      </c:tx>
      <c:layout>
        <c:manualLayout>
          <c:xMode val="edge"/>
          <c:yMode val="edge"/>
          <c:x val="0.19063124040348792"/>
          <c:y val="2.8837482109830941E-2"/>
        </c:manualLayout>
      </c:layout>
    </c:title>
    <c:plotArea>
      <c:layout>
        <c:manualLayout>
          <c:layoutTarget val="inner"/>
          <c:xMode val="edge"/>
          <c:yMode val="edge"/>
          <c:x val="1.493546498813004E-2"/>
          <c:y val="0.48456891886565406"/>
          <c:w val="1"/>
          <c:h val="0.34310166253928781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05"/>
                  <c:y val="9.2592592592594725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безраб.!$A$2:$D$2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безраб.!$A$3:$D$3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dLbls>
          <c:showVal val="1"/>
        </c:dLbls>
        <c:marker val="1"/>
        <c:axId val="158009984"/>
        <c:axId val="158015872"/>
      </c:lineChart>
      <c:catAx>
        <c:axId val="1580099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8015872"/>
        <c:crosses val="autoZero"/>
        <c:auto val="1"/>
        <c:lblAlgn val="ctr"/>
        <c:lblOffset val="100"/>
      </c:catAx>
      <c:valAx>
        <c:axId val="158015872"/>
        <c:scaling>
          <c:orientation val="minMax"/>
        </c:scaling>
        <c:delete val="1"/>
        <c:axPos val="l"/>
        <c:numFmt formatCode="General" sourceLinked="1"/>
        <c:tickLblPos val="none"/>
        <c:crossAx val="158009984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>
                <a:solidFill>
                  <a:schemeClr val="tx1"/>
                </a:solidFill>
              </a:rPr>
              <a:t>Прибыль прибыльных предприятий, 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37147387663997E-2"/>
          <c:y val="0.18921299853925974"/>
          <c:w val="0.93888888888889621"/>
          <c:h val="0.72305592009332165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5.8333333333334333E-2"/>
                  <c:y val="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2"/>
              <c:layout>
                <c:manualLayout>
                  <c:x val="-5.8333333333334333E-2"/>
                  <c:y val="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прибыль!$A$2:$D$2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прибыль!$A$3:$D$3</c:f>
              <c:numCache>
                <c:formatCode>General</c:formatCode>
                <c:ptCount val="4"/>
                <c:pt idx="0">
                  <c:v>1891.2</c:v>
                </c:pt>
                <c:pt idx="1">
                  <c:v>1981.9</c:v>
                </c:pt>
                <c:pt idx="2">
                  <c:v>2077.6999999999998</c:v>
                </c:pt>
                <c:pt idx="3">
                  <c:v>2178.9</c:v>
                </c:pt>
              </c:numCache>
            </c:numRef>
          </c:val>
        </c:ser>
        <c:dLbls>
          <c:showVal val="1"/>
        </c:dLbls>
        <c:marker val="1"/>
        <c:axId val="158097408"/>
        <c:axId val="158098944"/>
      </c:lineChart>
      <c:catAx>
        <c:axId val="158097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8098944"/>
        <c:crosses val="autoZero"/>
        <c:auto val="1"/>
        <c:lblAlgn val="ctr"/>
        <c:lblOffset val="100"/>
      </c:catAx>
      <c:valAx>
        <c:axId val="158098944"/>
        <c:scaling>
          <c:orientation val="minMax"/>
        </c:scaling>
        <c:delete val="1"/>
        <c:axPos val="l"/>
        <c:numFmt formatCode="General" sourceLinked="1"/>
        <c:tickLblPos val="none"/>
        <c:crossAx val="158097408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Инвестиции в основной капитал</a:t>
            </a:r>
            <a:r>
              <a:rPr lang="ru-RU" sz="1400" baseline="0" dirty="0" smtClean="0">
                <a:solidFill>
                  <a:schemeClr val="tx1"/>
                </a:solidFill>
              </a:rPr>
              <a:t>, млн. руб.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87662803503168"/>
          <c:y val="2.8223267528427409E-2"/>
        </c:manualLayout>
      </c:layout>
    </c:title>
    <c:plotArea>
      <c:layout>
        <c:manualLayout>
          <c:layoutTarget val="inner"/>
          <c:xMode val="edge"/>
          <c:yMode val="edge"/>
          <c:x val="5.8333333333334333E-2"/>
          <c:y val="0.2102085156022164"/>
          <c:w val="0.93888888888889621"/>
          <c:h val="0.70206036745406819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1.7154130943410721E-3"/>
                  <c:y val="-2.9262565280195562E-2"/>
                </c:manualLayout>
              </c:layout>
              <c:showVal val="1"/>
            </c:dLbl>
            <c:dLbl>
              <c:idx val="1"/>
              <c:layout>
                <c:manualLayout>
                  <c:x val="4.5674457289983053E-2"/>
                  <c:y val="-3.8967369161820808E-2"/>
                </c:manualLayout>
              </c:layout>
              <c:showVal val="1"/>
            </c:dLbl>
            <c:dLbl>
              <c:idx val="2"/>
              <c:layout>
                <c:manualLayout>
                  <c:x val="-6.3888888888888884E-2"/>
                  <c:y val="8.7962962962963548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инвестиции!$A$3:$D$3</c:f>
              <c:numCache>
                <c:formatCode>General</c:formatCode>
                <c:ptCount val="4"/>
                <c:pt idx="0">
                  <c:v>1363.2</c:v>
                </c:pt>
                <c:pt idx="1">
                  <c:v>636.9</c:v>
                </c:pt>
                <c:pt idx="2">
                  <c:v>447.8</c:v>
                </c:pt>
                <c:pt idx="3">
                  <c:v>460.9</c:v>
                </c:pt>
              </c:numCache>
            </c:numRef>
          </c:val>
        </c:ser>
        <c:dLbls>
          <c:showVal val="1"/>
        </c:dLbls>
        <c:marker val="1"/>
        <c:axId val="158164096"/>
        <c:axId val="158165632"/>
      </c:lineChart>
      <c:catAx>
        <c:axId val="158164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8165632"/>
        <c:crosses val="autoZero"/>
        <c:auto val="1"/>
        <c:lblAlgn val="ctr"/>
        <c:lblOffset val="100"/>
      </c:catAx>
      <c:valAx>
        <c:axId val="158165632"/>
        <c:scaling>
          <c:orientation val="minMax"/>
        </c:scaling>
        <c:delete val="1"/>
        <c:axPos val="l"/>
        <c:numFmt formatCode="General" sourceLinked="1"/>
        <c:tickLblPos val="none"/>
        <c:crossAx val="158164096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1"/>
          <c:order val="1"/>
          <c:cat>
            <c:strRef>
              <c:f>слайды!$M$8:$M$12</c:f>
              <c:strCache>
                <c:ptCount val="5"/>
                <c:pt idx="0">
                  <c:v>Государственная пошлина</c:v>
                </c:pt>
                <c:pt idx="1">
                  <c:v>Налоги на имущество</c:v>
                </c:pt>
                <c:pt idx="2">
                  <c:v>Акцизы по подакцизным товарам </c:v>
                </c:pt>
                <c:pt idx="3">
                  <c:v>Налоги на совокупный доход</c:v>
                </c:pt>
                <c:pt idx="4">
                  <c:v>Налог на доходы физических лиц </c:v>
                </c:pt>
              </c:strCache>
            </c:strRef>
          </c:cat>
          <c:val>
            <c:numRef>
              <c:f>слайды!$N$8:$N$12</c:f>
              <c:numCache>
                <c:formatCode>0.0</c:formatCode>
                <c:ptCount val="5"/>
                <c:pt idx="0">
                  <c:v>3.2894659422990182</c:v>
                </c:pt>
                <c:pt idx="1">
                  <c:v>5.3546982564182661</c:v>
                </c:pt>
                <c:pt idx="2">
                  <c:v>6.8248769294133655</c:v>
                </c:pt>
                <c:pt idx="3">
                  <c:v>30.159844666287619</c:v>
                </c:pt>
                <c:pt idx="4">
                  <c:v>54.371114205581819</c:v>
                </c:pt>
              </c:numCache>
            </c:numRef>
          </c:val>
        </c:ser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слайды!$I$8:$I$12</c:f>
              <c:strCache>
                <c:ptCount val="5"/>
                <c:pt idx="0">
                  <c:v>Государственная пошлина</c:v>
                </c:pt>
                <c:pt idx="1">
                  <c:v>Налоги на имущество</c:v>
                </c:pt>
                <c:pt idx="2">
                  <c:v>Акцизы по подакцизным товарам </c:v>
                </c:pt>
                <c:pt idx="3">
                  <c:v>Налоги на совокупный доход</c:v>
                </c:pt>
                <c:pt idx="4">
                  <c:v>Налог на доходы физических лиц </c:v>
                </c:pt>
              </c:strCache>
            </c:strRef>
          </c:cat>
          <c:val>
            <c:numRef>
              <c:f>слайды!$J$8:$J$12</c:f>
              <c:numCache>
                <c:formatCode>0</c:formatCode>
                <c:ptCount val="5"/>
                <c:pt idx="0">
                  <c:v>8386</c:v>
                </c:pt>
                <c:pt idx="1">
                  <c:v>13651</c:v>
                </c:pt>
                <c:pt idx="2">
                  <c:v>17399</c:v>
                </c:pt>
                <c:pt idx="3">
                  <c:v>76888</c:v>
                </c:pt>
                <c:pt idx="4">
                  <c:v>138611</c:v>
                </c:pt>
              </c:numCache>
            </c:numRef>
          </c:val>
        </c:ser>
        <c:axId val="122140928"/>
        <c:axId val="122081280"/>
      </c:barChart>
      <c:catAx>
        <c:axId val="12214092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2081280"/>
        <c:crosses val="autoZero"/>
        <c:auto val="1"/>
        <c:lblAlgn val="ctr"/>
        <c:lblOffset val="100"/>
      </c:catAx>
      <c:valAx>
        <c:axId val="122081280"/>
        <c:scaling>
          <c:orientation val="minMax"/>
        </c:scaling>
        <c:delete val="1"/>
        <c:axPos val="b"/>
        <c:majorGridlines>
          <c:spPr>
            <a:ln>
              <a:solidFill>
                <a:srgbClr val="4F81BD">
                  <a:shade val="50000"/>
                </a:srgbClr>
              </a:solidFill>
            </a:ln>
          </c:spPr>
        </c:majorGridlines>
        <c:numFmt formatCode="0.0" sourceLinked="1"/>
        <c:tickLblPos val="none"/>
        <c:crossAx val="12214092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слайды!$I$17:$I$21</c:f>
              <c:strCache>
                <c:ptCount val="5"/>
                <c:pt idx="0">
                  <c:v>Платежи при пользовании природными  ресурсами </c:v>
                </c:pt>
                <c:pt idx="1">
                  <c:v>Штрафы, санкции, возмещение ущерба </c:v>
                </c:pt>
                <c:pt idx="2">
                  <c:v>Инициативные платежи</c:v>
                </c:pt>
                <c:pt idx="3">
                  <c:v>Доходы от использования имущества </c:v>
                </c:pt>
                <c:pt idx="4">
                  <c:v>Доходы от оказания платных услуг и  компенсации затрат государства </c:v>
                </c:pt>
              </c:strCache>
            </c:strRef>
          </c:cat>
          <c:val>
            <c:numRef>
              <c:f>слайды!$J$17:$J$21</c:f>
              <c:numCache>
                <c:formatCode>0</c:formatCode>
                <c:ptCount val="5"/>
                <c:pt idx="0">
                  <c:v>896</c:v>
                </c:pt>
                <c:pt idx="1">
                  <c:v>1477</c:v>
                </c:pt>
                <c:pt idx="2">
                  <c:v>6540</c:v>
                </c:pt>
                <c:pt idx="3">
                  <c:v>15284</c:v>
                </c:pt>
                <c:pt idx="4">
                  <c:v>38030</c:v>
                </c:pt>
              </c:numCache>
            </c:numRef>
          </c:val>
        </c:ser>
        <c:axId val="122760576"/>
        <c:axId val="122762368"/>
      </c:barChart>
      <c:catAx>
        <c:axId val="12276057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2762368"/>
        <c:crosses val="autoZero"/>
        <c:auto val="1"/>
        <c:lblAlgn val="ctr"/>
        <c:lblOffset val="100"/>
      </c:catAx>
      <c:valAx>
        <c:axId val="122762368"/>
        <c:scaling>
          <c:orientation val="minMax"/>
        </c:scaling>
        <c:delete val="1"/>
        <c:axPos val="b"/>
        <c:majorGridlines>
          <c:spPr>
            <a:ln>
              <a:solidFill>
                <a:srgbClr val="4F81BD">
                  <a:shade val="50000"/>
                </a:srgbClr>
              </a:solidFill>
            </a:ln>
          </c:spPr>
        </c:majorGridlines>
        <c:numFmt formatCode="0" sourceLinked="1"/>
        <c:tickLblPos val="none"/>
        <c:crossAx val="12276057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976436379335264E-2"/>
          <c:y val="5.7553956834532918E-2"/>
          <c:w val="0.90771662547874021"/>
          <c:h val="0.94244604316546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rgbClr val="0070C0">
                  <a:alpha val="81000"/>
                </a:srgbClr>
              </a:solidFill>
              <a:ln>
                <a:noFill/>
              </a:ln>
            </c:spPr>
          </c:dPt>
          <c:dPt>
            <c:idx val="2"/>
            <c:spPr>
              <a:solidFill>
                <a:schemeClr val="bg2">
                  <a:lumMod val="60000"/>
                  <a:lumOff val="40000"/>
                  <a:alpha val="62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rgbClr val="3165F9">
                  <a:alpha val="41000"/>
                </a:srgbClr>
              </a:solidFill>
              <a:ln>
                <a:noFill/>
              </a:ln>
            </c:spPr>
          </c:dPt>
          <c:dPt>
            <c:idx val="4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dPt>
          <c:dPt>
            <c:idx val="6"/>
            <c:spPr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c:spPr>
          </c:dPt>
          <c:dPt>
            <c:idx val="7"/>
            <c:spPr>
              <a:solidFill>
                <a:schemeClr val="tx1">
                  <a:lumMod val="75000"/>
                  <a:alpha val="67000"/>
                </a:schemeClr>
              </a:solidFill>
              <a:ln>
                <a:noFill/>
              </a:ln>
            </c:spPr>
          </c:dPt>
          <c:dPt>
            <c:idx val="8"/>
            <c:spPr>
              <a:solidFill>
                <a:schemeClr val="tx1">
                  <a:lumMod val="65000"/>
                  <a:alpha val="56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rgbClr val="057167">
                  <a:alpha val="88000"/>
                </a:srgbClr>
              </a:solidFill>
              <a:ln>
                <a:noFill/>
              </a:ln>
            </c:spPr>
          </c:dPt>
          <c:dPt>
            <c:idx val="10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dPt>
          <c:cat>
            <c:strRef>
              <c:f>Лист1!$A$2:$A$12</c:f>
              <c:strCache>
                <c:ptCount val="11"/>
                <c:pt idx="0">
                  <c:v>  ОБРАЗОВАНИЕ</c:v>
                </c:pt>
                <c:pt idx="1">
                  <c:v>  КУЛЬТУРА, КИНЕМАТОГРАФИЯ</c:v>
                </c:pt>
                <c:pt idx="2">
                  <c:v>  СОЦИАЛЬНАЯ ПОЛИТИКА</c:v>
                </c:pt>
                <c:pt idx="3">
                  <c:v>  ФИЗИЧЕСКАЯ КУЛЬТУРА И СПОРТ</c:v>
                </c:pt>
                <c:pt idx="4">
                  <c:v>  ОБЩЕГОСУДАРСТВЕННЫЕ ВОПРОСЫ</c:v>
                </c:pt>
                <c:pt idx="5">
                  <c:v>  НАЦИОНАЛЬНАЯ ОБОРОНА</c:v>
                </c:pt>
                <c:pt idx="6">
                  <c:v>  НАЦИОНАЛЬНАЯ БЕЗОПАСНОСТЬ И ПРАВООХРАНИТЕЛЬНАЯ ДЕЯТЕЛЬНОСТЬ</c:v>
                </c:pt>
                <c:pt idx="7">
                  <c:v>  НАЦИОНАЛЬНАЯ ЭКОНОМИКА</c:v>
                </c:pt>
                <c:pt idx="8">
                  <c:v>  ЖИЛИЩНО-КОММУНАЛЬНОЕ ХОЗЯЙСТВО</c:v>
                </c:pt>
                <c:pt idx="9">
                  <c:v>  ОХРАНА ОКРУЖАЮЩЕЙ СРЕДЫ</c:v>
                </c:pt>
                <c:pt idx="10">
                  <c:v>  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408969.34908999997</c:v>
                </c:pt>
                <c:pt idx="1">
                  <c:v>125112.459</c:v>
                </c:pt>
                <c:pt idx="2">
                  <c:v>32149.07</c:v>
                </c:pt>
                <c:pt idx="3">
                  <c:v>36560.5</c:v>
                </c:pt>
                <c:pt idx="4">
                  <c:v>134439.53266999999</c:v>
                </c:pt>
                <c:pt idx="5">
                  <c:v>891.43</c:v>
                </c:pt>
                <c:pt idx="6">
                  <c:v>20671.998000000021</c:v>
                </c:pt>
                <c:pt idx="7">
                  <c:v>281786.96299999999</c:v>
                </c:pt>
                <c:pt idx="8">
                  <c:v>151689.38099999962</c:v>
                </c:pt>
                <c:pt idx="9">
                  <c:v>1345.7</c:v>
                </c:pt>
                <c:pt idx="10">
                  <c:v>4120.3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A7DEB-C9ED-4FAC-9D4F-46BC03504E1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48A9E-625C-4BB3-B862-0486DAB56D52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Субсидии            </a:t>
          </a:r>
          <a:r>
            <a:rPr lang="en-US" sz="2800" b="0" dirty="0" smtClean="0">
              <a:latin typeface="+mn-lt"/>
            </a:rPr>
            <a:t>    </a:t>
          </a:r>
          <a:r>
            <a:rPr lang="ru-RU" sz="2800" b="0" dirty="0" smtClean="0">
              <a:latin typeface="+mn-lt"/>
            </a:rPr>
            <a:t>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478053</a:t>
          </a:r>
          <a:endParaRPr lang="ru-RU" sz="2800" b="0" dirty="0">
            <a:latin typeface="+mn-lt"/>
          </a:endParaRPr>
        </a:p>
      </dgm:t>
    </dgm:pt>
    <dgm:pt modelId="{7A65EDC0-6FC2-4F1C-9EDA-080BF345B8DA}" type="parTrans" cxnId="{C32220CD-EDD5-42F5-A9D9-E8FC51AD69D3}">
      <dgm:prSet/>
      <dgm:spPr/>
      <dgm:t>
        <a:bodyPr/>
        <a:lstStyle/>
        <a:p>
          <a:endParaRPr lang="ru-RU"/>
        </a:p>
      </dgm:t>
    </dgm:pt>
    <dgm:pt modelId="{F4076B84-A29C-45A3-9F76-80EF40B26A28}" type="sibTrans" cxnId="{C32220CD-EDD5-42F5-A9D9-E8FC51AD69D3}">
      <dgm:prSet/>
      <dgm:spPr/>
      <dgm:t>
        <a:bodyPr/>
        <a:lstStyle/>
        <a:p>
          <a:endParaRPr lang="ru-RU"/>
        </a:p>
      </dgm:t>
    </dgm:pt>
    <dgm:pt modelId="{0819FC6E-BCD8-4456-8C04-9AD2240D1CC6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Дотации                </a:t>
          </a:r>
          <a:r>
            <a:rPr lang="en-US" sz="2800" b="0" dirty="0" smtClean="0">
              <a:latin typeface="+mn-lt"/>
            </a:rPr>
            <a:t> </a:t>
          </a:r>
          <a:r>
            <a:rPr lang="ru-RU" sz="2800" b="0" dirty="0" smtClean="0">
              <a:latin typeface="+mn-lt"/>
            </a:rPr>
            <a:t>  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111 491</a:t>
          </a:r>
          <a:endParaRPr lang="ru-RU" sz="2800" b="0" dirty="0">
            <a:latin typeface="+mn-lt"/>
          </a:endParaRPr>
        </a:p>
      </dgm:t>
    </dgm:pt>
    <dgm:pt modelId="{2FB7CEF4-88A9-4B0B-B906-07302792D09D}" type="parTrans" cxnId="{BD836B3F-F912-43D1-BD51-8F6CF8696237}">
      <dgm:prSet/>
      <dgm:spPr/>
      <dgm:t>
        <a:bodyPr/>
        <a:lstStyle/>
        <a:p>
          <a:endParaRPr lang="ru-RU"/>
        </a:p>
      </dgm:t>
    </dgm:pt>
    <dgm:pt modelId="{59A5499A-14A5-4569-87D2-4131D1B5FCA7}" type="sibTrans" cxnId="{BD836B3F-F912-43D1-BD51-8F6CF8696237}">
      <dgm:prSet/>
      <dgm:spPr/>
      <dgm:t>
        <a:bodyPr/>
        <a:lstStyle/>
        <a:p>
          <a:endParaRPr lang="ru-RU"/>
        </a:p>
      </dgm:t>
    </dgm:pt>
    <dgm:pt modelId="{BAD947F8-C29B-4475-8E55-3F7BFF801DB9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Иные МБТ       </a:t>
          </a:r>
          <a:r>
            <a:rPr lang="en-US" sz="1800" b="0" dirty="0" smtClean="0">
              <a:latin typeface="+mn-lt"/>
            </a:rPr>
            <a:t> </a:t>
          </a:r>
          <a:r>
            <a:rPr lang="ru-RU" sz="2800" b="0" dirty="0" smtClean="0">
              <a:latin typeface="+mn-lt"/>
            </a:rPr>
            <a:t>         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16 914</a:t>
          </a:r>
          <a:endParaRPr lang="ru-RU" sz="2800" b="0" dirty="0">
            <a:latin typeface="+mn-lt"/>
          </a:endParaRPr>
        </a:p>
      </dgm:t>
    </dgm:pt>
    <dgm:pt modelId="{1C1B1E92-3CF2-49C4-89A6-532121F04AEE}" type="parTrans" cxnId="{5E7BB6DA-8921-4E46-8128-6AF46BBF97F8}">
      <dgm:prSet/>
      <dgm:spPr/>
      <dgm:t>
        <a:bodyPr/>
        <a:lstStyle/>
        <a:p>
          <a:endParaRPr lang="ru-RU"/>
        </a:p>
      </dgm:t>
    </dgm:pt>
    <dgm:pt modelId="{79D37853-DFAB-4ED8-8AF4-1DD1FFED42A7}" type="sibTrans" cxnId="{5E7BB6DA-8921-4E46-8128-6AF46BBF97F8}">
      <dgm:prSet/>
      <dgm:spPr/>
      <dgm:t>
        <a:bodyPr/>
        <a:lstStyle/>
        <a:p>
          <a:endParaRPr lang="ru-RU"/>
        </a:p>
      </dgm:t>
    </dgm:pt>
    <dgm:pt modelId="{C1561365-4240-4837-9400-D54E8882FD33}">
      <dgm:prSet phldrT="[Текст]" custT="1"/>
      <dgm:spPr/>
      <dgm:t>
        <a:bodyPr/>
        <a:lstStyle/>
        <a:p>
          <a:pPr algn="l"/>
          <a:r>
            <a:rPr lang="ru-RU" sz="2800" dirty="0" smtClean="0"/>
            <a:t>Прочие безвозмездные поступления</a:t>
          </a:r>
          <a:r>
            <a:rPr lang="en-US" sz="2800" dirty="0" smtClean="0"/>
            <a:t>            </a:t>
          </a:r>
          <a:r>
            <a:rPr lang="ru-RU" sz="2800" dirty="0" smtClean="0"/>
            <a:t> 960</a:t>
          </a:r>
          <a:endParaRPr lang="ru-RU" sz="2800" dirty="0"/>
        </a:p>
      </dgm:t>
    </dgm:pt>
    <dgm:pt modelId="{2ECC381B-4065-47C1-973B-7DEC102183F6}" type="parTrans" cxnId="{7C1E110B-8A53-48B1-A47B-71C40D0AFE4D}">
      <dgm:prSet/>
      <dgm:spPr/>
      <dgm:t>
        <a:bodyPr/>
        <a:lstStyle/>
        <a:p>
          <a:endParaRPr lang="ru-RU"/>
        </a:p>
      </dgm:t>
    </dgm:pt>
    <dgm:pt modelId="{2EC28FED-A24C-4E5D-B4C2-1B088D8E44E2}" type="sibTrans" cxnId="{7C1E110B-8A53-48B1-A47B-71C40D0AFE4D}">
      <dgm:prSet/>
      <dgm:spPr/>
      <dgm:t>
        <a:bodyPr/>
        <a:lstStyle/>
        <a:p>
          <a:endParaRPr lang="ru-RU"/>
        </a:p>
      </dgm:t>
    </dgm:pt>
    <dgm:pt modelId="{F0364EF3-5052-4B88-A2A2-E7899AE6F822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Субвенции            </a:t>
          </a:r>
          <a:r>
            <a:rPr lang="en-US" sz="2800" b="0" dirty="0" smtClean="0">
              <a:latin typeface="+mn-lt"/>
            </a:rPr>
            <a:t>   </a:t>
          </a:r>
          <a:r>
            <a:rPr lang="ru-RU" sz="2800" b="0" dirty="0" smtClean="0">
              <a:latin typeface="+mn-lt"/>
            </a:rPr>
            <a:t>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179441</a:t>
          </a:r>
          <a:endParaRPr lang="ru-RU" sz="2800" b="0" dirty="0">
            <a:latin typeface="+mn-lt"/>
          </a:endParaRPr>
        </a:p>
      </dgm:t>
    </dgm:pt>
    <dgm:pt modelId="{2C2062C4-0FD5-40B4-92BB-23F2AC768C96}" type="parTrans" cxnId="{6CA21B5D-BF51-496D-91C9-C0D7ADD142A2}">
      <dgm:prSet/>
      <dgm:spPr/>
      <dgm:t>
        <a:bodyPr/>
        <a:lstStyle/>
        <a:p>
          <a:endParaRPr lang="ru-RU"/>
        </a:p>
      </dgm:t>
    </dgm:pt>
    <dgm:pt modelId="{FB568BEE-4260-464E-80AA-8F9812F21646}" type="sibTrans" cxnId="{6CA21B5D-BF51-496D-91C9-C0D7ADD142A2}">
      <dgm:prSet/>
      <dgm:spPr/>
      <dgm:t>
        <a:bodyPr/>
        <a:lstStyle/>
        <a:p>
          <a:endParaRPr lang="ru-RU"/>
        </a:p>
      </dgm:t>
    </dgm:pt>
    <dgm:pt modelId="{23BE6584-F9A9-449F-81F1-070766853A2E}" type="pres">
      <dgm:prSet presAssocID="{25CA7DEB-C9ED-4FAC-9D4F-46BC03504E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30D3B-8B79-4E50-97F2-4C72D0990EEF}" type="pres">
      <dgm:prSet presAssocID="{56948A9E-625C-4BB3-B862-0486DAB56D52}" presName="node" presStyleLbl="node1" presStyleIdx="0" presStyleCnt="5" custScaleX="333168" custScaleY="55661" custLinFactNeighborX="-18672" custLinFactNeighborY="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DD4E-F5CC-443D-A9DE-F3657A609268}" type="pres">
      <dgm:prSet presAssocID="{F4076B84-A29C-45A3-9F76-80EF40B26A28}" presName="sibTrans" presStyleCnt="0"/>
      <dgm:spPr/>
    </dgm:pt>
    <dgm:pt modelId="{23FB9BD6-9F9A-4315-B4F1-F1E414116D50}" type="pres">
      <dgm:prSet presAssocID="{0819FC6E-BCD8-4456-8C04-9AD2240D1CC6}" presName="node" presStyleLbl="node1" presStyleIdx="1" presStyleCnt="5" custScaleX="331006" custScaleY="57549" custLinFactNeighborX="-21110" custLinFactNeighborY="4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AAE5-5361-4AD4-B483-AA09E4EBB7C8}" type="pres">
      <dgm:prSet presAssocID="{59A5499A-14A5-4569-87D2-4131D1B5FCA7}" presName="sibTrans" presStyleCnt="0"/>
      <dgm:spPr/>
    </dgm:pt>
    <dgm:pt modelId="{59803082-9AFC-4182-A555-37D4F61F67C5}" type="pres">
      <dgm:prSet presAssocID="{BAD947F8-C29B-4475-8E55-3F7BFF801DB9}" presName="node" presStyleLbl="node1" presStyleIdx="2" presStyleCnt="5" custScaleX="330348" custScaleY="46868" custLinFactNeighborX="-20781" custLinFactNeighborY="38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675D0-7B59-4747-8A96-977577B9F03C}" type="pres">
      <dgm:prSet presAssocID="{79D37853-DFAB-4ED8-8AF4-1DD1FFED42A7}" presName="sibTrans" presStyleCnt="0"/>
      <dgm:spPr/>
    </dgm:pt>
    <dgm:pt modelId="{00FD0BE0-590A-4FE4-9CF1-3A0BF7FC53E7}" type="pres">
      <dgm:prSet presAssocID="{C1561365-4240-4837-9400-D54E8882FD33}" presName="node" presStyleLbl="node1" presStyleIdx="3" presStyleCnt="5" custScaleX="329812" custScaleY="54486" custLinFactNeighborX="-20513" custLinFactNeighborY="2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EFF10-B2EB-4D82-9702-4377A06AD678}" type="pres">
      <dgm:prSet presAssocID="{2EC28FED-A24C-4E5D-B4C2-1B088D8E44E2}" presName="sibTrans" presStyleCnt="0"/>
      <dgm:spPr/>
    </dgm:pt>
    <dgm:pt modelId="{B960523A-E123-4FAE-B318-FB5E28FEBF33}" type="pres">
      <dgm:prSet presAssocID="{F0364EF3-5052-4B88-A2A2-E7899AE6F822}" presName="node" presStyleLbl="node1" presStyleIdx="4" presStyleCnt="5" custScaleX="339192" custScaleY="61255" custLinFactY="-100000" custLinFactNeighborX="-17265" custLinFactNeighborY="-1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E110B-8A53-48B1-A47B-71C40D0AFE4D}" srcId="{25CA7DEB-C9ED-4FAC-9D4F-46BC03504E18}" destId="{C1561365-4240-4837-9400-D54E8882FD33}" srcOrd="3" destOrd="0" parTransId="{2ECC381B-4065-47C1-973B-7DEC102183F6}" sibTransId="{2EC28FED-A24C-4E5D-B4C2-1B088D8E44E2}"/>
    <dgm:cxn modelId="{388E086E-4215-4539-AB21-8FB730DCF149}" type="presOf" srcId="{F0364EF3-5052-4B88-A2A2-E7899AE6F822}" destId="{B960523A-E123-4FAE-B318-FB5E28FEBF33}" srcOrd="0" destOrd="0" presId="urn:microsoft.com/office/officeart/2005/8/layout/default"/>
    <dgm:cxn modelId="{2E6B3AC8-F38C-4CBF-B40D-22E628FC3592}" type="presOf" srcId="{25CA7DEB-C9ED-4FAC-9D4F-46BC03504E18}" destId="{23BE6584-F9A9-449F-81F1-070766853A2E}" srcOrd="0" destOrd="0" presId="urn:microsoft.com/office/officeart/2005/8/layout/default"/>
    <dgm:cxn modelId="{C32220CD-EDD5-42F5-A9D9-E8FC51AD69D3}" srcId="{25CA7DEB-C9ED-4FAC-9D4F-46BC03504E18}" destId="{56948A9E-625C-4BB3-B862-0486DAB56D52}" srcOrd="0" destOrd="0" parTransId="{7A65EDC0-6FC2-4F1C-9EDA-080BF345B8DA}" sibTransId="{F4076B84-A29C-45A3-9F76-80EF40B26A28}"/>
    <dgm:cxn modelId="{A42F9854-24A1-4987-A75F-8894E397E094}" type="presOf" srcId="{0819FC6E-BCD8-4456-8C04-9AD2240D1CC6}" destId="{23FB9BD6-9F9A-4315-B4F1-F1E414116D50}" srcOrd="0" destOrd="0" presId="urn:microsoft.com/office/officeart/2005/8/layout/default"/>
    <dgm:cxn modelId="{C6C4350B-D96F-4A3C-983C-171EB357F96C}" type="presOf" srcId="{56948A9E-625C-4BB3-B862-0486DAB56D52}" destId="{4FD30D3B-8B79-4E50-97F2-4C72D0990EEF}" srcOrd="0" destOrd="0" presId="urn:microsoft.com/office/officeart/2005/8/layout/default"/>
    <dgm:cxn modelId="{5E7BB6DA-8921-4E46-8128-6AF46BBF97F8}" srcId="{25CA7DEB-C9ED-4FAC-9D4F-46BC03504E18}" destId="{BAD947F8-C29B-4475-8E55-3F7BFF801DB9}" srcOrd="2" destOrd="0" parTransId="{1C1B1E92-3CF2-49C4-89A6-532121F04AEE}" sibTransId="{79D37853-DFAB-4ED8-8AF4-1DD1FFED42A7}"/>
    <dgm:cxn modelId="{6CA21B5D-BF51-496D-91C9-C0D7ADD142A2}" srcId="{25CA7DEB-C9ED-4FAC-9D4F-46BC03504E18}" destId="{F0364EF3-5052-4B88-A2A2-E7899AE6F822}" srcOrd="4" destOrd="0" parTransId="{2C2062C4-0FD5-40B4-92BB-23F2AC768C96}" sibTransId="{FB568BEE-4260-464E-80AA-8F9812F21646}"/>
    <dgm:cxn modelId="{37330F1F-4483-47DE-A317-A059AB3F5E1E}" type="presOf" srcId="{C1561365-4240-4837-9400-D54E8882FD33}" destId="{00FD0BE0-590A-4FE4-9CF1-3A0BF7FC53E7}" srcOrd="0" destOrd="0" presId="urn:microsoft.com/office/officeart/2005/8/layout/default"/>
    <dgm:cxn modelId="{BD836B3F-F912-43D1-BD51-8F6CF8696237}" srcId="{25CA7DEB-C9ED-4FAC-9D4F-46BC03504E18}" destId="{0819FC6E-BCD8-4456-8C04-9AD2240D1CC6}" srcOrd="1" destOrd="0" parTransId="{2FB7CEF4-88A9-4B0B-B906-07302792D09D}" sibTransId="{59A5499A-14A5-4569-87D2-4131D1B5FCA7}"/>
    <dgm:cxn modelId="{46986D5C-9CEA-4BBE-95FE-FC079EF0B2B1}" type="presOf" srcId="{BAD947F8-C29B-4475-8E55-3F7BFF801DB9}" destId="{59803082-9AFC-4182-A555-37D4F61F67C5}" srcOrd="0" destOrd="0" presId="urn:microsoft.com/office/officeart/2005/8/layout/default"/>
    <dgm:cxn modelId="{AF2C15CB-7DC3-4214-B306-F78764F4E663}" type="presParOf" srcId="{23BE6584-F9A9-449F-81F1-070766853A2E}" destId="{4FD30D3B-8B79-4E50-97F2-4C72D0990EEF}" srcOrd="0" destOrd="0" presId="urn:microsoft.com/office/officeart/2005/8/layout/default"/>
    <dgm:cxn modelId="{F1528BF8-2C5D-40DF-8AF3-EFF1114D880E}" type="presParOf" srcId="{23BE6584-F9A9-449F-81F1-070766853A2E}" destId="{6F20DD4E-F5CC-443D-A9DE-F3657A609268}" srcOrd="1" destOrd="0" presId="urn:microsoft.com/office/officeart/2005/8/layout/default"/>
    <dgm:cxn modelId="{85692EA1-33B0-42DF-B4F2-65BB3A37A74A}" type="presParOf" srcId="{23BE6584-F9A9-449F-81F1-070766853A2E}" destId="{23FB9BD6-9F9A-4315-B4F1-F1E414116D50}" srcOrd="2" destOrd="0" presId="urn:microsoft.com/office/officeart/2005/8/layout/default"/>
    <dgm:cxn modelId="{0A27A851-71D0-4267-BD77-B81E67C2EFD7}" type="presParOf" srcId="{23BE6584-F9A9-449F-81F1-070766853A2E}" destId="{E828AAE5-5361-4AD4-B483-AA09E4EBB7C8}" srcOrd="3" destOrd="0" presId="urn:microsoft.com/office/officeart/2005/8/layout/default"/>
    <dgm:cxn modelId="{2701F976-49F4-41B6-ADCE-B15B67DDBA16}" type="presParOf" srcId="{23BE6584-F9A9-449F-81F1-070766853A2E}" destId="{59803082-9AFC-4182-A555-37D4F61F67C5}" srcOrd="4" destOrd="0" presId="urn:microsoft.com/office/officeart/2005/8/layout/default"/>
    <dgm:cxn modelId="{A0E34F3E-3423-45D2-AF77-B07B8B33AECE}" type="presParOf" srcId="{23BE6584-F9A9-449F-81F1-070766853A2E}" destId="{19B675D0-7B59-4747-8A96-977577B9F03C}" srcOrd="5" destOrd="0" presId="urn:microsoft.com/office/officeart/2005/8/layout/default"/>
    <dgm:cxn modelId="{2FDA4876-6F34-4BAB-A723-3D5C0059D316}" type="presParOf" srcId="{23BE6584-F9A9-449F-81F1-070766853A2E}" destId="{00FD0BE0-590A-4FE4-9CF1-3A0BF7FC53E7}" srcOrd="6" destOrd="0" presId="urn:microsoft.com/office/officeart/2005/8/layout/default"/>
    <dgm:cxn modelId="{338960F7-7A11-48D3-B476-DF7B5B47CB52}" type="presParOf" srcId="{23BE6584-F9A9-449F-81F1-070766853A2E}" destId="{FC6EFF10-B2EB-4D82-9702-4377A06AD678}" srcOrd="7" destOrd="0" presId="urn:microsoft.com/office/officeart/2005/8/layout/default"/>
    <dgm:cxn modelId="{71685496-390B-4152-B45E-9840C8676E4B}" type="presParOf" srcId="{23BE6584-F9A9-449F-81F1-070766853A2E}" destId="{B960523A-E123-4FAE-B318-FB5E28FEBF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9DB23-6F7F-4189-973A-227ABA72D98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03821-BF65-4E7C-A100-31D67640761A}">
      <dgm:prSet phldrT="[Текст]" custT="1"/>
      <dgm:spPr/>
      <dgm:t>
        <a:bodyPr/>
        <a:lstStyle/>
        <a:p>
          <a:r>
            <a:rPr lang="ru-RU" sz="2800" dirty="0" smtClean="0"/>
            <a:t>60,8%</a:t>
          </a:r>
          <a:endParaRPr lang="ru-RU" sz="2800" dirty="0"/>
        </a:p>
      </dgm:t>
    </dgm:pt>
    <dgm:pt modelId="{C16C3B94-DCE5-45F1-B485-3B4A0B943A83}" type="parTrans" cxnId="{07F3110F-51B7-4D78-9722-A3EDE280153A}">
      <dgm:prSet/>
      <dgm:spPr/>
      <dgm:t>
        <a:bodyPr/>
        <a:lstStyle/>
        <a:p>
          <a:endParaRPr lang="ru-RU"/>
        </a:p>
      </dgm:t>
    </dgm:pt>
    <dgm:pt modelId="{3D94DC37-D649-42F0-A841-676F51C33E50}" type="sibTrans" cxnId="{07F3110F-51B7-4D78-9722-A3EDE280153A}">
      <dgm:prSet/>
      <dgm:spPr/>
      <dgm:t>
        <a:bodyPr/>
        <a:lstStyle/>
        <a:p>
          <a:endParaRPr lang="ru-RU"/>
        </a:p>
      </dgm:t>
    </dgm:pt>
    <dgm:pt modelId="{8B5A8ED8-E4AC-4C30-953B-B4BD0F046BA3}">
      <dgm:prSet phldrT="[Текст]" custT="1"/>
      <dgm:spPr/>
      <dgm:t>
        <a:bodyPr/>
        <a:lstStyle/>
        <a:p>
          <a:r>
            <a:rPr lang="ru-RU" sz="2800" dirty="0" smtClean="0"/>
            <a:t>22,8%</a:t>
          </a:r>
          <a:endParaRPr lang="ru-RU" sz="2800" dirty="0"/>
        </a:p>
      </dgm:t>
    </dgm:pt>
    <dgm:pt modelId="{2D7B7C9D-318B-4142-BA58-4643DEF3FC7A}" type="parTrans" cxnId="{6ED199C9-26CC-4933-A635-51F87AF236D1}">
      <dgm:prSet/>
      <dgm:spPr/>
      <dgm:t>
        <a:bodyPr/>
        <a:lstStyle/>
        <a:p>
          <a:endParaRPr lang="ru-RU"/>
        </a:p>
      </dgm:t>
    </dgm:pt>
    <dgm:pt modelId="{F4E29F3C-C38F-4DF2-AA3C-27E3D6C80F1E}" type="sibTrans" cxnId="{6ED199C9-26CC-4933-A635-51F87AF236D1}">
      <dgm:prSet/>
      <dgm:spPr/>
      <dgm:t>
        <a:bodyPr/>
        <a:lstStyle/>
        <a:p>
          <a:endParaRPr lang="ru-RU"/>
        </a:p>
      </dgm:t>
    </dgm:pt>
    <dgm:pt modelId="{1B041A7B-38BE-4302-AB62-FD51241A71D6}">
      <dgm:prSet phldrT="[Текст]" custT="1"/>
      <dgm:spPr/>
      <dgm:t>
        <a:bodyPr/>
        <a:lstStyle/>
        <a:p>
          <a:r>
            <a:rPr lang="ru-RU" sz="2800" dirty="0" smtClean="0"/>
            <a:t>14,2%</a:t>
          </a:r>
          <a:endParaRPr lang="ru-RU" sz="2800" dirty="0"/>
        </a:p>
      </dgm:t>
    </dgm:pt>
    <dgm:pt modelId="{D0D1E26B-2246-4AC7-8540-67D31338EEDF}" type="parTrans" cxnId="{D8C8E16C-CB1A-4CFD-B195-3B30A2353A23}">
      <dgm:prSet/>
      <dgm:spPr/>
      <dgm:t>
        <a:bodyPr/>
        <a:lstStyle/>
        <a:p>
          <a:endParaRPr lang="ru-RU"/>
        </a:p>
      </dgm:t>
    </dgm:pt>
    <dgm:pt modelId="{A4BEA84C-7403-45C8-8400-A97204986608}" type="sibTrans" cxnId="{D8C8E16C-CB1A-4CFD-B195-3B30A2353A23}">
      <dgm:prSet/>
      <dgm:spPr/>
      <dgm:t>
        <a:bodyPr/>
        <a:lstStyle/>
        <a:p>
          <a:endParaRPr lang="ru-RU"/>
        </a:p>
      </dgm:t>
    </dgm:pt>
    <dgm:pt modelId="{E04FAC16-DBED-425E-BF31-A2B5549FE101}">
      <dgm:prSet phldrT="[Текст]" custT="1"/>
      <dgm:spPr/>
      <dgm:t>
        <a:bodyPr/>
        <a:lstStyle/>
        <a:p>
          <a:r>
            <a:rPr lang="ru-RU" sz="2800" dirty="0" smtClean="0"/>
            <a:t>0,01%</a:t>
          </a:r>
          <a:endParaRPr lang="ru-RU" sz="2800" dirty="0"/>
        </a:p>
      </dgm:t>
    </dgm:pt>
    <dgm:pt modelId="{5388D7AB-F738-4E38-83F0-333300B66F5C}" type="parTrans" cxnId="{71D68767-FFAF-4E4D-BEDD-870FCB83AC38}">
      <dgm:prSet/>
      <dgm:spPr/>
      <dgm:t>
        <a:bodyPr/>
        <a:lstStyle/>
        <a:p>
          <a:endParaRPr lang="ru-RU"/>
        </a:p>
      </dgm:t>
    </dgm:pt>
    <dgm:pt modelId="{69E05C40-3DC8-4E53-BEB7-76579FBA4D13}" type="sibTrans" cxnId="{71D68767-FFAF-4E4D-BEDD-870FCB83AC38}">
      <dgm:prSet/>
      <dgm:spPr/>
      <dgm:t>
        <a:bodyPr/>
        <a:lstStyle/>
        <a:p>
          <a:endParaRPr lang="ru-RU"/>
        </a:p>
      </dgm:t>
    </dgm:pt>
    <dgm:pt modelId="{AF51870D-0A56-49ED-86FB-00B2ED07323D}">
      <dgm:prSet phldrT="[Текст]" custT="1"/>
      <dgm:spPr/>
      <dgm:t>
        <a:bodyPr/>
        <a:lstStyle/>
        <a:p>
          <a:r>
            <a:rPr lang="ru-RU" sz="2800" dirty="0" smtClean="0"/>
            <a:t>2,2%</a:t>
          </a:r>
          <a:endParaRPr lang="ru-RU" sz="2800" dirty="0"/>
        </a:p>
      </dgm:t>
    </dgm:pt>
    <dgm:pt modelId="{90E95C8E-CF96-4363-A269-2199FAA20164}" type="parTrans" cxnId="{DCAE569E-E268-4264-8C60-F024ECE94B9F}">
      <dgm:prSet/>
      <dgm:spPr/>
      <dgm:t>
        <a:bodyPr/>
        <a:lstStyle/>
        <a:p>
          <a:endParaRPr lang="ru-RU"/>
        </a:p>
      </dgm:t>
    </dgm:pt>
    <dgm:pt modelId="{179DF309-30D5-40D4-AA33-A6EFE916B121}" type="sibTrans" cxnId="{DCAE569E-E268-4264-8C60-F024ECE94B9F}">
      <dgm:prSet/>
      <dgm:spPr/>
      <dgm:t>
        <a:bodyPr/>
        <a:lstStyle/>
        <a:p>
          <a:endParaRPr lang="ru-RU"/>
        </a:p>
      </dgm:t>
    </dgm:pt>
    <dgm:pt modelId="{2B6C3191-667E-4C11-9E99-58FF4F764F7C}" type="pres">
      <dgm:prSet presAssocID="{F389DB23-6F7F-4189-973A-227ABA72D9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77591-0F2A-41AE-84A6-510569723F7B}" type="pres">
      <dgm:prSet presAssocID="{DD903821-BF65-4E7C-A100-31D67640761A}" presName="node" presStyleLbl="node1" presStyleIdx="0" presStyleCnt="5" custScaleY="121558" custLinFactNeighborX="-5632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5EC7-996C-4847-8863-D41D2399C205}" type="pres">
      <dgm:prSet presAssocID="{3D94DC37-D649-42F0-A841-676F51C33E50}" presName="sibTrans" presStyleCnt="0"/>
      <dgm:spPr/>
    </dgm:pt>
    <dgm:pt modelId="{61ABB4F5-75BB-4C1B-A15E-6EF2ECB78D87}" type="pres">
      <dgm:prSet presAssocID="{8B5A8ED8-E4AC-4C30-953B-B4BD0F046BA3}" presName="node" presStyleLbl="node1" presStyleIdx="1" presStyleCnt="5" custScaleY="132040" custLinFactNeighborX="-3934" custLinFactNeighborY="-3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B00A-B8DB-45D1-8153-BF87C78C988B}" type="pres">
      <dgm:prSet presAssocID="{F4E29F3C-C38F-4DF2-AA3C-27E3D6C80F1E}" presName="sibTrans" presStyleCnt="0"/>
      <dgm:spPr/>
    </dgm:pt>
    <dgm:pt modelId="{8735519A-3B65-4A5B-9850-1758838B641A}" type="pres">
      <dgm:prSet presAssocID="{1B041A7B-38BE-4302-AB62-FD51241A71D6}" presName="node" presStyleLbl="node1" presStyleIdx="2" presStyleCnt="5" custScaleY="132053" custLinFactNeighborX="-6214" custLinFactNeighborY="-7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561BC-3F2A-4C5E-B41E-0D43359E823C}" type="pres">
      <dgm:prSet presAssocID="{A4BEA84C-7403-45C8-8400-A97204986608}" presName="sibTrans" presStyleCnt="0"/>
      <dgm:spPr/>
    </dgm:pt>
    <dgm:pt modelId="{A345CFB6-47FB-43E2-B935-4ACB01287D97}" type="pres">
      <dgm:prSet presAssocID="{E04FAC16-DBED-425E-BF31-A2B5549FE101}" presName="node" presStyleLbl="node1" presStyleIdx="3" presStyleCnt="5" custScaleY="124075" custLinFactNeighborX="-6214" custLinFactNeighborY="-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671D7-23FF-4D52-9355-1103474F7617}" type="pres">
      <dgm:prSet presAssocID="{69E05C40-3DC8-4E53-BEB7-76579FBA4D13}" presName="sibTrans" presStyleCnt="0"/>
      <dgm:spPr/>
    </dgm:pt>
    <dgm:pt modelId="{E358A2FA-DFC9-472D-866E-7A821FFFAF1C}" type="pres">
      <dgm:prSet presAssocID="{AF51870D-0A56-49ED-86FB-00B2ED07323D}" presName="node" presStyleLbl="node1" presStyleIdx="4" presStyleCnt="5" custScaleY="103431" custLinFactY="-100000" custLinFactNeighborX="-6214" custLinFactNeighborY="-139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801E1-A8D9-49C9-8C9D-D313D60C179A}" type="presOf" srcId="{1B041A7B-38BE-4302-AB62-FD51241A71D6}" destId="{8735519A-3B65-4A5B-9850-1758838B641A}" srcOrd="0" destOrd="0" presId="urn:microsoft.com/office/officeart/2005/8/layout/default"/>
    <dgm:cxn modelId="{07F3110F-51B7-4D78-9722-A3EDE280153A}" srcId="{F389DB23-6F7F-4189-973A-227ABA72D985}" destId="{DD903821-BF65-4E7C-A100-31D67640761A}" srcOrd="0" destOrd="0" parTransId="{C16C3B94-DCE5-45F1-B485-3B4A0B943A83}" sibTransId="{3D94DC37-D649-42F0-A841-676F51C33E50}"/>
    <dgm:cxn modelId="{214EFDCE-B16C-4DE8-9DF9-5E034CF5B71E}" type="presOf" srcId="{DD903821-BF65-4E7C-A100-31D67640761A}" destId="{B3977591-0F2A-41AE-84A6-510569723F7B}" srcOrd="0" destOrd="0" presId="urn:microsoft.com/office/officeart/2005/8/layout/default"/>
    <dgm:cxn modelId="{F073EF09-53B8-42D7-8AA7-30E7E8DC7ED7}" type="presOf" srcId="{AF51870D-0A56-49ED-86FB-00B2ED07323D}" destId="{E358A2FA-DFC9-472D-866E-7A821FFFAF1C}" srcOrd="0" destOrd="0" presId="urn:microsoft.com/office/officeart/2005/8/layout/default"/>
    <dgm:cxn modelId="{DCAE569E-E268-4264-8C60-F024ECE94B9F}" srcId="{F389DB23-6F7F-4189-973A-227ABA72D985}" destId="{AF51870D-0A56-49ED-86FB-00B2ED07323D}" srcOrd="4" destOrd="0" parTransId="{90E95C8E-CF96-4363-A269-2199FAA20164}" sibTransId="{179DF309-30D5-40D4-AA33-A6EFE916B121}"/>
    <dgm:cxn modelId="{71D68767-FFAF-4E4D-BEDD-870FCB83AC38}" srcId="{F389DB23-6F7F-4189-973A-227ABA72D985}" destId="{E04FAC16-DBED-425E-BF31-A2B5549FE101}" srcOrd="3" destOrd="0" parTransId="{5388D7AB-F738-4E38-83F0-333300B66F5C}" sibTransId="{69E05C40-3DC8-4E53-BEB7-76579FBA4D13}"/>
    <dgm:cxn modelId="{E6A02AD8-9A71-4E7A-AEF9-7B9D48FA5023}" type="presOf" srcId="{F389DB23-6F7F-4189-973A-227ABA72D985}" destId="{2B6C3191-667E-4C11-9E99-58FF4F764F7C}" srcOrd="0" destOrd="0" presId="urn:microsoft.com/office/officeart/2005/8/layout/default"/>
    <dgm:cxn modelId="{6ED199C9-26CC-4933-A635-51F87AF236D1}" srcId="{F389DB23-6F7F-4189-973A-227ABA72D985}" destId="{8B5A8ED8-E4AC-4C30-953B-B4BD0F046BA3}" srcOrd="1" destOrd="0" parTransId="{2D7B7C9D-318B-4142-BA58-4643DEF3FC7A}" sibTransId="{F4E29F3C-C38F-4DF2-AA3C-27E3D6C80F1E}"/>
    <dgm:cxn modelId="{B0BAA5F8-4533-4AA8-94A0-E6452CA00DAC}" type="presOf" srcId="{8B5A8ED8-E4AC-4C30-953B-B4BD0F046BA3}" destId="{61ABB4F5-75BB-4C1B-A15E-6EF2ECB78D87}" srcOrd="0" destOrd="0" presId="urn:microsoft.com/office/officeart/2005/8/layout/default"/>
    <dgm:cxn modelId="{D8C8E16C-CB1A-4CFD-B195-3B30A2353A23}" srcId="{F389DB23-6F7F-4189-973A-227ABA72D985}" destId="{1B041A7B-38BE-4302-AB62-FD51241A71D6}" srcOrd="2" destOrd="0" parTransId="{D0D1E26B-2246-4AC7-8540-67D31338EEDF}" sibTransId="{A4BEA84C-7403-45C8-8400-A97204986608}"/>
    <dgm:cxn modelId="{295601E6-2213-4995-9FA3-CC6845F15CF3}" type="presOf" srcId="{E04FAC16-DBED-425E-BF31-A2B5549FE101}" destId="{A345CFB6-47FB-43E2-B935-4ACB01287D97}" srcOrd="0" destOrd="0" presId="urn:microsoft.com/office/officeart/2005/8/layout/default"/>
    <dgm:cxn modelId="{1021DB37-3410-4ECB-9EE8-6DE001881ED8}" type="presParOf" srcId="{2B6C3191-667E-4C11-9E99-58FF4F764F7C}" destId="{B3977591-0F2A-41AE-84A6-510569723F7B}" srcOrd="0" destOrd="0" presId="urn:microsoft.com/office/officeart/2005/8/layout/default"/>
    <dgm:cxn modelId="{4D4B839E-42E6-4077-9CB1-404BE276A3A4}" type="presParOf" srcId="{2B6C3191-667E-4C11-9E99-58FF4F764F7C}" destId="{D4155EC7-996C-4847-8863-D41D2399C205}" srcOrd="1" destOrd="0" presId="urn:microsoft.com/office/officeart/2005/8/layout/default"/>
    <dgm:cxn modelId="{8B1DAFE6-366D-44FE-B0B7-7470C5874E9D}" type="presParOf" srcId="{2B6C3191-667E-4C11-9E99-58FF4F764F7C}" destId="{61ABB4F5-75BB-4C1B-A15E-6EF2ECB78D87}" srcOrd="2" destOrd="0" presId="urn:microsoft.com/office/officeart/2005/8/layout/default"/>
    <dgm:cxn modelId="{F3813E46-8C81-4FBF-BAFF-6F72C46BB57A}" type="presParOf" srcId="{2B6C3191-667E-4C11-9E99-58FF4F764F7C}" destId="{78B8B00A-B8DB-45D1-8153-BF87C78C988B}" srcOrd="3" destOrd="0" presId="urn:microsoft.com/office/officeart/2005/8/layout/default"/>
    <dgm:cxn modelId="{4DABAF57-3A41-45E8-983C-B8D20A39A431}" type="presParOf" srcId="{2B6C3191-667E-4C11-9E99-58FF4F764F7C}" destId="{8735519A-3B65-4A5B-9850-1758838B641A}" srcOrd="4" destOrd="0" presId="urn:microsoft.com/office/officeart/2005/8/layout/default"/>
    <dgm:cxn modelId="{7B754D90-CF23-4FB7-B84B-A4E40AB0E7E8}" type="presParOf" srcId="{2B6C3191-667E-4C11-9E99-58FF4F764F7C}" destId="{9EA561BC-3F2A-4C5E-B41E-0D43359E823C}" srcOrd="5" destOrd="0" presId="urn:microsoft.com/office/officeart/2005/8/layout/default"/>
    <dgm:cxn modelId="{D8A90209-DD4B-4B0F-9B1D-DD287D77D800}" type="presParOf" srcId="{2B6C3191-667E-4C11-9E99-58FF4F764F7C}" destId="{A345CFB6-47FB-43E2-B935-4ACB01287D97}" srcOrd="6" destOrd="0" presId="urn:microsoft.com/office/officeart/2005/8/layout/default"/>
    <dgm:cxn modelId="{8B54B790-4964-4143-A365-010BF2625EFD}" type="presParOf" srcId="{2B6C3191-667E-4C11-9E99-58FF4F764F7C}" destId="{5C4671D7-23FF-4D52-9355-1103474F7617}" srcOrd="7" destOrd="0" presId="urn:microsoft.com/office/officeart/2005/8/layout/default"/>
    <dgm:cxn modelId="{4D3A2926-15FD-4371-8186-B22EB88B4EAB}" type="presParOf" srcId="{2B6C3191-667E-4C11-9E99-58FF4F764F7C}" destId="{E358A2FA-DFC9-472D-866E-7A821FFFAF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«Образование» </a:t>
          </a:r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</a:t>
          </a:r>
        </a:p>
        <a:p>
          <a:r>
            <a:rPr lang="ru-RU" dirty="0" smtClean="0"/>
            <a:t>«Культура»</a:t>
          </a:r>
        </a:p>
        <a:p>
          <a:endParaRPr lang="ru-RU" dirty="0" smtClean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«Молодежь»</a:t>
          </a:r>
        </a:p>
        <a:p>
          <a:endParaRPr lang="ru-RU" dirty="0" smtClean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579E336-2791-4C6A-AC03-C65B2C20F4D3}">
      <dgm:prSet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«Физкультура и спорт»</a:t>
          </a:r>
        </a:p>
      </dgm:t>
    </dgm:pt>
    <dgm:pt modelId="{4EA3080C-2E36-4BB6-BEF9-7CD28E991A7D}" type="parTrans" cxnId="{2991E1BC-EB59-444B-AD46-0CA4889E3C5F}">
      <dgm:prSet/>
      <dgm:spPr/>
    </dgm:pt>
    <dgm:pt modelId="{CF5A1FDD-59B8-4F39-9ED3-90603B95FA21}" type="sibTrans" cxnId="{2991E1BC-EB59-444B-AD46-0CA4889E3C5F}">
      <dgm:prSet/>
      <dgm:spPr/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0908" custLinFactY="16055" custLinFactNeighborX="-776" custLinFactNeighborY="10000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4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4"/>
      <dgm:spPr/>
    </dgm:pt>
    <dgm:pt modelId="{6D475F93-2FA9-4994-AD93-7D015F60D574}" type="pres">
      <dgm:prSet presAssocID="{530A63FC-B5C6-4413-A8C9-B2220DA5A5E2}" presName="imagNode" presStyleLbl="fgImgPlace1" presStyleIdx="0" presStyleCnt="4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4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4"/>
      <dgm:spPr/>
    </dgm:pt>
    <dgm:pt modelId="{1D39E10B-4014-4B45-BD02-E6EC234F20D9}" type="pres">
      <dgm:prSet presAssocID="{35040AA0-BE99-47E3-A553-81CB3957CB1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4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4"/>
      <dgm:spPr/>
    </dgm:pt>
    <dgm:pt modelId="{6B40754A-7A6F-4CAB-847C-C51D9864D662}" type="pres">
      <dgm:prSet presAssocID="{9E14D183-EE68-46BA-919C-2AB8807FB0C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24AAB-CCAD-43F6-8C66-6B68A6EFD418}" type="pres">
      <dgm:prSet presAssocID="{AA4B693C-957E-4F4B-9468-63ED361989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0E28F4-6252-45A6-803A-91B45E5AE790}" type="pres">
      <dgm:prSet presAssocID="{B579E336-2791-4C6A-AC03-C65B2C20F4D3}" presName="compNode" presStyleCnt="0"/>
      <dgm:spPr/>
    </dgm:pt>
    <dgm:pt modelId="{8C492F8A-2492-490F-93A1-B8E2AFD2D095}" type="pres">
      <dgm:prSet presAssocID="{B579E336-2791-4C6A-AC03-C65B2C20F4D3}" presName="bkgdShape" presStyleLbl="node1" presStyleIdx="3" presStyleCnt="4"/>
      <dgm:spPr/>
      <dgm:t>
        <a:bodyPr/>
        <a:lstStyle/>
        <a:p>
          <a:endParaRPr lang="ru-RU"/>
        </a:p>
      </dgm:t>
    </dgm:pt>
    <dgm:pt modelId="{4E2BA9D2-05C9-490D-9672-9380AFF9C421}" type="pres">
      <dgm:prSet presAssocID="{B579E336-2791-4C6A-AC03-C65B2C20F4D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7E8A5-10DE-45AC-84F3-0FB4FA23C0A2}" type="pres">
      <dgm:prSet presAssocID="{B579E336-2791-4C6A-AC03-C65B2C20F4D3}" presName="invisiNode" presStyleLbl="node1" presStyleIdx="3" presStyleCnt="4"/>
      <dgm:spPr/>
    </dgm:pt>
    <dgm:pt modelId="{31113AC1-56A8-4DE3-ADA6-965246234DEB}" type="pres">
      <dgm:prSet presAssocID="{B579E336-2791-4C6A-AC03-C65B2C20F4D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324744C7-C96A-47EF-9CE9-B73F248CBEF7}" type="presOf" srcId="{9E14D183-EE68-46BA-919C-2AB8807FB0C1}" destId="{3B14C2D1-4F0E-4A2C-B0F7-C15210150F81}" srcOrd="1" destOrd="0" presId="urn:microsoft.com/office/officeart/2005/8/layout/hList7"/>
    <dgm:cxn modelId="{2991E1BC-EB59-444B-AD46-0CA4889E3C5F}" srcId="{A658D53F-E7DF-44DB-BED6-848AD6324F72}" destId="{B579E336-2791-4C6A-AC03-C65B2C20F4D3}" srcOrd="3" destOrd="0" parTransId="{4EA3080C-2E36-4BB6-BEF9-7CD28E991A7D}" sibTransId="{CF5A1FDD-59B8-4F39-9ED3-90603B95FA21}"/>
    <dgm:cxn modelId="{4552A790-DE86-4064-BEA8-7F68F54FB676}" type="presOf" srcId="{35040AA0-BE99-47E3-A553-81CB3957CB10}" destId="{E5DCC66C-6231-4987-8655-9E95B04EC1BB}" srcOrd="0" destOrd="0" presId="urn:microsoft.com/office/officeart/2005/8/layout/hList7"/>
    <dgm:cxn modelId="{45DE5A76-5FC1-4DCF-A1F1-84CD67EB9073}" type="presOf" srcId="{530A63FC-B5C6-4413-A8C9-B2220DA5A5E2}" destId="{3B11F7B8-AF9E-4545-886A-57B3F08F5621}" srcOrd="1" destOrd="0" presId="urn:microsoft.com/office/officeart/2005/8/layout/hList7"/>
    <dgm:cxn modelId="{C867A99A-CC8E-40C7-BD90-CE47A7269B07}" type="presOf" srcId="{B579E336-2791-4C6A-AC03-C65B2C20F4D3}" destId="{4E2BA9D2-05C9-490D-9672-9380AFF9C421}" srcOrd="1" destOrd="0" presId="urn:microsoft.com/office/officeart/2005/8/layout/hList7"/>
    <dgm:cxn modelId="{0B74A0A5-76E7-44EB-8A95-080FD3B33800}" type="presOf" srcId="{B579E336-2791-4C6A-AC03-C65B2C20F4D3}" destId="{8C492F8A-2492-490F-93A1-B8E2AFD2D095}" srcOrd="0" destOrd="0" presId="urn:microsoft.com/office/officeart/2005/8/layout/hList7"/>
    <dgm:cxn modelId="{B5ED7F6B-2FB3-4D3F-8661-3A0DC17BAF2D}" type="presOf" srcId="{AA4B693C-957E-4F4B-9468-63ED361989E1}" destId="{2A024AAB-CCAD-43F6-8C66-6B68A6EFD418}" srcOrd="0" destOrd="0" presId="urn:microsoft.com/office/officeart/2005/8/layout/hList7"/>
    <dgm:cxn modelId="{FDF810CC-862E-46A2-83EC-988E64894C39}" type="presOf" srcId="{A658D53F-E7DF-44DB-BED6-848AD6324F72}" destId="{BBEA9807-0351-4E2B-A1EF-9FE61D019713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E41FC9A6-2C41-47DD-BCB3-416F0583DD0B}" type="presOf" srcId="{530A63FC-B5C6-4413-A8C9-B2220DA5A5E2}" destId="{9F8C079E-02C6-4908-85FB-DE24B794FBA4}" srcOrd="0" destOrd="0" presId="urn:microsoft.com/office/officeart/2005/8/layout/hList7"/>
    <dgm:cxn modelId="{F95C3B21-8D03-4EC3-A6A2-CD42144EA1DE}" type="presOf" srcId="{9E14D183-EE68-46BA-919C-2AB8807FB0C1}" destId="{14C76347-0565-46FB-AFA1-585A174BCD55}" srcOrd="0" destOrd="0" presId="urn:microsoft.com/office/officeart/2005/8/layout/hList7"/>
    <dgm:cxn modelId="{EB5B3D0B-99F1-4BF8-BB97-630491E135CC}" type="presOf" srcId="{536EACEF-F6DF-46E9-AA04-E85C15DB5220}" destId="{77D1C210-BED4-4A52-9FF0-6A567AF50CE5}" srcOrd="0" destOrd="0" presId="urn:microsoft.com/office/officeart/2005/8/layout/hList7"/>
    <dgm:cxn modelId="{1B8B0E9E-F978-464D-BEE5-6E1AEF866B40}" type="presOf" srcId="{35040AA0-BE99-47E3-A553-81CB3957CB10}" destId="{32663EA3-14C0-40D9-9F43-37699394098C}" srcOrd="1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D1AD16CE-C6AB-466A-BE5A-2274C2BCB7BF}" type="presOf" srcId="{1E80C3F0-1884-4995-A08D-45CB6FC6E6EA}" destId="{2560B990-E673-46DA-BC95-61060BFCFF46}" srcOrd="0" destOrd="0" presId="urn:microsoft.com/office/officeart/2005/8/layout/hList7"/>
    <dgm:cxn modelId="{DE4FB964-8209-43AF-A8B0-CA812466EC7C}" type="presParOf" srcId="{BBEA9807-0351-4E2B-A1EF-9FE61D019713}" destId="{18CCE867-A6E7-46F0-AC0A-76A76A455F3E}" srcOrd="0" destOrd="0" presId="urn:microsoft.com/office/officeart/2005/8/layout/hList7"/>
    <dgm:cxn modelId="{16FD5DE7-3653-46AF-A3DA-6775DE8FBB47}" type="presParOf" srcId="{BBEA9807-0351-4E2B-A1EF-9FE61D019713}" destId="{87BBBB22-FCE8-4B8A-931B-D2324F4AFB9D}" srcOrd="1" destOrd="0" presId="urn:microsoft.com/office/officeart/2005/8/layout/hList7"/>
    <dgm:cxn modelId="{609A18A2-43DD-4C2E-83A7-3F0D5D1CCC11}" type="presParOf" srcId="{87BBBB22-FCE8-4B8A-931B-D2324F4AFB9D}" destId="{A9EBFBAC-99F3-4AB7-A28A-E0F9F331FF53}" srcOrd="0" destOrd="0" presId="urn:microsoft.com/office/officeart/2005/8/layout/hList7"/>
    <dgm:cxn modelId="{B0DA576C-D2CE-4210-A6EE-2A6DD8DBF6AF}" type="presParOf" srcId="{A9EBFBAC-99F3-4AB7-A28A-E0F9F331FF53}" destId="{9F8C079E-02C6-4908-85FB-DE24B794FBA4}" srcOrd="0" destOrd="0" presId="urn:microsoft.com/office/officeart/2005/8/layout/hList7"/>
    <dgm:cxn modelId="{EBC5D276-A29F-47A5-BFA9-D029D40C53FF}" type="presParOf" srcId="{A9EBFBAC-99F3-4AB7-A28A-E0F9F331FF53}" destId="{3B11F7B8-AF9E-4545-886A-57B3F08F5621}" srcOrd="1" destOrd="0" presId="urn:microsoft.com/office/officeart/2005/8/layout/hList7"/>
    <dgm:cxn modelId="{B74A6749-CE3B-45AF-B2F7-A161179A91A6}" type="presParOf" srcId="{A9EBFBAC-99F3-4AB7-A28A-E0F9F331FF53}" destId="{7EE96D75-5E2E-4F80-98A2-7242697605E0}" srcOrd="2" destOrd="0" presId="urn:microsoft.com/office/officeart/2005/8/layout/hList7"/>
    <dgm:cxn modelId="{0626184C-6E70-4EB9-9959-1E85D3ED9041}" type="presParOf" srcId="{A9EBFBAC-99F3-4AB7-A28A-E0F9F331FF53}" destId="{6D475F93-2FA9-4994-AD93-7D015F60D574}" srcOrd="3" destOrd="0" presId="urn:microsoft.com/office/officeart/2005/8/layout/hList7"/>
    <dgm:cxn modelId="{6149730A-02CA-4F20-91C7-A1418E241E0A}" type="presParOf" srcId="{87BBBB22-FCE8-4B8A-931B-D2324F4AFB9D}" destId="{77D1C210-BED4-4A52-9FF0-6A567AF50CE5}" srcOrd="1" destOrd="0" presId="urn:microsoft.com/office/officeart/2005/8/layout/hList7"/>
    <dgm:cxn modelId="{173F44A8-2B1F-4B01-BCF3-C81D3E136F10}" type="presParOf" srcId="{87BBBB22-FCE8-4B8A-931B-D2324F4AFB9D}" destId="{D7EF425F-AA11-4018-B3E9-8793DA306522}" srcOrd="2" destOrd="0" presId="urn:microsoft.com/office/officeart/2005/8/layout/hList7"/>
    <dgm:cxn modelId="{1CC87A7D-8C00-4C02-8C6C-C706E17E905B}" type="presParOf" srcId="{D7EF425F-AA11-4018-B3E9-8793DA306522}" destId="{E5DCC66C-6231-4987-8655-9E95B04EC1BB}" srcOrd="0" destOrd="0" presId="urn:microsoft.com/office/officeart/2005/8/layout/hList7"/>
    <dgm:cxn modelId="{8B748372-B9D7-4E6B-83DB-10146E9F97B9}" type="presParOf" srcId="{D7EF425F-AA11-4018-B3E9-8793DA306522}" destId="{32663EA3-14C0-40D9-9F43-37699394098C}" srcOrd="1" destOrd="0" presId="urn:microsoft.com/office/officeart/2005/8/layout/hList7"/>
    <dgm:cxn modelId="{4647138F-02D8-45BA-B5D4-716A3566F173}" type="presParOf" srcId="{D7EF425F-AA11-4018-B3E9-8793DA306522}" destId="{981D2287-6597-4232-8C95-F8C132E662FA}" srcOrd="2" destOrd="0" presId="urn:microsoft.com/office/officeart/2005/8/layout/hList7"/>
    <dgm:cxn modelId="{AD298A20-2F64-4996-B275-3E9E62DF35E6}" type="presParOf" srcId="{D7EF425F-AA11-4018-B3E9-8793DA306522}" destId="{1D39E10B-4014-4B45-BD02-E6EC234F20D9}" srcOrd="3" destOrd="0" presId="urn:microsoft.com/office/officeart/2005/8/layout/hList7"/>
    <dgm:cxn modelId="{CC94AE63-FBAE-4DE5-A760-E1F5FA0F524A}" type="presParOf" srcId="{87BBBB22-FCE8-4B8A-931B-D2324F4AFB9D}" destId="{2560B990-E673-46DA-BC95-61060BFCFF46}" srcOrd="3" destOrd="0" presId="urn:microsoft.com/office/officeart/2005/8/layout/hList7"/>
    <dgm:cxn modelId="{05C38476-9635-4D35-A606-C14E7F387C3E}" type="presParOf" srcId="{87BBBB22-FCE8-4B8A-931B-D2324F4AFB9D}" destId="{F261B376-56D1-489C-AF73-8EF4F7227FF0}" srcOrd="4" destOrd="0" presId="urn:microsoft.com/office/officeart/2005/8/layout/hList7"/>
    <dgm:cxn modelId="{D3F254AB-E5DA-4B2A-810B-1031245FD630}" type="presParOf" srcId="{F261B376-56D1-489C-AF73-8EF4F7227FF0}" destId="{14C76347-0565-46FB-AFA1-585A174BCD55}" srcOrd="0" destOrd="0" presId="urn:microsoft.com/office/officeart/2005/8/layout/hList7"/>
    <dgm:cxn modelId="{37BDDB74-BDA2-40D1-929D-CB02D4D33ED5}" type="presParOf" srcId="{F261B376-56D1-489C-AF73-8EF4F7227FF0}" destId="{3B14C2D1-4F0E-4A2C-B0F7-C15210150F81}" srcOrd="1" destOrd="0" presId="urn:microsoft.com/office/officeart/2005/8/layout/hList7"/>
    <dgm:cxn modelId="{D42B99BE-3B3B-44A5-B891-D85AC64521F5}" type="presParOf" srcId="{F261B376-56D1-489C-AF73-8EF4F7227FF0}" destId="{F2CB6662-F752-4008-97D9-EEE27514B491}" srcOrd="2" destOrd="0" presId="urn:microsoft.com/office/officeart/2005/8/layout/hList7"/>
    <dgm:cxn modelId="{DF8563A3-E032-48E1-A610-3245CCD0D493}" type="presParOf" srcId="{F261B376-56D1-489C-AF73-8EF4F7227FF0}" destId="{6B40754A-7A6F-4CAB-847C-C51D9864D662}" srcOrd="3" destOrd="0" presId="urn:microsoft.com/office/officeart/2005/8/layout/hList7"/>
    <dgm:cxn modelId="{22F887F1-247A-48A5-BD71-6E68A971BD4A}" type="presParOf" srcId="{87BBBB22-FCE8-4B8A-931B-D2324F4AFB9D}" destId="{2A024AAB-CCAD-43F6-8C66-6B68A6EFD418}" srcOrd="5" destOrd="0" presId="urn:microsoft.com/office/officeart/2005/8/layout/hList7"/>
    <dgm:cxn modelId="{387824CE-451D-4F5B-A0C2-078C6B03EFEC}" type="presParOf" srcId="{87BBBB22-FCE8-4B8A-931B-D2324F4AFB9D}" destId="{DA0E28F4-6252-45A6-803A-91B45E5AE790}" srcOrd="6" destOrd="0" presId="urn:microsoft.com/office/officeart/2005/8/layout/hList7"/>
    <dgm:cxn modelId="{52D5DAF7-E55D-4571-B1C7-23C7D09C6E99}" type="presParOf" srcId="{DA0E28F4-6252-45A6-803A-91B45E5AE790}" destId="{8C492F8A-2492-490F-93A1-B8E2AFD2D095}" srcOrd="0" destOrd="0" presId="urn:microsoft.com/office/officeart/2005/8/layout/hList7"/>
    <dgm:cxn modelId="{C3728498-B0F1-4342-89FE-850497480860}" type="presParOf" srcId="{DA0E28F4-6252-45A6-803A-91B45E5AE790}" destId="{4E2BA9D2-05C9-490D-9672-9380AFF9C421}" srcOrd="1" destOrd="0" presId="urn:microsoft.com/office/officeart/2005/8/layout/hList7"/>
    <dgm:cxn modelId="{CC5C050C-EE16-4AAF-9A9D-53F94462878E}" type="presParOf" srcId="{DA0E28F4-6252-45A6-803A-91B45E5AE790}" destId="{4637E8A5-10DE-45AC-84F3-0FB4FA23C0A2}" srcOrd="2" destOrd="0" presId="urn:microsoft.com/office/officeart/2005/8/layout/hList7"/>
    <dgm:cxn modelId="{CB959A84-FFF8-4F39-8F41-A8B2EF445621}" type="presParOf" srcId="{DA0E28F4-6252-45A6-803A-91B45E5AE790}" destId="{31113AC1-56A8-4DE3-ADA6-965246234D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МП «Дорожное хозяйство и транспорт»</a:t>
          </a:r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 smtClean="0"/>
            <a:t>МП «Территориальное благоустройство и повышение качества городской и сельской среды» </a:t>
          </a:r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МП «Инженерная и коммунальная инфраструктура» </a:t>
          </a:r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Y="371" custLinFactNeighborX="-4219" custLinFactNeighborY="10000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3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3"/>
      <dgm:spPr/>
    </dgm:pt>
    <dgm:pt modelId="{6D475F93-2FA9-4994-AD93-7D015F60D574}" type="pres">
      <dgm:prSet presAssocID="{530A63FC-B5C6-4413-A8C9-B2220DA5A5E2}" presName="imagNode" presStyleLbl="fgImgPlace1" presStyleIdx="0" presStyleCnt="3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3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3"/>
      <dgm:spPr/>
    </dgm:pt>
    <dgm:pt modelId="{1D39E10B-4014-4B45-BD02-E6EC234F20D9}" type="pres">
      <dgm:prSet presAssocID="{35040AA0-BE99-47E3-A553-81CB3957CB1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3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3"/>
      <dgm:spPr/>
    </dgm:pt>
    <dgm:pt modelId="{6B40754A-7A6F-4CAB-847C-C51D9864D662}" type="pres">
      <dgm:prSet presAssocID="{9E14D183-EE68-46BA-919C-2AB8807FB0C1}" presName="imagNode" presStyleLbl="fgImgPlace1" presStyleIdx="2" presStyleCnt="3" custLinFactNeighborX="-2170" custLinFactNeighborY="-26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E3EE90C7-A44B-42F9-A3B8-AD648B24AB50}" type="presOf" srcId="{9E14D183-EE68-46BA-919C-2AB8807FB0C1}" destId="{14C76347-0565-46FB-AFA1-585A174BCD55}" srcOrd="0" destOrd="0" presId="urn:microsoft.com/office/officeart/2005/8/layout/hList7"/>
    <dgm:cxn modelId="{8FE30966-217F-4E34-93FF-0E23FFEDF5F3}" type="presOf" srcId="{35040AA0-BE99-47E3-A553-81CB3957CB10}" destId="{E5DCC66C-6231-4987-8655-9E95B04EC1BB}" srcOrd="0" destOrd="0" presId="urn:microsoft.com/office/officeart/2005/8/layout/hList7"/>
    <dgm:cxn modelId="{F9D33B7B-0C6D-413A-8E0A-D5C85358841A}" type="presOf" srcId="{530A63FC-B5C6-4413-A8C9-B2220DA5A5E2}" destId="{3B11F7B8-AF9E-4545-886A-57B3F08F5621}" srcOrd="1" destOrd="0" presId="urn:microsoft.com/office/officeart/2005/8/layout/hList7"/>
    <dgm:cxn modelId="{5F47B54C-769F-4DF0-B269-B354A2207743}" type="presOf" srcId="{530A63FC-B5C6-4413-A8C9-B2220DA5A5E2}" destId="{9F8C079E-02C6-4908-85FB-DE24B794FBA4}" srcOrd="0" destOrd="0" presId="urn:microsoft.com/office/officeart/2005/8/layout/hList7"/>
    <dgm:cxn modelId="{050F072C-69E2-44DA-AF42-7D168B781F2D}" type="presOf" srcId="{536EACEF-F6DF-46E9-AA04-E85C15DB5220}" destId="{77D1C210-BED4-4A52-9FF0-6A567AF50CE5}" srcOrd="0" destOrd="0" presId="urn:microsoft.com/office/officeart/2005/8/layout/hList7"/>
    <dgm:cxn modelId="{2B8F49F4-8EB8-4CF3-A02D-7955D33CEAC3}" type="presOf" srcId="{9E14D183-EE68-46BA-919C-2AB8807FB0C1}" destId="{3B14C2D1-4F0E-4A2C-B0F7-C15210150F81}" srcOrd="1" destOrd="0" presId="urn:microsoft.com/office/officeart/2005/8/layout/hList7"/>
    <dgm:cxn modelId="{A9A26825-572E-4D39-B687-4EA9A3C69D6B}" type="presOf" srcId="{35040AA0-BE99-47E3-A553-81CB3957CB10}" destId="{32663EA3-14C0-40D9-9F43-37699394098C}" srcOrd="1" destOrd="0" presId="urn:microsoft.com/office/officeart/2005/8/layout/hList7"/>
    <dgm:cxn modelId="{F9EDB9D0-BF3E-4709-BCEC-D12A3552700E}" type="presOf" srcId="{1E80C3F0-1884-4995-A08D-45CB6FC6E6EA}" destId="{2560B990-E673-46DA-BC95-61060BFCFF46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1CB71A04-C8FC-4360-AB63-21741423C9C0}" type="presOf" srcId="{A658D53F-E7DF-44DB-BED6-848AD6324F72}" destId="{BBEA9807-0351-4E2B-A1EF-9FE61D019713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6E224ECF-1E33-4760-A88C-F3FF16C8996F}" type="presParOf" srcId="{BBEA9807-0351-4E2B-A1EF-9FE61D019713}" destId="{18CCE867-A6E7-46F0-AC0A-76A76A455F3E}" srcOrd="0" destOrd="0" presId="urn:microsoft.com/office/officeart/2005/8/layout/hList7"/>
    <dgm:cxn modelId="{1225BBEE-324D-4114-A14D-F88F6F435B7B}" type="presParOf" srcId="{BBEA9807-0351-4E2B-A1EF-9FE61D019713}" destId="{87BBBB22-FCE8-4B8A-931B-D2324F4AFB9D}" srcOrd="1" destOrd="0" presId="urn:microsoft.com/office/officeart/2005/8/layout/hList7"/>
    <dgm:cxn modelId="{E859358C-2344-4806-9960-E441B365BAC4}" type="presParOf" srcId="{87BBBB22-FCE8-4B8A-931B-D2324F4AFB9D}" destId="{A9EBFBAC-99F3-4AB7-A28A-E0F9F331FF53}" srcOrd="0" destOrd="0" presId="urn:microsoft.com/office/officeart/2005/8/layout/hList7"/>
    <dgm:cxn modelId="{F308AF48-C485-43DE-8883-D6850D69B74D}" type="presParOf" srcId="{A9EBFBAC-99F3-4AB7-A28A-E0F9F331FF53}" destId="{9F8C079E-02C6-4908-85FB-DE24B794FBA4}" srcOrd="0" destOrd="0" presId="urn:microsoft.com/office/officeart/2005/8/layout/hList7"/>
    <dgm:cxn modelId="{6DFD6814-2ED8-4720-BAE8-46376453A185}" type="presParOf" srcId="{A9EBFBAC-99F3-4AB7-A28A-E0F9F331FF53}" destId="{3B11F7B8-AF9E-4545-886A-57B3F08F5621}" srcOrd="1" destOrd="0" presId="urn:microsoft.com/office/officeart/2005/8/layout/hList7"/>
    <dgm:cxn modelId="{D96D1516-E457-40BD-8A83-3DEFF66B9D5A}" type="presParOf" srcId="{A9EBFBAC-99F3-4AB7-A28A-E0F9F331FF53}" destId="{7EE96D75-5E2E-4F80-98A2-7242697605E0}" srcOrd="2" destOrd="0" presId="urn:microsoft.com/office/officeart/2005/8/layout/hList7"/>
    <dgm:cxn modelId="{B9641A1A-23AB-4D24-98FD-BD4173F392FD}" type="presParOf" srcId="{A9EBFBAC-99F3-4AB7-A28A-E0F9F331FF53}" destId="{6D475F93-2FA9-4994-AD93-7D015F60D574}" srcOrd="3" destOrd="0" presId="urn:microsoft.com/office/officeart/2005/8/layout/hList7"/>
    <dgm:cxn modelId="{2ECF9C4D-84FE-4ABE-AA3C-9BBE0AA28A4C}" type="presParOf" srcId="{87BBBB22-FCE8-4B8A-931B-D2324F4AFB9D}" destId="{77D1C210-BED4-4A52-9FF0-6A567AF50CE5}" srcOrd="1" destOrd="0" presId="urn:microsoft.com/office/officeart/2005/8/layout/hList7"/>
    <dgm:cxn modelId="{31B74DBF-75E4-43C5-B160-F615688F2270}" type="presParOf" srcId="{87BBBB22-FCE8-4B8A-931B-D2324F4AFB9D}" destId="{D7EF425F-AA11-4018-B3E9-8793DA306522}" srcOrd="2" destOrd="0" presId="urn:microsoft.com/office/officeart/2005/8/layout/hList7"/>
    <dgm:cxn modelId="{72483F37-6CE3-4741-BB4C-DAA3F6D94AAA}" type="presParOf" srcId="{D7EF425F-AA11-4018-B3E9-8793DA306522}" destId="{E5DCC66C-6231-4987-8655-9E95B04EC1BB}" srcOrd="0" destOrd="0" presId="urn:microsoft.com/office/officeart/2005/8/layout/hList7"/>
    <dgm:cxn modelId="{C534D624-BE01-422D-B9DD-A5DA4EA635AA}" type="presParOf" srcId="{D7EF425F-AA11-4018-B3E9-8793DA306522}" destId="{32663EA3-14C0-40D9-9F43-37699394098C}" srcOrd="1" destOrd="0" presId="urn:microsoft.com/office/officeart/2005/8/layout/hList7"/>
    <dgm:cxn modelId="{7E390D57-5CAE-4E9E-8625-5CC39CC7733F}" type="presParOf" srcId="{D7EF425F-AA11-4018-B3E9-8793DA306522}" destId="{981D2287-6597-4232-8C95-F8C132E662FA}" srcOrd="2" destOrd="0" presId="urn:microsoft.com/office/officeart/2005/8/layout/hList7"/>
    <dgm:cxn modelId="{72EEF8BD-7509-4F90-A056-FDFA02806A1B}" type="presParOf" srcId="{D7EF425F-AA11-4018-B3E9-8793DA306522}" destId="{1D39E10B-4014-4B45-BD02-E6EC234F20D9}" srcOrd="3" destOrd="0" presId="urn:microsoft.com/office/officeart/2005/8/layout/hList7"/>
    <dgm:cxn modelId="{4FD4F862-0AA3-4278-979D-665DADE8C4C3}" type="presParOf" srcId="{87BBBB22-FCE8-4B8A-931B-D2324F4AFB9D}" destId="{2560B990-E673-46DA-BC95-61060BFCFF46}" srcOrd="3" destOrd="0" presId="urn:microsoft.com/office/officeart/2005/8/layout/hList7"/>
    <dgm:cxn modelId="{A24267E3-9E4B-406C-BB68-9DAFF0FE2E2D}" type="presParOf" srcId="{87BBBB22-FCE8-4B8A-931B-D2324F4AFB9D}" destId="{F261B376-56D1-489C-AF73-8EF4F7227FF0}" srcOrd="4" destOrd="0" presId="urn:microsoft.com/office/officeart/2005/8/layout/hList7"/>
    <dgm:cxn modelId="{0F569CAD-D40F-473F-8FF9-61FD5AF79A84}" type="presParOf" srcId="{F261B376-56D1-489C-AF73-8EF4F7227FF0}" destId="{14C76347-0565-46FB-AFA1-585A174BCD55}" srcOrd="0" destOrd="0" presId="urn:microsoft.com/office/officeart/2005/8/layout/hList7"/>
    <dgm:cxn modelId="{50D61182-3A4D-40F7-8F31-C42FFBDDC2A0}" type="presParOf" srcId="{F261B376-56D1-489C-AF73-8EF4F7227FF0}" destId="{3B14C2D1-4F0E-4A2C-B0F7-C15210150F81}" srcOrd="1" destOrd="0" presId="urn:microsoft.com/office/officeart/2005/8/layout/hList7"/>
    <dgm:cxn modelId="{17E8C201-1C88-4A50-A934-D192F7815FF4}" type="presParOf" srcId="{F261B376-56D1-489C-AF73-8EF4F7227FF0}" destId="{F2CB6662-F752-4008-97D9-EEE27514B491}" srcOrd="2" destOrd="0" presId="urn:microsoft.com/office/officeart/2005/8/layout/hList7"/>
    <dgm:cxn modelId="{931CC329-A307-4F7E-B615-2E01F1251D10}" type="presParOf" srcId="{F261B376-56D1-489C-AF73-8EF4F7227FF0}" destId="{6B40754A-7A6F-4CAB-847C-C51D9864D6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</a:t>
          </a:r>
          <a:r>
            <a:rPr lang="ru-RU" sz="2000" dirty="0" smtClean="0"/>
            <a:t>«Муниципальные финансы»</a:t>
          </a:r>
          <a:endParaRPr lang="ru-RU" sz="2000" dirty="0"/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«Муниципальная экономика»</a:t>
          </a:r>
        </a:p>
        <a:p>
          <a:endParaRPr lang="ru-RU" dirty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«Муниципальное управление и цифровизация»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F0A8FAAA-3F82-4265-A508-79AF79102E51}">
      <dgm:prSet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«Муниципальное имущество»</a:t>
          </a:r>
        </a:p>
        <a:p>
          <a:endParaRPr lang="ru-RU" dirty="0"/>
        </a:p>
      </dgm:t>
    </dgm:pt>
    <dgm:pt modelId="{AF72BC37-22A5-40EB-8DFD-228A1FE2D860}" type="parTrans" cxnId="{6DC85212-FFF3-43F1-A5E0-111C43DD5295}">
      <dgm:prSet/>
      <dgm:spPr/>
      <dgm:t>
        <a:bodyPr/>
        <a:lstStyle/>
        <a:p>
          <a:endParaRPr lang="ru-RU"/>
        </a:p>
      </dgm:t>
    </dgm:pt>
    <dgm:pt modelId="{A66B36C8-BA03-46DD-AC5A-02FB2E987305}" type="sibTrans" cxnId="{6DC85212-FFF3-43F1-A5E0-111C43DD5295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NeighborX="84" custLinFactNeighborY="90295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4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4"/>
      <dgm:spPr/>
    </dgm:pt>
    <dgm:pt modelId="{6D475F93-2FA9-4994-AD93-7D015F60D574}" type="pres">
      <dgm:prSet presAssocID="{530A63FC-B5C6-4413-A8C9-B2220DA5A5E2}" presName="imagNode" presStyleLbl="fgImgPlace1" presStyleIdx="0" presStyleCnt="4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4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4"/>
      <dgm:spPr/>
    </dgm:pt>
    <dgm:pt modelId="{1D39E10B-4014-4B45-BD02-E6EC234F20D9}" type="pres">
      <dgm:prSet presAssocID="{35040AA0-BE99-47E3-A553-81CB3957CB10}" presName="imagNode" presStyleLbl="fgImgPlace1" presStyleIdx="1" presStyleCnt="4" custLinFactNeighborX="-396" custLinFactNeighborY="-26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4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4"/>
      <dgm:spPr/>
    </dgm:pt>
    <dgm:pt modelId="{6B40754A-7A6F-4CAB-847C-C51D9864D662}" type="pres">
      <dgm:prSet presAssocID="{9E14D183-EE68-46BA-919C-2AB8807FB0C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4A022D-85EA-444E-AFF6-19565014E056}" type="pres">
      <dgm:prSet presAssocID="{AA4B693C-957E-4F4B-9468-63ED361989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EA0374-F884-4694-98B2-6B3D7F471B97}" type="pres">
      <dgm:prSet presAssocID="{F0A8FAAA-3F82-4265-A508-79AF79102E51}" presName="compNode" presStyleCnt="0"/>
      <dgm:spPr/>
    </dgm:pt>
    <dgm:pt modelId="{1A87206E-1049-4E21-8BF9-FE2F958231E7}" type="pres">
      <dgm:prSet presAssocID="{F0A8FAAA-3F82-4265-A508-79AF79102E51}" presName="bkgdShape" presStyleLbl="node1" presStyleIdx="3" presStyleCnt="4"/>
      <dgm:spPr/>
      <dgm:t>
        <a:bodyPr/>
        <a:lstStyle/>
        <a:p>
          <a:endParaRPr lang="ru-RU"/>
        </a:p>
      </dgm:t>
    </dgm:pt>
    <dgm:pt modelId="{6FB11401-A495-42CD-8060-448660D657FB}" type="pres">
      <dgm:prSet presAssocID="{F0A8FAAA-3F82-4265-A508-79AF79102E5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CCB1-DB86-43FC-B484-B714A1E0DAE3}" type="pres">
      <dgm:prSet presAssocID="{F0A8FAAA-3F82-4265-A508-79AF79102E51}" presName="invisiNode" presStyleLbl="node1" presStyleIdx="3" presStyleCnt="4"/>
      <dgm:spPr/>
    </dgm:pt>
    <dgm:pt modelId="{0E0B831E-393C-4FF7-9FCE-D33F1E532952}" type="pres">
      <dgm:prSet presAssocID="{F0A8FAAA-3F82-4265-A508-79AF79102E5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464B55D0-A900-4FBD-9EB7-FA8DDDE0A753}" type="presOf" srcId="{9E14D183-EE68-46BA-919C-2AB8807FB0C1}" destId="{3B14C2D1-4F0E-4A2C-B0F7-C15210150F81}" srcOrd="1" destOrd="0" presId="urn:microsoft.com/office/officeart/2005/8/layout/hList7"/>
    <dgm:cxn modelId="{010C3E3E-D397-400E-B930-B594D88E25CE}" type="presOf" srcId="{A658D53F-E7DF-44DB-BED6-848AD6324F72}" destId="{BBEA9807-0351-4E2B-A1EF-9FE61D019713}" srcOrd="0" destOrd="0" presId="urn:microsoft.com/office/officeart/2005/8/layout/hList7"/>
    <dgm:cxn modelId="{921EFE62-DD6D-4010-9597-5D2939F5A57B}" type="presOf" srcId="{536EACEF-F6DF-46E9-AA04-E85C15DB5220}" destId="{77D1C210-BED4-4A52-9FF0-6A567AF50CE5}" srcOrd="0" destOrd="0" presId="urn:microsoft.com/office/officeart/2005/8/layout/hList7"/>
    <dgm:cxn modelId="{1C33728A-4BD5-4DFC-B8E2-DDD53A22388D}" type="presOf" srcId="{35040AA0-BE99-47E3-A553-81CB3957CB10}" destId="{E5DCC66C-6231-4987-8655-9E95B04EC1BB}" srcOrd="0" destOrd="0" presId="urn:microsoft.com/office/officeart/2005/8/layout/hList7"/>
    <dgm:cxn modelId="{4B28BD1A-E8CB-4B72-A2E4-05819DB15521}" type="presOf" srcId="{530A63FC-B5C6-4413-A8C9-B2220DA5A5E2}" destId="{9F8C079E-02C6-4908-85FB-DE24B794FBA4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8D021A8B-BFCB-4F0A-B7E4-3B7B78C94D40}" type="presOf" srcId="{F0A8FAAA-3F82-4265-A508-79AF79102E51}" destId="{6FB11401-A495-42CD-8060-448660D657FB}" srcOrd="1" destOrd="0" presId="urn:microsoft.com/office/officeart/2005/8/layout/hList7"/>
    <dgm:cxn modelId="{777C4C0C-A067-48C7-8C24-CFFCAEBCF974}" type="presOf" srcId="{1E80C3F0-1884-4995-A08D-45CB6FC6E6EA}" destId="{2560B990-E673-46DA-BC95-61060BFCFF46}" srcOrd="0" destOrd="0" presId="urn:microsoft.com/office/officeart/2005/8/layout/hList7"/>
    <dgm:cxn modelId="{7ED30614-5306-43EB-8CD5-36EAF35008FD}" type="presOf" srcId="{35040AA0-BE99-47E3-A553-81CB3957CB10}" destId="{32663EA3-14C0-40D9-9F43-37699394098C}" srcOrd="1" destOrd="0" presId="urn:microsoft.com/office/officeart/2005/8/layout/hList7"/>
    <dgm:cxn modelId="{6DC85212-FFF3-43F1-A5E0-111C43DD5295}" srcId="{A658D53F-E7DF-44DB-BED6-848AD6324F72}" destId="{F0A8FAAA-3F82-4265-A508-79AF79102E51}" srcOrd="3" destOrd="0" parTransId="{AF72BC37-22A5-40EB-8DFD-228A1FE2D860}" sibTransId="{A66B36C8-BA03-46DD-AC5A-02FB2E987305}"/>
    <dgm:cxn modelId="{B14E4663-DBF2-4880-B65D-7ED1522DC104}" type="presOf" srcId="{530A63FC-B5C6-4413-A8C9-B2220DA5A5E2}" destId="{3B11F7B8-AF9E-4545-886A-57B3F08F5621}" srcOrd="1" destOrd="0" presId="urn:microsoft.com/office/officeart/2005/8/layout/hList7"/>
    <dgm:cxn modelId="{A65B5A82-C297-4F66-A060-387EA5165870}" type="presOf" srcId="{F0A8FAAA-3F82-4265-A508-79AF79102E51}" destId="{1A87206E-1049-4E21-8BF9-FE2F958231E7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206E0B8E-973B-43E9-BB69-85BF6E03754B}" type="presOf" srcId="{AA4B693C-957E-4F4B-9468-63ED361989E1}" destId="{134A022D-85EA-444E-AFF6-19565014E056}" srcOrd="0" destOrd="0" presId="urn:microsoft.com/office/officeart/2005/8/layout/hList7"/>
    <dgm:cxn modelId="{A5B3E5FA-B8CE-4D71-91AD-93514654CF07}" type="presOf" srcId="{9E14D183-EE68-46BA-919C-2AB8807FB0C1}" destId="{14C76347-0565-46FB-AFA1-585A174BCD55}" srcOrd="0" destOrd="0" presId="urn:microsoft.com/office/officeart/2005/8/layout/hList7"/>
    <dgm:cxn modelId="{3C13D370-8DC9-492B-91CE-052FA8338228}" type="presParOf" srcId="{BBEA9807-0351-4E2B-A1EF-9FE61D019713}" destId="{18CCE867-A6E7-46F0-AC0A-76A76A455F3E}" srcOrd="0" destOrd="0" presId="urn:microsoft.com/office/officeart/2005/8/layout/hList7"/>
    <dgm:cxn modelId="{DF27242B-EBCA-4583-8A36-55F0E9415CE9}" type="presParOf" srcId="{BBEA9807-0351-4E2B-A1EF-9FE61D019713}" destId="{87BBBB22-FCE8-4B8A-931B-D2324F4AFB9D}" srcOrd="1" destOrd="0" presId="urn:microsoft.com/office/officeart/2005/8/layout/hList7"/>
    <dgm:cxn modelId="{4ABB79CF-302D-4824-8894-6B36A0FC30B9}" type="presParOf" srcId="{87BBBB22-FCE8-4B8A-931B-D2324F4AFB9D}" destId="{A9EBFBAC-99F3-4AB7-A28A-E0F9F331FF53}" srcOrd="0" destOrd="0" presId="urn:microsoft.com/office/officeart/2005/8/layout/hList7"/>
    <dgm:cxn modelId="{FD5F0973-9D16-4708-9CDD-6BF7B52AAA34}" type="presParOf" srcId="{A9EBFBAC-99F3-4AB7-A28A-E0F9F331FF53}" destId="{9F8C079E-02C6-4908-85FB-DE24B794FBA4}" srcOrd="0" destOrd="0" presId="urn:microsoft.com/office/officeart/2005/8/layout/hList7"/>
    <dgm:cxn modelId="{31864B79-C26F-4C8D-903E-AA11319C1E67}" type="presParOf" srcId="{A9EBFBAC-99F3-4AB7-A28A-E0F9F331FF53}" destId="{3B11F7B8-AF9E-4545-886A-57B3F08F5621}" srcOrd="1" destOrd="0" presId="urn:microsoft.com/office/officeart/2005/8/layout/hList7"/>
    <dgm:cxn modelId="{10EB162A-E85F-4D2B-868B-8F020A5A747D}" type="presParOf" srcId="{A9EBFBAC-99F3-4AB7-A28A-E0F9F331FF53}" destId="{7EE96D75-5E2E-4F80-98A2-7242697605E0}" srcOrd="2" destOrd="0" presId="urn:microsoft.com/office/officeart/2005/8/layout/hList7"/>
    <dgm:cxn modelId="{D45AC92D-BB56-4E14-9085-B1D7340F520D}" type="presParOf" srcId="{A9EBFBAC-99F3-4AB7-A28A-E0F9F331FF53}" destId="{6D475F93-2FA9-4994-AD93-7D015F60D574}" srcOrd="3" destOrd="0" presId="urn:microsoft.com/office/officeart/2005/8/layout/hList7"/>
    <dgm:cxn modelId="{D7BA3C11-BAA1-4444-910A-2C07A72F7256}" type="presParOf" srcId="{87BBBB22-FCE8-4B8A-931B-D2324F4AFB9D}" destId="{77D1C210-BED4-4A52-9FF0-6A567AF50CE5}" srcOrd="1" destOrd="0" presId="urn:microsoft.com/office/officeart/2005/8/layout/hList7"/>
    <dgm:cxn modelId="{9A378B8C-ABEF-4C3A-B750-22FD99AFBB04}" type="presParOf" srcId="{87BBBB22-FCE8-4B8A-931B-D2324F4AFB9D}" destId="{D7EF425F-AA11-4018-B3E9-8793DA306522}" srcOrd="2" destOrd="0" presId="urn:microsoft.com/office/officeart/2005/8/layout/hList7"/>
    <dgm:cxn modelId="{F98B92F0-A099-4F91-9F2A-1AA6596F5C0A}" type="presParOf" srcId="{D7EF425F-AA11-4018-B3E9-8793DA306522}" destId="{E5DCC66C-6231-4987-8655-9E95B04EC1BB}" srcOrd="0" destOrd="0" presId="urn:microsoft.com/office/officeart/2005/8/layout/hList7"/>
    <dgm:cxn modelId="{D00321D4-D6ED-4A8D-B8E6-92E5A5ACE735}" type="presParOf" srcId="{D7EF425F-AA11-4018-B3E9-8793DA306522}" destId="{32663EA3-14C0-40D9-9F43-37699394098C}" srcOrd="1" destOrd="0" presId="urn:microsoft.com/office/officeart/2005/8/layout/hList7"/>
    <dgm:cxn modelId="{108577C3-F7FF-4561-9B31-D77AAA4CF662}" type="presParOf" srcId="{D7EF425F-AA11-4018-B3E9-8793DA306522}" destId="{981D2287-6597-4232-8C95-F8C132E662FA}" srcOrd="2" destOrd="0" presId="urn:microsoft.com/office/officeart/2005/8/layout/hList7"/>
    <dgm:cxn modelId="{D14A7A48-9276-4095-86ED-E59DB10BF447}" type="presParOf" srcId="{D7EF425F-AA11-4018-B3E9-8793DA306522}" destId="{1D39E10B-4014-4B45-BD02-E6EC234F20D9}" srcOrd="3" destOrd="0" presId="urn:microsoft.com/office/officeart/2005/8/layout/hList7"/>
    <dgm:cxn modelId="{AB5F42E3-1573-4C23-93CB-2D0FBE26C820}" type="presParOf" srcId="{87BBBB22-FCE8-4B8A-931B-D2324F4AFB9D}" destId="{2560B990-E673-46DA-BC95-61060BFCFF46}" srcOrd="3" destOrd="0" presId="urn:microsoft.com/office/officeart/2005/8/layout/hList7"/>
    <dgm:cxn modelId="{554A1774-87AE-40EC-9261-D35828CEEBCA}" type="presParOf" srcId="{87BBBB22-FCE8-4B8A-931B-D2324F4AFB9D}" destId="{F261B376-56D1-489C-AF73-8EF4F7227FF0}" srcOrd="4" destOrd="0" presId="urn:microsoft.com/office/officeart/2005/8/layout/hList7"/>
    <dgm:cxn modelId="{DF10E44E-324A-408E-883C-2E183D78D4BC}" type="presParOf" srcId="{F261B376-56D1-489C-AF73-8EF4F7227FF0}" destId="{14C76347-0565-46FB-AFA1-585A174BCD55}" srcOrd="0" destOrd="0" presId="urn:microsoft.com/office/officeart/2005/8/layout/hList7"/>
    <dgm:cxn modelId="{5F88B54C-2C6B-4663-994D-E5E82D104E9E}" type="presParOf" srcId="{F261B376-56D1-489C-AF73-8EF4F7227FF0}" destId="{3B14C2D1-4F0E-4A2C-B0F7-C15210150F81}" srcOrd="1" destOrd="0" presId="urn:microsoft.com/office/officeart/2005/8/layout/hList7"/>
    <dgm:cxn modelId="{5CAE288D-BB8D-44AE-BF5A-525CC12D1DDD}" type="presParOf" srcId="{F261B376-56D1-489C-AF73-8EF4F7227FF0}" destId="{F2CB6662-F752-4008-97D9-EEE27514B491}" srcOrd="2" destOrd="0" presId="urn:microsoft.com/office/officeart/2005/8/layout/hList7"/>
    <dgm:cxn modelId="{04F65097-B1A8-4C8F-918F-AB3B4D02EF43}" type="presParOf" srcId="{F261B376-56D1-489C-AF73-8EF4F7227FF0}" destId="{6B40754A-7A6F-4CAB-847C-C51D9864D662}" srcOrd="3" destOrd="0" presId="urn:microsoft.com/office/officeart/2005/8/layout/hList7"/>
    <dgm:cxn modelId="{3066190C-072C-4D71-A720-D27E81CAE8E2}" type="presParOf" srcId="{87BBBB22-FCE8-4B8A-931B-D2324F4AFB9D}" destId="{134A022D-85EA-444E-AFF6-19565014E056}" srcOrd="5" destOrd="0" presId="urn:microsoft.com/office/officeart/2005/8/layout/hList7"/>
    <dgm:cxn modelId="{9F47A7A2-5D58-4E0F-9911-5EC9C5E1AFE0}" type="presParOf" srcId="{87BBBB22-FCE8-4B8A-931B-D2324F4AFB9D}" destId="{DCEA0374-F884-4694-98B2-6B3D7F471B97}" srcOrd="6" destOrd="0" presId="urn:microsoft.com/office/officeart/2005/8/layout/hList7"/>
    <dgm:cxn modelId="{99F8A3FA-AC24-4935-A3DD-50A08D3FD6D7}" type="presParOf" srcId="{DCEA0374-F884-4694-98B2-6B3D7F471B97}" destId="{1A87206E-1049-4E21-8BF9-FE2F958231E7}" srcOrd="0" destOrd="0" presId="urn:microsoft.com/office/officeart/2005/8/layout/hList7"/>
    <dgm:cxn modelId="{2DC60070-F621-4830-A2D5-CCD99E3E6FC3}" type="presParOf" srcId="{DCEA0374-F884-4694-98B2-6B3D7F471B97}" destId="{6FB11401-A495-42CD-8060-448660D657FB}" srcOrd="1" destOrd="0" presId="urn:microsoft.com/office/officeart/2005/8/layout/hList7"/>
    <dgm:cxn modelId="{0628B3D7-D335-4841-9686-006EA46AD761}" type="presParOf" srcId="{DCEA0374-F884-4694-98B2-6B3D7F471B97}" destId="{661BCCB1-DB86-43FC-B484-B714A1E0DAE3}" srcOrd="2" destOrd="0" presId="urn:microsoft.com/office/officeart/2005/8/layout/hList7"/>
    <dgm:cxn modelId="{25E6AC82-7C81-4A36-A5BB-174077E2BFF7}" type="presParOf" srcId="{DCEA0374-F884-4694-98B2-6B3D7F471B97}" destId="{0E0B831E-393C-4FF7-9FCE-D33F1E5329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«Безопасная среда для жизни»  </a:t>
          </a:r>
          <a:endParaRPr lang="ru-RU" sz="2800" dirty="0"/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«Экологическое благополучие»</a:t>
          </a:r>
        </a:p>
        <a:p>
          <a:endParaRPr lang="ru-RU" sz="2800" dirty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МП «Профилактика правонарушений и преступлений» </a:t>
          </a:r>
          <a:endParaRPr lang="ru-RU" sz="2400" dirty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NeighborX="84" custLinFactNeighborY="8022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3" custLinFactNeighborX="299" custLinFactNeighborY="569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3"/>
      <dgm:spPr/>
    </dgm:pt>
    <dgm:pt modelId="{6D475F93-2FA9-4994-AD93-7D015F60D574}" type="pres">
      <dgm:prSet presAssocID="{530A63FC-B5C6-4413-A8C9-B2220DA5A5E2}" presName="imagNode" presStyleLbl="fgImgPlace1" presStyleIdx="0" presStyleCnt="3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3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3"/>
      <dgm:spPr/>
    </dgm:pt>
    <dgm:pt modelId="{1D39E10B-4014-4B45-BD02-E6EC234F20D9}" type="pres">
      <dgm:prSet presAssocID="{35040AA0-BE99-47E3-A553-81CB3957CB10}" presName="imagNode" presStyleLbl="fgImgPlace1" presStyleIdx="1" presStyleCnt="3" custScaleX="108773" custScaleY="99697" custLinFactNeighborX="76" custLinFactNeighborY="-26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3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3"/>
      <dgm:spPr/>
    </dgm:pt>
    <dgm:pt modelId="{6B40754A-7A6F-4CAB-847C-C51D9864D662}" type="pres">
      <dgm:prSet presAssocID="{9E14D183-EE68-46BA-919C-2AB8807FB0C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E293B104-5173-4FBD-AAF7-5E7A4E3798D3}" type="presOf" srcId="{A658D53F-E7DF-44DB-BED6-848AD6324F72}" destId="{BBEA9807-0351-4E2B-A1EF-9FE61D019713}" srcOrd="0" destOrd="0" presId="urn:microsoft.com/office/officeart/2005/8/layout/hList7"/>
    <dgm:cxn modelId="{96E515C6-4416-4E4E-8322-C9649619AA43}" type="presOf" srcId="{9E14D183-EE68-46BA-919C-2AB8807FB0C1}" destId="{14C76347-0565-46FB-AFA1-585A174BCD55}" srcOrd="0" destOrd="0" presId="urn:microsoft.com/office/officeart/2005/8/layout/hList7"/>
    <dgm:cxn modelId="{2AB73237-C822-4C0F-8721-42A3FB284EC2}" type="presOf" srcId="{530A63FC-B5C6-4413-A8C9-B2220DA5A5E2}" destId="{9F8C079E-02C6-4908-85FB-DE24B794FBA4}" srcOrd="0" destOrd="0" presId="urn:microsoft.com/office/officeart/2005/8/layout/hList7"/>
    <dgm:cxn modelId="{99387DC2-6033-4778-967D-CA8BF6BDE4A6}" type="presOf" srcId="{35040AA0-BE99-47E3-A553-81CB3957CB10}" destId="{32663EA3-14C0-40D9-9F43-37699394098C}" srcOrd="1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F25CA4ED-61B3-4F17-AE06-95F46962485F}" type="presOf" srcId="{530A63FC-B5C6-4413-A8C9-B2220DA5A5E2}" destId="{3B11F7B8-AF9E-4545-886A-57B3F08F5621}" srcOrd="1" destOrd="0" presId="urn:microsoft.com/office/officeart/2005/8/layout/hList7"/>
    <dgm:cxn modelId="{FE684B41-F71B-4AB1-8BC3-8678FA73E119}" type="presOf" srcId="{35040AA0-BE99-47E3-A553-81CB3957CB10}" destId="{E5DCC66C-6231-4987-8655-9E95B04EC1BB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4D8D00A2-3183-4CF7-BCB1-30F0E4D3826B}" type="presOf" srcId="{536EACEF-F6DF-46E9-AA04-E85C15DB5220}" destId="{77D1C210-BED4-4A52-9FF0-6A567AF50CE5}" srcOrd="0" destOrd="0" presId="urn:microsoft.com/office/officeart/2005/8/layout/hList7"/>
    <dgm:cxn modelId="{E6E22BE0-91E0-4ADD-8CA7-B1C71B0F08F0}" type="presOf" srcId="{1E80C3F0-1884-4995-A08D-45CB6FC6E6EA}" destId="{2560B990-E673-46DA-BC95-61060BFCFF46}" srcOrd="0" destOrd="0" presId="urn:microsoft.com/office/officeart/2005/8/layout/hList7"/>
    <dgm:cxn modelId="{EBD668F3-DF07-40C5-9808-5BBA717B2FA6}" type="presOf" srcId="{9E14D183-EE68-46BA-919C-2AB8807FB0C1}" destId="{3B14C2D1-4F0E-4A2C-B0F7-C15210150F81}" srcOrd="1" destOrd="0" presId="urn:microsoft.com/office/officeart/2005/8/layout/hList7"/>
    <dgm:cxn modelId="{7D8DCFB4-7893-49D6-BAA3-BB31D680C517}" type="presParOf" srcId="{BBEA9807-0351-4E2B-A1EF-9FE61D019713}" destId="{18CCE867-A6E7-46F0-AC0A-76A76A455F3E}" srcOrd="0" destOrd="0" presId="urn:microsoft.com/office/officeart/2005/8/layout/hList7"/>
    <dgm:cxn modelId="{01FACAE5-5A66-4A45-86B8-06B312E8883D}" type="presParOf" srcId="{BBEA9807-0351-4E2B-A1EF-9FE61D019713}" destId="{87BBBB22-FCE8-4B8A-931B-D2324F4AFB9D}" srcOrd="1" destOrd="0" presId="urn:microsoft.com/office/officeart/2005/8/layout/hList7"/>
    <dgm:cxn modelId="{4D7D5602-0B55-4729-B159-981E442C279F}" type="presParOf" srcId="{87BBBB22-FCE8-4B8A-931B-D2324F4AFB9D}" destId="{A9EBFBAC-99F3-4AB7-A28A-E0F9F331FF53}" srcOrd="0" destOrd="0" presId="urn:microsoft.com/office/officeart/2005/8/layout/hList7"/>
    <dgm:cxn modelId="{62CE1FCA-66A4-4316-BC5B-6A500AB37310}" type="presParOf" srcId="{A9EBFBAC-99F3-4AB7-A28A-E0F9F331FF53}" destId="{9F8C079E-02C6-4908-85FB-DE24B794FBA4}" srcOrd="0" destOrd="0" presId="urn:microsoft.com/office/officeart/2005/8/layout/hList7"/>
    <dgm:cxn modelId="{78C2ED2B-2957-45FA-8C53-0E7A8747019E}" type="presParOf" srcId="{A9EBFBAC-99F3-4AB7-A28A-E0F9F331FF53}" destId="{3B11F7B8-AF9E-4545-886A-57B3F08F5621}" srcOrd="1" destOrd="0" presId="urn:microsoft.com/office/officeart/2005/8/layout/hList7"/>
    <dgm:cxn modelId="{7854C379-3B1E-4C5E-AE23-B865FE007730}" type="presParOf" srcId="{A9EBFBAC-99F3-4AB7-A28A-E0F9F331FF53}" destId="{7EE96D75-5E2E-4F80-98A2-7242697605E0}" srcOrd="2" destOrd="0" presId="urn:microsoft.com/office/officeart/2005/8/layout/hList7"/>
    <dgm:cxn modelId="{154DA968-1F85-496B-A0A8-83876CB44A1A}" type="presParOf" srcId="{A9EBFBAC-99F3-4AB7-A28A-E0F9F331FF53}" destId="{6D475F93-2FA9-4994-AD93-7D015F60D574}" srcOrd="3" destOrd="0" presId="urn:microsoft.com/office/officeart/2005/8/layout/hList7"/>
    <dgm:cxn modelId="{C9802406-4A77-41D1-9827-A9542F0FBD67}" type="presParOf" srcId="{87BBBB22-FCE8-4B8A-931B-D2324F4AFB9D}" destId="{77D1C210-BED4-4A52-9FF0-6A567AF50CE5}" srcOrd="1" destOrd="0" presId="urn:microsoft.com/office/officeart/2005/8/layout/hList7"/>
    <dgm:cxn modelId="{64072DA1-2D8E-41C6-B2A7-03B6982679BC}" type="presParOf" srcId="{87BBBB22-FCE8-4B8A-931B-D2324F4AFB9D}" destId="{D7EF425F-AA11-4018-B3E9-8793DA306522}" srcOrd="2" destOrd="0" presId="urn:microsoft.com/office/officeart/2005/8/layout/hList7"/>
    <dgm:cxn modelId="{DBE28719-FF98-4A78-912A-0F9DAD4DD3FE}" type="presParOf" srcId="{D7EF425F-AA11-4018-B3E9-8793DA306522}" destId="{E5DCC66C-6231-4987-8655-9E95B04EC1BB}" srcOrd="0" destOrd="0" presId="urn:microsoft.com/office/officeart/2005/8/layout/hList7"/>
    <dgm:cxn modelId="{3C685E20-5583-4104-BEF5-3E34A8F08759}" type="presParOf" srcId="{D7EF425F-AA11-4018-B3E9-8793DA306522}" destId="{32663EA3-14C0-40D9-9F43-37699394098C}" srcOrd="1" destOrd="0" presId="urn:microsoft.com/office/officeart/2005/8/layout/hList7"/>
    <dgm:cxn modelId="{C428E4CB-2744-4C97-A3D1-CC67BF993FEF}" type="presParOf" srcId="{D7EF425F-AA11-4018-B3E9-8793DA306522}" destId="{981D2287-6597-4232-8C95-F8C132E662FA}" srcOrd="2" destOrd="0" presId="urn:microsoft.com/office/officeart/2005/8/layout/hList7"/>
    <dgm:cxn modelId="{9392B104-70BF-42C4-A8C1-F4B947463664}" type="presParOf" srcId="{D7EF425F-AA11-4018-B3E9-8793DA306522}" destId="{1D39E10B-4014-4B45-BD02-E6EC234F20D9}" srcOrd="3" destOrd="0" presId="urn:microsoft.com/office/officeart/2005/8/layout/hList7"/>
    <dgm:cxn modelId="{65FFF96D-4AD7-4219-9713-98B473F4442E}" type="presParOf" srcId="{87BBBB22-FCE8-4B8A-931B-D2324F4AFB9D}" destId="{2560B990-E673-46DA-BC95-61060BFCFF46}" srcOrd="3" destOrd="0" presId="urn:microsoft.com/office/officeart/2005/8/layout/hList7"/>
    <dgm:cxn modelId="{CF18729F-D9B9-43AA-9885-1D7A2C143A97}" type="presParOf" srcId="{87BBBB22-FCE8-4B8A-931B-D2324F4AFB9D}" destId="{F261B376-56D1-489C-AF73-8EF4F7227FF0}" srcOrd="4" destOrd="0" presId="urn:microsoft.com/office/officeart/2005/8/layout/hList7"/>
    <dgm:cxn modelId="{23E0B18D-6034-4D1E-87E9-11E1AD401EB3}" type="presParOf" srcId="{F261B376-56D1-489C-AF73-8EF4F7227FF0}" destId="{14C76347-0565-46FB-AFA1-585A174BCD55}" srcOrd="0" destOrd="0" presId="urn:microsoft.com/office/officeart/2005/8/layout/hList7"/>
    <dgm:cxn modelId="{91879EF8-59F5-49B4-A3C7-EFF0E1540268}" type="presParOf" srcId="{F261B376-56D1-489C-AF73-8EF4F7227FF0}" destId="{3B14C2D1-4F0E-4A2C-B0F7-C15210150F81}" srcOrd="1" destOrd="0" presId="urn:microsoft.com/office/officeart/2005/8/layout/hList7"/>
    <dgm:cxn modelId="{2EFCECFA-4407-4E25-8683-9BFE7CB1A5D8}" type="presParOf" srcId="{F261B376-56D1-489C-AF73-8EF4F7227FF0}" destId="{F2CB6662-F752-4008-97D9-EEE27514B491}" srcOrd="2" destOrd="0" presId="urn:microsoft.com/office/officeart/2005/8/layout/hList7"/>
    <dgm:cxn modelId="{CB2D8AC2-6050-4A13-8E85-B12C2587FA6F}" type="presParOf" srcId="{F261B376-56D1-489C-AF73-8EF4F7227FF0}" destId="{6B40754A-7A6F-4CAB-847C-C51D9864D6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30D3B-8B79-4E50-97F2-4C72D0990EEF}">
      <dsp:nvSpPr>
        <dsp:cNvPr id="0" name=""/>
        <dsp:cNvSpPr/>
      </dsp:nvSpPr>
      <dsp:spPr>
        <a:xfrm>
          <a:off x="152387" y="152405"/>
          <a:ext cx="8770553" cy="879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Субсидии            </a:t>
          </a:r>
          <a:r>
            <a:rPr lang="en-US" sz="2800" b="0" kern="1200" dirty="0" smtClean="0">
              <a:latin typeface="+mn-lt"/>
            </a:rPr>
            <a:t>    </a:t>
          </a:r>
          <a:r>
            <a:rPr lang="ru-RU" sz="2800" b="0" kern="1200" dirty="0" smtClean="0">
              <a:latin typeface="+mn-lt"/>
            </a:rPr>
            <a:t>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478053</a:t>
          </a:r>
          <a:endParaRPr lang="ru-RU" sz="2800" b="0" kern="1200" dirty="0">
            <a:latin typeface="+mn-lt"/>
          </a:endParaRPr>
        </a:p>
      </dsp:txBody>
      <dsp:txXfrm>
        <a:off x="152387" y="152405"/>
        <a:ext cx="8770553" cy="879156"/>
      </dsp:txXfrm>
    </dsp:sp>
    <dsp:sp modelId="{23FB9BD6-9F9A-4315-B4F1-F1E414116D50}">
      <dsp:nvSpPr>
        <dsp:cNvPr id="0" name=""/>
        <dsp:cNvSpPr/>
      </dsp:nvSpPr>
      <dsp:spPr>
        <a:xfrm>
          <a:off x="116665" y="1929981"/>
          <a:ext cx="8713639" cy="9089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Дотации                </a:t>
          </a:r>
          <a:r>
            <a:rPr lang="en-US" sz="2800" b="0" kern="1200" dirty="0" smtClean="0">
              <a:latin typeface="+mn-lt"/>
            </a:rPr>
            <a:t> </a:t>
          </a:r>
          <a:r>
            <a:rPr lang="ru-RU" sz="2800" b="0" kern="1200" dirty="0" smtClean="0">
              <a:latin typeface="+mn-lt"/>
            </a:rPr>
            <a:t>  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111 491</a:t>
          </a:r>
          <a:endParaRPr lang="ru-RU" sz="2800" b="0" kern="1200" dirty="0">
            <a:latin typeface="+mn-lt"/>
          </a:endParaRPr>
        </a:p>
      </dsp:txBody>
      <dsp:txXfrm>
        <a:off x="116665" y="1929981"/>
        <a:ext cx="8713639" cy="908976"/>
      </dsp:txXfrm>
    </dsp:sp>
    <dsp:sp modelId="{59803082-9AFC-4182-A555-37D4F61F67C5}">
      <dsp:nvSpPr>
        <dsp:cNvPr id="0" name=""/>
        <dsp:cNvSpPr/>
      </dsp:nvSpPr>
      <dsp:spPr>
        <a:xfrm>
          <a:off x="133986" y="2926583"/>
          <a:ext cx="8696318" cy="740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Иные МБТ       </a:t>
          </a:r>
          <a:r>
            <a:rPr lang="en-US" sz="1800" b="0" kern="1200" dirty="0" smtClean="0">
              <a:latin typeface="+mn-lt"/>
            </a:rPr>
            <a:t> </a:t>
          </a:r>
          <a:r>
            <a:rPr lang="ru-RU" sz="2800" b="0" kern="1200" dirty="0" smtClean="0">
              <a:latin typeface="+mn-lt"/>
            </a:rPr>
            <a:t>         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16 914</a:t>
          </a:r>
          <a:endParaRPr lang="ru-RU" sz="2800" b="0" kern="1200" dirty="0">
            <a:latin typeface="+mn-lt"/>
          </a:endParaRPr>
        </a:p>
      </dsp:txBody>
      <dsp:txXfrm>
        <a:off x="133986" y="2926583"/>
        <a:ext cx="8696318" cy="740272"/>
      </dsp:txXfrm>
    </dsp:sp>
    <dsp:sp modelId="{00FD0BE0-590A-4FE4-9CF1-3A0BF7FC53E7}">
      <dsp:nvSpPr>
        <dsp:cNvPr id="0" name=""/>
        <dsp:cNvSpPr/>
      </dsp:nvSpPr>
      <dsp:spPr>
        <a:xfrm>
          <a:off x="148096" y="3754479"/>
          <a:ext cx="8682208" cy="860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Прочие безвозмездные поступления</a:t>
          </a:r>
          <a:r>
            <a:rPr lang="en-US" sz="2800" kern="1200" dirty="0" smtClean="0"/>
            <a:t>            </a:t>
          </a:r>
          <a:r>
            <a:rPr lang="ru-RU" sz="2800" kern="1200" dirty="0" smtClean="0"/>
            <a:t> 960</a:t>
          </a:r>
          <a:endParaRPr lang="ru-RU" sz="2800" kern="1200" dirty="0"/>
        </a:p>
      </dsp:txBody>
      <dsp:txXfrm>
        <a:off x="148096" y="3754479"/>
        <a:ext cx="8682208" cy="860597"/>
      </dsp:txXfrm>
    </dsp:sp>
    <dsp:sp modelId="{B960523A-E123-4FAE-B318-FB5E28FEBF33}">
      <dsp:nvSpPr>
        <dsp:cNvPr id="0" name=""/>
        <dsp:cNvSpPr/>
      </dsp:nvSpPr>
      <dsp:spPr>
        <a:xfrm>
          <a:off x="110136" y="1088306"/>
          <a:ext cx="8929134" cy="9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Субвенции            </a:t>
          </a:r>
          <a:r>
            <a:rPr lang="en-US" sz="2800" b="0" kern="1200" dirty="0" smtClean="0">
              <a:latin typeface="+mn-lt"/>
            </a:rPr>
            <a:t>   </a:t>
          </a:r>
          <a:r>
            <a:rPr lang="ru-RU" sz="2800" b="0" kern="1200" dirty="0" smtClean="0">
              <a:latin typeface="+mn-lt"/>
            </a:rPr>
            <a:t>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179441</a:t>
          </a:r>
          <a:endParaRPr lang="ru-RU" sz="2800" b="0" kern="1200" dirty="0">
            <a:latin typeface="+mn-lt"/>
          </a:endParaRPr>
        </a:p>
      </dsp:txBody>
      <dsp:txXfrm>
        <a:off x="110136" y="1088306"/>
        <a:ext cx="8929134" cy="967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77591-0F2A-41AE-84A6-510569723F7B}">
      <dsp:nvSpPr>
        <dsp:cNvPr id="0" name=""/>
        <dsp:cNvSpPr/>
      </dsp:nvSpPr>
      <dsp:spPr>
        <a:xfrm>
          <a:off x="84093" y="381"/>
          <a:ext cx="1355526" cy="988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60,8%</a:t>
          </a:r>
          <a:endParaRPr lang="ru-RU" sz="2800" kern="1200" dirty="0"/>
        </a:p>
      </dsp:txBody>
      <dsp:txXfrm>
        <a:off x="84093" y="381"/>
        <a:ext cx="1355526" cy="988650"/>
      </dsp:txXfrm>
    </dsp:sp>
    <dsp:sp modelId="{61ABB4F5-75BB-4C1B-A15E-6EF2ECB78D87}">
      <dsp:nvSpPr>
        <dsp:cNvPr id="0" name=""/>
        <dsp:cNvSpPr/>
      </dsp:nvSpPr>
      <dsp:spPr>
        <a:xfrm>
          <a:off x="107110" y="878199"/>
          <a:ext cx="1355526" cy="1073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22,8%</a:t>
          </a:r>
          <a:endParaRPr lang="ru-RU" sz="2800" kern="1200" dirty="0"/>
        </a:p>
      </dsp:txBody>
      <dsp:txXfrm>
        <a:off x="107110" y="878199"/>
        <a:ext cx="1355526" cy="1073902"/>
      </dsp:txXfrm>
    </dsp:sp>
    <dsp:sp modelId="{8735519A-3B65-4A5B-9850-1758838B641A}">
      <dsp:nvSpPr>
        <dsp:cNvPr id="0" name=""/>
        <dsp:cNvSpPr/>
      </dsp:nvSpPr>
      <dsp:spPr>
        <a:xfrm>
          <a:off x="76204" y="1752600"/>
          <a:ext cx="1355526" cy="10740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14,2%</a:t>
          </a:r>
          <a:endParaRPr lang="ru-RU" sz="2800" kern="1200" dirty="0"/>
        </a:p>
      </dsp:txBody>
      <dsp:txXfrm>
        <a:off x="76204" y="1752600"/>
        <a:ext cx="1355526" cy="1074008"/>
      </dsp:txXfrm>
    </dsp:sp>
    <dsp:sp modelId="{A345CFB6-47FB-43E2-B935-4ACB01287D97}">
      <dsp:nvSpPr>
        <dsp:cNvPr id="0" name=""/>
        <dsp:cNvSpPr/>
      </dsp:nvSpPr>
      <dsp:spPr>
        <a:xfrm>
          <a:off x="76204" y="3505204"/>
          <a:ext cx="1355526" cy="1009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0,01%</a:t>
          </a:r>
          <a:endParaRPr lang="ru-RU" sz="2800" kern="1200" dirty="0"/>
        </a:p>
      </dsp:txBody>
      <dsp:txXfrm>
        <a:off x="76204" y="3505204"/>
        <a:ext cx="1355526" cy="1009121"/>
      </dsp:txXfrm>
    </dsp:sp>
    <dsp:sp modelId="{E358A2FA-DFC9-472D-866E-7A821FFFAF1C}">
      <dsp:nvSpPr>
        <dsp:cNvPr id="0" name=""/>
        <dsp:cNvSpPr/>
      </dsp:nvSpPr>
      <dsp:spPr>
        <a:xfrm>
          <a:off x="76204" y="2743205"/>
          <a:ext cx="1355526" cy="8412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2,2%</a:t>
          </a:r>
          <a:endParaRPr lang="ru-RU" sz="2800" kern="1200" dirty="0"/>
        </a:p>
      </dsp:txBody>
      <dsp:txXfrm>
        <a:off x="76204" y="2743205"/>
        <a:ext cx="1355526" cy="8412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243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«Образование» </a:t>
          </a:r>
        </a:p>
      </dsp:txBody>
      <dsp:txXfrm>
        <a:off x="2243" y="2016759"/>
        <a:ext cx="2351973" cy="2016759"/>
      </dsp:txXfrm>
    </dsp:sp>
    <dsp:sp modelId="{6D475F93-2FA9-4994-AD93-7D015F60D574}">
      <dsp:nvSpPr>
        <dsp:cNvPr id="0" name=""/>
        <dsp:cNvSpPr/>
      </dsp:nvSpPr>
      <dsp:spPr>
        <a:xfrm>
          <a:off x="30154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2424776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«Культура»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2424776" y="2016759"/>
        <a:ext cx="2351973" cy="2016759"/>
      </dsp:txXfrm>
    </dsp:sp>
    <dsp:sp modelId="{1D39E10B-4014-4B45-BD02-E6EC234F20D9}">
      <dsp:nvSpPr>
        <dsp:cNvPr id="0" name=""/>
        <dsp:cNvSpPr/>
      </dsp:nvSpPr>
      <dsp:spPr>
        <a:xfrm>
          <a:off x="2761287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4847309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«Молодежь»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4847309" y="2016759"/>
        <a:ext cx="2351973" cy="2016759"/>
      </dsp:txXfrm>
    </dsp:sp>
    <dsp:sp modelId="{6B40754A-7A6F-4CAB-847C-C51D9864D662}">
      <dsp:nvSpPr>
        <dsp:cNvPr id="0" name=""/>
        <dsp:cNvSpPr/>
      </dsp:nvSpPr>
      <dsp:spPr>
        <a:xfrm>
          <a:off x="5183820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92F8A-2492-490F-93A1-B8E2AFD2D095}">
      <dsp:nvSpPr>
        <dsp:cNvPr id="0" name=""/>
        <dsp:cNvSpPr/>
      </dsp:nvSpPr>
      <dsp:spPr>
        <a:xfrm>
          <a:off x="7269842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«Физкультура и спорт»</a:t>
          </a:r>
        </a:p>
      </dsp:txBody>
      <dsp:txXfrm>
        <a:off x="7269842" y="2016759"/>
        <a:ext cx="2351973" cy="2016759"/>
      </dsp:txXfrm>
    </dsp:sp>
    <dsp:sp modelId="{31113AC1-56A8-4DE3-ADA6-965246234DEB}">
      <dsp:nvSpPr>
        <dsp:cNvPr id="0" name=""/>
        <dsp:cNvSpPr/>
      </dsp:nvSpPr>
      <dsp:spPr>
        <a:xfrm>
          <a:off x="7606352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16254" y="4883775"/>
          <a:ext cx="8854135" cy="158124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020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 «Дорожное хозяйство и транспорт»</a:t>
          </a:r>
        </a:p>
      </dsp:txBody>
      <dsp:txXfrm>
        <a:off x="2020" y="2016759"/>
        <a:ext cx="3143796" cy="2016759"/>
      </dsp:txXfrm>
    </dsp:sp>
    <dsp:sp modelId="{6D475F93-2FA9-4994-AD93-7D015F60D574}">
      <dsp:nvSpPr>
        <dsp:cNvPr id="0" name=""/>
        <dsp:cNvSpPr/>
      </dsp:nvSpPr>
      <dsp:spPr>
        <a:xfrm>
          <a:off x="697237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3240131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«Территориальное благоустройство и повышение качества городской и сельской среды» </a:t>
          </a:r>
        </a:p>
      </dsp:txBody>
      <dsp:txXfrm>
        <a:off x="3240131" y="2016759"/>
        <a:ext cx="3143796" cy="2016759"/>
      </dsp:txXfrm>
    </dsp:sp>
    <dsp:sp modelId="{1D39E10B-4014-4B45-BD02-E6EC234F20D9}">
      <dsp:nvSpPr>
        <dsp:cNvPr id="0" name=""/>
        <dsp:cNvSpPr/>
      </dsp:nvSpPr>
      <dsp:spPr>
        <a:xfrm>
          <a:off x="3972553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6478242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 «Инженерная и коммунальная инфраструктура» </a:t>
          </a:r>
        </a:p>
      </dsp:txBody>
      <dsp:txXfrm>
        <a:off x="6478242" y="2016759"/>
        <a:ext cx="3143796" cy="2016759"/>
      </dsp:txXfrm>
    </dsp:sp>
    <dsp:sp modelId="{6B40754A-7A6F-4CAB-847C-C51D9864D662}">
      <dsp:nvSpPr>
        <dsp:cNvPr id="0" name=""/>
        <dsp:cNvSpPr/>
      </dsp:nvSpPr>
      <dsp:spPr>
        <a:xfrm>
          <a:off x="7174231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11406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243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</a:t>
          </a:r>
          <a:r>
            <a:rPr lang="ru-RU" sz="2000" kern="1200" dirty="0" smtClean="0"/>
            <a:t>«Муниципальные финансы»</a:t>
          </a:r>
          <a:endParaRPr lang="ru-RU" sz="2000" kern="1200" dirty="0"/>
        </a:p>
      </dsp:txBody>
      <dsp:txXfrm>
        <a:off x="2243" y="2016759"/>
        <a:ext cx="2351973" cy="2016759"/>
      </dsp:txXfrm>
    </dsp:sp>
    <dsp:sp modelId="{6D475F93-2FA9-4994-AD93-7D015F60D574}">
      <dsp:nvSpPr>
        <dsp:cNvPr id="0" name=""/>
        <dsp:cNvSpPr/>
      </dsp:nvSpPr>
      <dsp:spPr>
        <a:xfrm>
          <a:off x="30154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2424776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«Муниципальная экономика»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424776" y="2016759"/>
        <a:ext cx="2351973" cy="2016759"/>
      </dsp:txXfrm>
    </dsp:sp>
    <dsp:sp modelId="{1D39E10B-4014-4B45-BD02-E6EC234F20D9}">
      <dsp:nvSpPr>
        <dsp:cNvPr id="0" name=""/>
        <dsp:cNvSpPr/>
      </dsp:nvSpPr>
      <dsp:spPr>
        <a:xfrm>
          <a:off x="275463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4847309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«Муниципальное управление и цифровизация»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4847309" y="2016759"/>
        <a:ext cx="2351973" cy="2016759"/>
      </dsp:txXfrm>
    </dsp:sp>
    <dsp:sp modelId="{6B40754A-7A6F-4CAB-847C-C51D9864D662}">
      <dsp:nvSpPr>
        <dsp:cNvPr id="0" name=""/>
        <dsp:cNvSpPr/>
      </dsp:nvSpPr>
      <dsp:spPr>
        <a:xfrm>
          <a:off x="5183820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7206E-1049-4E21-8BF9-FE2F958231E7}">
      <dsp:nvSpPr>
        <dsp:cNvPr id="0" name=""/>
        <dsp:cNvSpPr/>
      </dsp:nvSpPr>
      <dsp:spPr>
        <a:xfrm>
          <a:off x="7269842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«Муниципальное имущество»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7269842" y="2016759"/>
        <a:ext cx="2351973" cy="2016759"/>
      </dsp:txXfrm>
    </dsp:sp>
    <dsp:sp modelId="{0E0B831E-393C-4FF7-9FCE-D33F1E532952}">
      <dsp:nvSpPr>
        <dsp:cNvPr id="0" name=""/>
        <dsp:cNvSpPr/>
      </dsp:nvSpPr>
      <dsp:spPr>
        <a:xfrm>
          <a:off x="7606352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92399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11420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«Безопасная среда для жизни»  </a:t>
          </a:r>
          <a:endParaRPr lang="ru-RU" sz="2800" kern="1200" dirty="0"/>
        </a:p>
      </dsp:txBody>
      <dsp:txXfrm>
        <a:off x="11420" y="2016759"/>
        <a:ext cx="3143796" cy="2016759"/>
      </dsp:txXfrm>
    </dsp:sp>
    <dsp:sp modelId="{6D475F93-2FA9-4994-AD93-7D015F60D574}">
      <dsp:nvSpPr>
        <dsp:cNvPr id="0" name=""/>
        <dsp:cNvSpPr/>
      </dsp:nvSpPr>
      <dsp:spPr>
        <a:xfrm>
          <a:off x="697237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3240131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«Экологическое благополучие»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40131" y="2016759"/>
        <a:ext cx="3143796" cy="2016759"/>
      </dsp:txXfrm>
    </dsp:sp>
    <dsp:sp modelId="{1D39E10B-4014-4B45-BD02-E6EC234F20D9}">
      <dsp:nvSpPr>
        <dsp:cNvPr id="0" name=""/>
        <dsp:cNvSpPr/>
      </dsp:nvSpPr>
      <dsp:spPr>
        <a:xfrm>
          <a:off x="3900182" y="259843"/>
          <a:ext cx="1826247" cy="16738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6478242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МП «Профилактика правонарушений и преступлений» </a:t>
          </a:r>
          <a:endParaRPr lang="ru-RU" sz="2400" kern="1200" dirty="0"/>
        </a:p>
      </dsp:txBody>
      <dsp:txXfrm>
        <a:off x="6478242" y="2016759"/>
        <a:ext cx="3143796" cy="2016759"/>
      </dsp:txXfrm>
    </dsp:sp>
    <dsp:sp modelId="{6B40754A-7A6F-4CAB-847C-C51D9864D662}">
      <dsp:nvSpPr>
        <dsp:cNvPr id="0" name=""/>
        <dsp:cNvSpPr/>
      </dsp:nvSpPr>
      <dsp:spPr>
        <a:xfrm>
          <a:off x="7210664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92399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49C6-E0AC-4FD0-8921-7E7F2A397C60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FC78-5ABC-4B0B-8257-8234173921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2FFE-D466-4FE2-90AA-195377926597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904E-E187-4D65-B10B-0153437997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9C28C-4617-44CC-80A9-4E00525D52B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5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904E-E187-4D65-B10B-01534379977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897495" y="5751165"/>
            <a:ext cx="2087502" cy="15135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32136" y="856074"/>
            <a:ext cx="9429128" cy="1621111"/>
          </a:xfrm>
        </p:spPr>
        <p:txBody>
          <a:bodyPr anchor="b">
            <a:normAutofit/>
          </a:bodyPr>
          <a:lstStyle>
            <a:lvl1pPr algn="r">
              <a:defRPr sz="5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32136" y="2481559"/>
            <a:ext cx="9429128" cy="1932728"/>
          </a:xfrm>
        </p:spPr>
        <p:txBody>
          <a:bodyPr/>
          <a:lstStyle>
            <a:lvl1pPr marL="0" marR="4172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604010" y="6630624"/>
            <a:ext cx="6772487" cy="402652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604010" y="6231471"/>
            <a:ext cx="6772487" cy="402652"/>
          </a:xfrm>
        </p:spPr>
        <p:txBody>
          <a:bodyPr tIns="0" bIns="0" anchor="b"/>
          <a:lstStyle>
            <a:lvl1pPr algn="r">
              <a:defRPr sz="13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814267" y="6343517"/>
            <a:ext cx="588137" cy="402652"/>
          </a:xfrm>
        </p:spPr>
        <p:txBody>
          <a:bodyPr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0938" y="420158"/>
            <a:ext cx="2227792" cy="60502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420158"/>
            <a:ext cx="7307157" cy="60502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94987"/>
            <a:ext cx="9624060" cy="154282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076319"/>
            <a:ext cx="9624060" cy="5041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03341" y="7146053"/>
            <a:ext cx="2495127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8226" y="7758"/>
            <a:ext cx="10676948" cy="753958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marL="0" algn="ctr" defTabSz="1043148" rtl="0" eaLnBrk="1" latinLnBrk="0" hangingPunct="1"/>
            <a:endParaRPr kumimoji="0" lang="en-US" sz="21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897495" y="298158"/>
            <a:ext cx="2087502" cy="15135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34225" y="7142692"/>
            <a:ext cx="2495127" cy="33612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3215" y="7147069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83040" y="892836"/>
            <a:ext cx="588137" cy="33175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564896" y="10345"/>
            <a:ext cx="3125762" cy="209550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8"/>
            <a:ext cx="10685174" cy="754733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59" y="299365"/>
            <a:ext cx="8465608" cy="1502066"/>
          </a:xfrm>
        </p:spPr>
        <p:txBody>
          <a:bodyPr anchor="ctr"/>
          <a:lstStyle>
            <a:lvl1pPr marL="0" algn="l">
              <a:buNone/>
              <a:defRPr sz="41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558" y="1801427"/>
            <a:ext cx="4544695" cy="2520950"/>
          </a:xfrm>
        </p:spPr>
        <p:txBody>
          <a:bodyPr anchor="t"/>
          <a:lstStyle>
            <a:lvl1pPr marL="62589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899466"/>
            <a:ext cx="4722918" cy="4991131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899466"/>
            <a:ext cx="4722918" cy="4991131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03341" y="7147069"/>
            <a:ext cx="2495127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1899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75522" y="7147069"/>
            <a:ext cx="588137" cy="332765"/>
          </a:xfrm>
        </p:spPr>
        <p:txBody>
          <a:bodyPr/>
          <a:lstStyle/>
          <a:p>
            <a:fld id="{AA323FFC-F41C-4441-AF85-F86C9750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54" y="320613"/>
            <a:ext cx="1247563" cy="6786397"/>
          </a:xfrm>
        </p:spPr>
        <p:txBody>
          <a:bodyPr vert="vert270" anchor="b"/>
          <a:lstStyle>
            <a:lvl1pPr marL="0" algn="ctr">
              <a:defRPr sz="38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299" y="320613"/>
            <a:ext cx="679475" cy="332765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96299" y="3779356"/>
            <a:ext cx="679475" cy="332765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64886" y="320613"/>
            <a:ext cx="8020050" cy="3327654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64886" y="3779356"/>
            <a:ext cx="8020050" cy="332765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603342" y="7147069"/>
            <a:ext cx="2491562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3124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75522" y="7149414"/>
            <a:ext cx="588137" cy="33276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603341" y="7147069"/>
            <a:ext cx="2495127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4670" y="7148085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75522" y="7147069"/>
            <a:ext cx="588137" cy="33276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42" y="405452"/>
            <a:ext cx="1069340" cy="6554470"/>
          </a:xfrm>
        </p:spPr>
        <p:txBody>
          <a:bodyPr vert="vert270" anchor="b"/>
          <a:lstStyle>
            <a:lvl1pPr marL="0" marR="20863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28321" y="405452"/>
            <a:ext cx="2851573" cy="655447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69934" y="352933"/>
            <a:ext cx="6170092" cy="6604889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42913" y="7230085"/>
            <a:ext cx="2495127" cy="332765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28321" y="7230085"/>
            <a:ext cx="6014593" cy="332765"/>
          </a:xfr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35701" y="7230085"/>
            <a:ext cx="588137" cy="332765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42" y="166405"/>
            <a:ext cx="1069340" cy="7058660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1105" y="412401"/>
            <a:ext cx="8576107" cy="60502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6675" y="6470438"/>
            <a:ext cx="8576107" cy="756285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43191" y="7230085"/>
            <a:ext cx="2459482" cy="332765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68755" y="7231100"/>
            <a:ext cx="5786495" cy="332765"/>
          </a:xfr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09550" y="7230085"/>
            <a:ext cx="427736" cy="332765"/>
          </a:xfrm>
        </p:spPr>
        <p:txBody>
          <a:bodyPr/>
          <a:lstStyle>
            <a:lvl1pPr algn="ctr"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8226" y="15515"/>
            <a:ext cx="10676948" cy="753958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8"/>
            <a:ext cx="10685174" cy="754733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564896" y="5456997"/>
            <a:ext cx="3125762" cy="209550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670" y="294987"/>
            <a:ext cx="9624060" cy="1542821"/>
          </a:xfrm>
          <a:prstGeom prst="rect">
            <a:avLst/>
          </a:prstGeom>
        </p:spPr>
        <p:txBody>
          <a:bodyPr vert="horz" lIns="104315" tIns="52157" rIns="104315" bIns="5215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670" y="2076319"/>
            <a:ext cx="9624060" cy="5041900"/>
          </a:xfrm>
          <a:prstGeom prst="rect">
            <a:avLst/>
          </a:prstGeom>
        </p:spPr>
        <p:txBody>
          <a:bodyPr vert="horz" lIns="104315" tIns="52157" rIns="104315" bIns="5215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603341" y="7147069"/>
            <a:ext cx="2495127" cy="332765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34670" y="7148085"/>
            <a:ext cx="4981899" cy="331750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75522" y="7147069"/>
            <a:ext cx="588137" cy="332765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marL="552868" algn="l" rtl="0" eaLnBrk="1" latinLnBrk="0" hangingPunct="1">
        <a:spcBef>
          <a:spcPct val="0"/>
        </a:spcBef>
        <a:buNone/>
        <a:defRPr kumimoji="0" sz="48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11142" indent="-438122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38833" indent="-325984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208" indent="-26078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indent="-23992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295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78376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607869" indent="-2086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56" indent="-2086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825"/>
            <a:ext cx="10452100" cy="7315200"/>
            <a:chOff x="0" y="1187196"/>
            <a:chExt cx="10071100" cy="5600700"/>
          </a:xfrm>
        </p:grpSpPr>
        <p:sp>
          <p:nvSpPr>
            <p:cNvPr id="3" name="object 3"/>
            <p:cNvSpPr/>
            <p:nvPr/>
          </p:nvSpPr>
          <p:spPr>
            <a:xfrm>
              <a:off x="0" y="1187196"/>
              <a:ext cx="10071100" cy="5600700"/>
            </a:xfrm>
            <a:custGeom>
              <a:avLst/>
              <a:gdLst/>
              <a:ahLst/>
              <a:cxnLst/>
              <a:rect l="l" t="t" r="r" b="b"/>
              <a:pathLst>
                <a:path w="10071100" h="5600700">
                  <a:moveTo>
                    <a:pt x="10070592" y="5600700"/>
                  </a:moveTo>
                  <a:lnTo>
                    <a:pt x="0" y="5600700"/>
                  </a:lnTo>
                  <a:lnTo>
                    <a:pt x="0" y="0"/>
                  </a:lnTo>
                  <a:lnTo>
                    <a:pt x="9590532" y="0"/>
                  </a:lnTo>
                  <a:lnTo>
                    <a:pt x="9639623" y="2477"/>
                  </a:lnTo>
                  <a:lnTo>
                    <a:pt x="9687294" y="9751"/>
                  </a:lnTo>
                  <a:lnTo>
                    <a:pt x="9733304" y="21578"/>
                  </a:lnTo>
                  <a:lnTo>
                    <a:pt x="9777412" y="37719"/>
                  </a:lnTo>
                  <a:lnTo>
                    <a:pt x="9819377" y="57931"/>
                  </a:lnTo>
                  <a:lnTo>
                    <a:pt x="9858958" y="81974"/>
                  </a:lnTo>
                  <a:lnTo>
                    <a:pt x="9895914" y="109607"/>
                  </a:lnTo>
                  <a:lnTo>
                    <a:pt x="9930003" y="140589"/>
                  </a:lnTo>
                  <a:lnTo>
                    <a:pt x="9960984" y="174678"/>
                  </a:lnTo>
                  <a:lnTo>
                    <a:pt x="9988617" y="211633"/>
                  </a:lnTo>
                  <a:lnTo>
                    <a:pt x="10012661" y="251214"/>
                  </a:lnTo>
                  <a:lnTo>
                    <a:pt x="10032873" y="293179"/>
                  </a:lnTo>
                  <a:lnTo>
                    <a:pt x="10049013" y="337287"/>
                  </a:lnTo>
                  <a:lnTo>
                    <a:pt x="10060841" y="383297"/>
                  </a:lnTo>
                  <a:lnTo>
                    <a:pt x="10068114" y="430969"/>
                  </a:lnTo>
                  <a:lnTo>
                    <a:pt x="10070592" y="480060"/>
                  </a:lnTo>
                  <a:lnTo>
                    <a:pt x="10070592" y="56007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57874"/>
              <a:ext cx="7759065" cy="4180204"/>
            </a:xfrm>
            <a:custGeom>
              <a:avLst/>
              <a:gdLst/>
              <a:ahLst/>
              <a:cxnLst/>
              <a:rect l="l" t="t" r="r" b="b"/>
              <a:pathLst>
                <a:path w="7759065" h="4180204">
                  <a:moveTo>
                    <a:pt x="0" y="4180124"/>
                  </a:moveTo>
                  <a:lnTo>
                    <a:pt x="0" y="0"/>
                  </a:lnTo>
                  <a:lnTo>
                    <a:pt x="6071616" y="25433"/>
                  </a:lnTo>
                  <a:lnTo>
                    <a:pt x="6115203" y="26109"/>
                  </a:lnTo>
                  <a:lnTo>
                    <a:pt x="6158515" y="28126"/>
                  </a:lnTo>
                  <a:lnTo>
                    <a:pt x="6201540" y="31468"/>
                  </a:lnTo>
                  <a:lnTo>
                    <a:pt x="6244264" y="36118"/>
                  </a:lnTo>
                  <a:lnTo>
                    <a:pt x="6286675" y="42061"/>
                  </a:lnTo>
                  <a:lnTo>
                    <a:pt x="6328758" y="49280"/>
                  </a:lnTo>
                  <a:lnTo>
                    <a:pt x="6370501" y="57758"/>
                  </a:lnTo>
                  <a:lnTo>
                    <a:pt x="6411890" y="67480"/>
                  </a:lnTo>
                  <a:lnTo>
                    <a:pt x="6452913" y="78430"/>
                  </a:lnTo>
                  <a:lnTo>
                    <a:pt x="6493556" y="90590"/>
                  </a:lnTo>
                  <a:lnTo>
                    <a:pt x="6533806" y="103945"/>
                  </a:lnTo>
                  <a:lnTo>
                    <a:pt x="6573649" y="118478"/>
                  </a:lnTo>
                  <a:lnTo>
                    <a:pt x="6613074" y="134174"/>
                  </a:lnTo>
                  <a:lnTo>
                    <a:pt x="6652065" y="151016"/>
                  </a:lnTo>
                  <a:lnTo>
                    <a:pt x="6690611" y="168988"/>
                  </a:lnTo>
                  <a:lnTo>
                    <a:pt x="6728698" y="188073"/>
                  </a:lnTo>
                  <a:lnTo>
                    <a:pt x="6766312" y="208255"/>
                  </a:lnTo>
                  <a:lnTo>
                    <a:pt x="6803442" y="229518"/>
                  </a:lnTo>
                  <a:lnTo>
                    <a:pt x="6840072" y="251846"/>
                  </a:lnTo>
                  <a:lnTo>
                    <a:pt x="6876192" y="275223"/>
                  </a:lnTo>
                  <a:lnTo>
                    <a:pt x="6911786" y="299631"/>
                  </a:lnTo>
                  <a:lnTo>
                    <a:pt x="6946842" y="325056"/>
                  </a:lnTo>
                  <a:lnTo>
                    <a:pt x="6981347" y="351480"/>
                  </a:lnTo>
                  <a:lnTo>
                    <a:pt x="7015287" y="378888"/>
                  </a:lnTo>
                  <a:lnTo>
                    <a:pt x="7048650" y="407263"/>
                  </a:lnTo>
                  <a:lnTo>
                    <a:pt x="7081422" y="436589"/>
                  </a:lnTo>
                  <a:lnTo>
                    <a:pt x="7113590" y="466850"/>
                  </a:lnTo>
                  <a:lnTo>
                    <a:pt x="7145140" y="498029"/>
                  </a:lnTo>
                  <a:lnTo>
                    <a:pt x="7176061" y="530110"/>
                  </a:lnTo>
                  <a:lnTo>
                    <a:pt x="7206337" y="563077"/>
                  </a:lnTo>
                  <a:lnTo>
                    <a:pt x="7235957" y="596914"/>
                  </a:lnTo>
                  <a:lnTo>
                    <a:pt x="7264908" y="631604"/>
                  </a:lnTo>
                  <a:lnTo>
                    <a:pt x="7293175" y="667132"/>
                  </a:lnTo>
                  <a:lnTo>
                    <a:pt x="7320745" y="703480"/>
                  </a:lnTo>
                  <a:lnTo>
                    <a:pt x="7347606" y="740633"/>
                  </a:lnTo>
                  <a:lnTo>
                    <a:pt x="7373745" y="778574"/>
                  </a:lnTo>
                  <a:lnTo>
                    <a:pt x="7399147" y="817288"/>
                  </a:lnTo>
                  <a:lnTo>
                    <a:pt x="7423801" y="856757"/>
                  </a:lnTo>
                  <a:lnTo>
                    <a:pt x="7447692" y="896966"/>
                  </a:lnTo>
                  <a:lnTo>
                    <a:pt x="7470808" y="937899"/>
                  </a:lnTo>
                  <a:lnTo>
                    <a:pt x="7493136" y="979538"/>
                  </a:lnTo>
                  <a:lnTo>
                    <a:pt x="7514661" y="1021868"/>
                  </a:lnTo>
                  <a:lnTo>
                    <a:pt x="7535372" y="1064873"/>
                  </a:lnTo>
                  <a:lnTo>
                    <a:pt x="7555254" y="1108537"/>
                  </a:lnTo>
                  <a:lnTo>
                    <a:pt x="7574295" y="1152842"/>
                  </a:lnTo>
                  <a:lnTo>
                    <a:pt x="7592482" y="1197773"/>
                  </a:lnTo>
                  <a:lnTo>
                    <a:pt x="7609801" y="1243314"/>
                  </a:lnTo>
                  <a:lnTo>
                    <a:pt x="7626238" y="1289448"/>
                  </a:lnTo>
                  <a:lnTo>
                    <a:pt x="7641782" y="1336160"/>
                  </a:lnTo>
                  <a:lnTo>
                    <a:pt x="7656419" y="1383432"/>
                  </a:lnTo>
                  <a:lnTo>
                    <a:pt x="7670135" y="1431249"/>
                  </a:lnTo>
                  <a:lnTo>
                    <a:pt x="7682917" y="1479594"/>
                  </a:lnTo>
                  <a:lnTo>
                    <a:pt x="7694753" y="1528451"/>
                  </a:lnTo>
                  <a:lnTo>
                    <a:pt x="7705629" y="1577803"/>
                  </a:lnTo>
                  <a:lnTo>
                    <a:pt x="7715531" y="1627636"/>
                  </a:lnTo>
                  <a:lnTo>
                    <a:pt x="7724447" y="1677932"/>
                  </a:lnTo>
                  <a:lnTo>
                    <a:pt x="7732364" y="1728674"/>
                  </a:lnTo>
                  <a:lnTo>
                    <a:pt x="7739267" y="1779848"/>
                  </a:lnTo>
                  <a:lnTo>
                    <a:pt x="7745145" y="1831436"/>
                  </a:lnTo>
                  <a:lnTo>
                    <a:pt x="7749984" y="1883422"/>
                  </a:lnTo>
                  <a:lnTo>
                    <a:pt x="7753770" y="1935791"/>
                  </a:lnTo>
                  <a:lnTo>
                    <a:pt x="7756491" y="1988525"/>
                  </a:lnTo>
                  <a:lnTo>
                    <a:pt x="7758133" y="2041608"/>
                  </a:lnTo>
                  <a:lnTo>
                    <a:pt x="7758684" y="2095025"/>
                  </a:lnTo>
                  <a:lnTo>
                    <a:pt x="7758133" y="2148442"/>
                  </a:lnTo>
                  <a:lnTo>
                    <a:pt x="7756491" y="2201526"/>
                  </a:lnTo>
                  <a:lnTo>
                    <a:pt x="7753770" y="2254260"/>
                  </a:lnTo>
                  <a:lnTo>
                    <a:pt x="7749984" y="2306628"/>
                  </a:lnTo>
                  <a:lnTo>
                    <a:pt x="7745145" y="2358615"/>
                  </a:lnTo>
                  <a:lnTo>
                    <a:pt x="7739267" y="2410203"/>
                  </a:lnTo>
                  <a:lnTo>
                    <a:pt x="7732364" y="2461376"/>
                  </a:lnTo>
                  <a:lnTo>
                    <a:pt x="7724447" y="2512119"/>
                  </a:lnTo>
                  <a:lnTo>
                    <a:pt x="7715531" y="2562415"/>
                  </a:lnTo>
                  <a:lnTo>
                    <a:pt x="7705629" y="2612247"/>
                  </a:lnTo>
                  <a:lnTo>
                    <a:pt x="7694753" y="2661600"/>
                  </a:lnTo>
                  <a:lnTo>
                    <a:pt x="7682917" y="2710457"/>
                  </a:lnTo>
                  <a:lnTo>
                    <a:pt x="7670135" y="2758802"/>
                  </a:lnTo>
                  <a:lnTo>
                    <a:pt x="7656419" y="2806619"/>
                  </a:lnTo>
                  <a:lnTo>
                    <a:pt x="7641782" y="2853891"/>
                  </a:lnTo>
                  <a:lnTo>
                    <a:pt x="7626238" y="2900602"/>
                  </a:lnTo>
                  <a:lnTo>
                    <a:pt x="7609801" y="2946736"/>
                  </a:lnTo>
                  <a:lnTo>
                    <a:pt x="7592482" y="2992277"/>
                  </a:lnTo>
                  <a:lnTo>
                    <a:pt x="7574295" y="3037209"/>
                  </a:lnTo>
                  <a:lnTo>
                    <a:pt x="7555254" y="3081514"/>
                  </a:lnTo>
                  <a:lnTo>
                    <a:pt x="7535372" y="3125177"/>
                  </a:lnTo>
                  <a:lnTo>
                    <a:pt x="7514661" y="3168182"/>
                  </a:lnTo>
                  <a:lnTo>
                    <a:pt x="7493136" y="3210513"/>
                  </a:lnTo>
                  <a:lnTo>
                    <a:pt x="7470808" y="3252152"/>
                  </a:lnTo>
                  <a:lnTo>
                    <a:pt x="7447692" y="3293084"/>
                  </a:lnTo>
                  <a:lnTo>
                    <a:pt x="7423801" y="3333293"/>
                  </a:lnTo>
                  <a:lnTo>
                    <a:pt x="7399147" y="3372763"/>
                  </a:lnTo>
                  <a:lnTo>
                    <a:pt x="7373745" y="3411476"/>
                  </a:lnTo>
                  <a:lnTo>
                    <a:pt x="7347606" y="3449418"/>
                  </a:lnTo>
                  <a:lnTo>
                    <a:pt x="7320745" y="3486571"/>
                  </a:lnTo>
                  <a:lnTo>
                    <a:pt x="7293175" y="3522919"/>
                  </a:lnTo>
                  <a:lnTo>
                    <a:pt x="7264908" y="3558446"/>
                  </a:lnTo>
                  <a:lnTo>
                    <a:pt x="7235957" y="3593137"/>
                  </a:lnTo>
                  <a:lnTo>
                    <a:pt x="7206337" y="3626973"/>
                  </a:lnTo>
                  <a:lnTo>
                    <a:pt x="7176061" y="3659941"/>
                  </a:lnTo>
                  <a:lnTo>
                    <a:pt x="7145140" y="3692022"/>
                  </a:lnTo>
                  <a:lnTo>
                    <a:pt x="7113590" y="3723201"/>
                  </a:lnTo>
                  <a:lnTo>
                    <a:pt x="7081422" y="3753462"/>
                  </a:lnTo>
                  <a:lnTo>
                    <a:pt x="7048650" y="3782787"/>
                  </a:lnTo>
                  <a:lnTo>
                    <a:pt x="7015287" y="3811162"/>
                  </a:lnTo>
                  <a:lnTo>
                    <a:pt x="6981347" y="3838570"/>
                  </a:lnTo>
                  <a:lnTo>
                    <a:pt x="6946842" y="3864995"/>
                  </a:lnTo>
                  <a:lnTo>
                    <a:pt x="6911786" y="3890419"/>
                  </a:lnTo>
                  <a:lnTo>
                    <a:pt x="6876192" y="3914828"/>
                  </a:lnTo>
                  <a:lnTo>
                    <a:pt x="6840072" y="3938204"/>
                  </a:lnTo>
                  <a:lnTo>
                    <a:pt x="6803442" y="3960532"/>
                  </a:lnTo>
                  <a:lnTo>
                    <a:pt x="6766312" y="3981796"/>
                  </a:lnTo>
                  <a:lnTo>
                    <a:pt x="6728698" y="4001978"/>
                  </a:lnTo>
                  <a:lnTo>
                    <a:pt x="6690611" y="4021063"/>
                  </a:lnTo>
                  <a:lnTo>
                    <a:pt x="6652065" y="4039035"/>
                  </a:lnTo>
                  <a:lnTo>
                    <a:pt x="6613074" y="4055876"/>
                  </a:lnTo>
                  <a:lnTo>
                    <a:pt x="6573649" y="4071572"/>
                  </a:lnTo>
                  <a:lnTo>
                    <a:pt x="6533806" y="4086106"/>
                  </a:lnTo>
                  <a:lnTo>
                    <a:pt x="6493556" y="4099461"/>
                  </a:lnTo>
                  <a:lnTo>
                    <a:pt x="6452913" y="4111621"/>
                  </a:lnTo>
                  <a:lnTo>
                    <a:pt x="6411890" y="4122570"/>
                  </a:lnTo>
                  <a:lnTo>
                    <a:pt x="6370501" y="4132292"/>
                  </a:lnTo>
                  <a:lnTo>
                    <a:pt x="6328758" y="4140771"/>
                  </a:lnTo>
                  <a:lnTo>
                    <a:pt x="6286675" y="4147990"/>
                  </a:lnTo>
                  <a:lnTo>
                    <a:pt x="6244264" y="4153932"/>
                  </a:lnTo>
                  <a:lnTo>
                    <a:pt x="6201540" y="4158583"/>
                  </a:lnTo>
                  <a:lnTo>
                    <a:pt x="6158515" y="4161924"/>
                  </a:lnTo>
                  <a:lnTo>
                    <a:pt x="6115203" y="4163941"/>
                  </a:lnTo>
                  <a:lnTo>
                    <a:pt x="6071616" y="4164617"/>
                  </a:lnTo>
                  <a:lnTo>
                    <a:pt x="0" y="418012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6829425"/>
            <a:ext cx="9309100" cy="29367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16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b="1" spc="-140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b="1" spc="-80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lang="ru-RU"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b="1" spc="-160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b="1" spc="-135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с</a:t>
            </a:r>
            <a:r>
              <a:rPr b="1" spc="-165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b="1" spc="-160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b="1" spc="-150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в</a:t>
            </a:r>
            <a:r>
              <a:rPr b="1" spc="-140" dirty="0" err="1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е</a:t>
            </a:r>
            <a:r>
              <a:rPr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lang="ru-RU" b="1" spc="-12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решения  </a:t>
            </a:r>
            <a:r>
              <a:rPr lang="ru-RU" b="1" spc="-12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  бюджете Верхнекамского муниципального округа</a:t>
            </a:r>
            <a:endParaRPr dirty="0">
              <a:latin typeface="Century Gothic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100" y="2333625"/>
            <a:ext cx="7391400" cy="3195747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БЮДЖЕТ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</a:t>
            </a:r>
            <a:r>
              <a:rPr sz="8000" b="1" spc="-91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Л</a:t>
            </a:r>
            <a:r>
              <a:rPr sz="8000" b="1" spc="-8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Я</a:t>
            </a:r>
            <a:r>
              <a:rPr sz="8000" b="1" spc="-55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8000" b="1" spc="-6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Г</a:t>
            </a:r>
            <a:r>
              <a:rPr sz="8000" b="1" spc="-8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Р</a:t>
            </a: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sz="8000" b="1" spc="-12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Ж</a:t>
            </a: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ДА</a:t>
            </a:r>
            <a:r>
              <a:rPr sz="8000" b="1" spc="-9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endParaRPr sz="8000" dirty="0" smtClean="0">
              <a:latin typeface="Century Gothic" pitchFamily="34" charset="0"/>
              <a:cs typeface="Arial"/>
            </a:endParaRPr>
          </a:p>
          <a:p>
            <a:pPr marL="795655">
              <a:lnSpc>
                <a:spcPct val="100000"/>
              </a:lnSpc>
              <a:spcBef>
                <a:spcPts val="3050"/>
              </a:spcBef>
            </a:pPr>
            <a:r>
              <a:rPr sz="2000" b="1" spc="-1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sz="2000" b="1" spc="-14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sz="2000"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0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lang="ru-RU"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6 год и плановый период 2027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4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–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0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lang="ru-RU"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8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1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г</a:t>
            </a:r>
            <a:r>
              <a:rPr sz="2000" b="1" spc="-16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sz="2000" b="1" spc="-1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ды</a:t>
            </a:r>
            <a:endParaRPr sz="2000" dirty="0">
              <a:latin typeface="Century Gothic" pitchFamily="34" charset="0"/>
              <a:cs typeface="Arial"/>
            </a:endParaRPr>
          </a:p>
        </p:txBody>
      </p:sp>
    </p:spTree>
    <p:controls>
      <p:control spid="1026" name="SapphireHiddenControl" r:id="rId2" imgW="7124760" imgH="4753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социальной направленности 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407228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511397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402718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607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158496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159700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158188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99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10713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11882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11640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375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38524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39209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37771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обеспечения жизнедеятельности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246603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83278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84013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275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30049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803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3487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6736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18103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экономической направленности 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28771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46759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61264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607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99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96504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99708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96141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375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70788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59617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61137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общественной безопасности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7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23167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19468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799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80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5000625"/>
            <a:ext cx="1304364" cy="138588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1300" y="6219825"/>
            <a:ext cx="1295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1266825"/>
            <a:ext cx="2666999" cy="354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lang="ru-RU" sz="1750" b="1" spc="-1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sz="26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6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00" spc="-30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2600" spc="-32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lang="ru-RU" sz="2600" b="1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lvl="0"/>
            <a:r>
              <a:rPr lang="ru-RU" sz="2800" dirty="0" smtClean="0"/>
              <a:t>407228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5500" y="504825"/>
            <a:ext cx="5562600" cy="500380"/>
          </a:xfrm>
          <a:custGeom>
            <a:avLst/>
            <a:gdLst/>
            <a:ahLst/>
            <a:cxnLst/>
            <a:rect l="l" t="t" r="r" b="b"/>
            <a:pathLst>
              <a:path w="5011420" h="500380">
                <a:moveTo>
                  <a:pt x="4760976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4838"/>
                </a:lnTo>
                <a:lnTo>
                  <a:pt x="15561" y="162463"/>
                </a:lnTo>
                <a:lnTo>
                  <a:pt x="33979" y="123500"/>
                </a:lnTo>
                <a:lnTo>
                  <a:pt x="58568" y="88638"/>
                </a:lnTo>
                <a:lnTo>
                  <a:pt x="88638" y="58568"/>
                </a:lnTo>
                <a:lnTo>
                  <a:pt x="123500" y="33979"/>
                </a:lnTo>
                <a:lnTo>
                  <a:pt x="162463" y="15561"/>
                </a:lnTo>
                <a:lnTo>
                  <a:pt x="204838" y="4005"/>
                </a:lnTo>
                <a:lnTo>
                  <a:pt x="249936" y="0"/>
                </a:lnTo>
                <a:lnTo>
                  <a:pt x="4760976" y="0"/>
                </a:lnTo>
                <a:lnTo>
                  <a:pt x="4806073" y="4005"/>
                </a:lnTo>
                <a:lnTo>
                  <a:pt x="4848448" y="15561"/>
                </a:lnTo>
                <a:lnTo>
                  <a:pt x="4887411" y="33979"/>
                </a:lnTo>
                <a:lnTo>
                  <a:pt x="4922273" y="58568"/>
                </a:lnTo>
                <a:lnTo>
                  <a:pt x="4952343" y="88638"/>
                </a:lnTo>
                <a:lnTo>
                  <a:pt x="4976932" y="123500"/>
                </a:lnTo>
                <a:lnTo>
                  <a:pt x="4995350" y="162463"/>
                </a:lnTo>
                <a:lnTo>
                  <a:pt x="5006906" y="204838"/>
                </a:lnTo>
                <a:lnTo>
                  <a:pt x="5010912" y="249936"/>
                </a:lnTo>
                <a:lnTo>
                  <a:pt x="5006906" y="295033"/>
                </a:lnTo>
                <a:lnTo>
                  <a:pt x="4995350" y="337408"/>
                </a:lnTo>
                <a:lnTo>
                  <a:pt x="4976932" y="376371"/>
                </a:lnTo>
                <a:lnTo>
                  <a:pt x="4952343" y="411233"/>
                </a:lnTo>
                <a:lnTo>
                  <a:pt x="4922273" y="441303"/>
                </a:lnTo>
                <a:lnTo>
                  <a:pt x="4887411" y="465892"/>
                </a:lnTo>
                <a:lnTo>
                  <a:pt x="4848448" y="484310"/>
                </a:lnTo>
                <a:lnTo>
                  <a:pt x="4806073" y="495866"/>
                </a:lnTo>
                <a:lnTo>
                  <a:pt x="4760976" y="499872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 extrusionH="50800"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65500" y="581025"/>
            <a:ext cx="548640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дошкольное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образование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в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году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–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160853   </a:t>
            </a:r>
            <a:r>
              <a:rPr lang="ru-RU" sz="1200" b="1" spc="-114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4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594100" y="1038225"/>
          <a:ext cx="6934200" cy="1470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5623"/>
                <a:gridCol w="1998577"/>
              </a:tblGrid>
              <a:tr h="374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 marR="198755" indent="-460375">
                        <a:lnSpc>
                          <a:spcPct val="102099"/>
                        </a:lnSpc>
                        <a:spcBef>
                          <a:spcPts val="285"/>
                        </a:spcBef>
                      </a:pP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9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кие  </a:t>
                      </a:r>
                      <a:r>
                        <a:rPr sz="950" spc="-9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сады</a:t>
                      </a:r>
                      <a:endParaRPr sz="95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050" spc="-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08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2704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546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80645" marR="378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05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5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4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финансовое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10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образовательного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процесса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(оплата</a:t>
                      </a:r>
                      <a:r>
                        <a:rPr sz="1050" spc="-9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труда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педагогических</a:t>
                      </a:r>
                      <a:r>
                        <a:rPr sz="1050" spc="5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lang="ru-RU"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 прочего персонала</a:t>
                      </a:r>
                      <a:r>
                        <a:rPr sz="1050" spc="-9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), </a:t>
                      </a:r>
                      <a:r>
                        <a:rPr sz="1050" spc="-9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-10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тыс</a:t>
                      </a:r>
                      <a:r>
                        <a:rPr sz="1050" spc="-10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6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05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117260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517900" y="5457825"/>
            <a:ext cx="7010400" cy="18125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3195" marR="680085" indent="-151130">
              <a:lnSpc>
                <a:spcPct val="101000"/>
              </a:lnSpc>
              <a:spcBef>
                <a:spcPts val="10"/>
              </a:spcBef>
              <a:buFont typeface="Arial MT"/>
              <a:buChar char="•"/>
              <a:tabLst>
                <a:tab pos="163830" algn="l"/>
              </a:tabLst>
            </a:pP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ыплаты</a:t>
            </a:r>
            <a:r>
              <a:rPr sz="1000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советникам</a:t>
            </a:r>
            <a:r>
              <a:rPr sz="1000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директоров</a:t>
            </a:r>
            <a:r>
              <a:rPr sz="1000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по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воспитанию</a:t>
            </a:r>
            <a:r>
              <a:rPr sz="1000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и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взаимодействию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с</a:t>
            </a:r>
            <a:r>
              <a:rPr sz="1000" spc="-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детскими</a:t>
            </a:r>
            <a:r>
              <a:rPr sz="1000" spc="-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общественными</a:t>
            </a:r>
            <a:r>
              <a:rPr sz="10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объединениями</a:t>
            </a:r>
            <a:r>
              <a:rPr sz="10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в</a:t>
            </a:r>
            <a:r>
              <a:rPr sz="10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школах</a:t>
            </a:r>
            <a:r>
              <a:rPr sz="1000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155" dirty="0">
                <a:latin typeface="Calibri" pitchFamily="34" charset="0"/>
                <a:cs typeface="Calibri" pitchFamily="34" charset="0"/>
              </a:rPr>
              <a:t>– </a:t>
            </a:r>
            <a:r>
              <a:rPr sz="1000" spc="-24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85" dirty="0" smtClean="0">
                <a:latin typeface="Calibri" pitchFamily="34" charset="0"/>
                <a:cs typeface="Calibri" pitchFamily="34" charset="0"/>
              </a:rPr>
              <a:t>1642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163830" algn="l"/>
              </a:tabLst>
            </a:pP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ыплата</a:t>
            </a:r>
            <a:r>
              <a:rPr sz="1000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ежемесячного</a:t>
            </a:r>
            <a:r>
              <a:rPr sz="1000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денежного</a:t>
            </a:r>
            <a:r>
              <a:rPr sz="1000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вознаграждения</a:t>
            </a:r>
            <a:r>
              <a:rPr sz="1000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10" dirty="0">
                <a:latin typeface="Calibri" pitchFamily="34" charset="0"/>
                <a:cs typeface="Calibri" pitchFamily="34" charset="0"/>
              </a:rPr>
              <a:t>за</a:t>
            </a:r>
            <a:r>
              <a:rPr sz="10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классное</a:t>
            </a:r>
            <a:r>
              <a:rPr sz="1000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руководство</a:t>
            </a:r>
            <a:r>
              <a:rPr sz="1000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155" dirty="0">
                <a:latin typeface="Calibri" pitchFamily="34" charset="0"/>
                <a:cs typeface="Calibri" pitchFamily="34" charset="0"/>
              </a:rPr>
              <a:t>–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11499 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marR="736600" indent="-151130">
              <a:lnSpc>
                <a:spcPts val="1160"/>
              </a:lnSpc>
              <a:spcBef>
                <a:spcPts val="35"/>
              </a:spcBef>
              <a:buFont typeface="Arial MT"/>
              <a:buChar char="•"/>
              <a:tabLst>
                <a:tab pos="163830" algn="l"/>
              </a:tabLst>
            </a:pPr>
            <a:r>
              <a:rPr sz="1000" spc="-95" dirty="0">
                <a:latin typeface="Calibri" pitchFamily="34" charset="0"/>
                <a:cs typeface="Calibri" pitchFamily="34" charset="0"/>
              </a:rPr>
              <a:t>предоставление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бесплатного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горячего питания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обучающимся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1-4 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классов,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детям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участников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специальной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военной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операции </a:t>
            </a:r>
            <a:r>
              <a:rPr sz="1000" spc="15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000" spc="155" dirty="0" smtClean="0">
                <a:latin typeface="Calibri" pitchFamily="34" charset="0"/>
                <a:cs typeface="Calibri" pitchFamily="34" charset="0"/>
              </a:rPr>
              <a:t> 3681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spc="-100" dirty="0" smtClean="0">
                <a:latin typeface="Calibri" pitchFamily="34" charset="0"/>
                <a:cs typeface="Calibri" pitchFamily="34" charset="0"/>
              </a:rPr>
              <a:t>Питание детей военнослужащих</a:t>
            </a:r>
            <a:r>
              <a:rPr sz="1000" spc="15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000" spc="1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25" dirty="0" smtClean="0">
                <a:latin typeface="Calibri" pitchFamily="34" charset="0"/>
                <a:cs typeface="Calibri" pitchFamily="34" charset="0"/>
              </a:rPr>
              <a:t>283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р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ублей</a:t>
            </a:r>
            <a:endParaRPr lang="ru-RU" sz="1000" spc="-95" dirty="0" smtClean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Питание в интернате в период половодья и питание детей с ограниченными возможностями здоровья 500 тыс.руб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Мероприятия по организации временного трудоустройства несовершеннолетних в возрасте от 14 до 18 лет 1121тыс.руб.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на выполнение отдельных государственных полномочий по начислению и выплате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муниципальных образовательных организаций, участвующим в проведении указанной государственной итоговой аттестации в сумме 255 тыс. руб.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endParaRPr sz="95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1700" y="3171825"/>
            <a:ext cx="5410200" cy="501650"/>
          </a:xfrm>
          <a:custGeom>
            <a:avLst/>
            <a:gdLst/>
            <a:ahLst/>
            <a:cxnLst/>
            <a:rect l="l" t="t" r="r" b="b"/>
            <a:pathLst>
              <a:path w="4634865" h="501650">
                <a:moveTo>
                  <a:pt x="4384548" y="501396"/>
                </a:moveTo>
                <a:lnTo>
                  <a:pt x="249936" y="501396"/>
                </a:lnTo>
                <a:lnTo>
                  <a:pt x="204838" y="497340"/>
                </a:lnTo>
                <a:lnTo>
                  <a:pt x="162463" y="485658"/>
                </a:lnTo>
                <a:lnTo>
                  <a:pt x="123500" y="467077"/>
                </a:lnTo>
                <a:lnTo>
                  <a:pt x="88638" y="442325"/>
                </a:lnTo>
                <a:lnTo>
                  <a:pt x="58568" y="412130"/>
                </a:lnTo>
                <a:lnTo>
                  <a:pt x="33979" y="377218"/>
                </a:lnTo>
                <a:lnTo>
                  <a:pt x="15561" y="338317"/>
                </a:lnTo>
                <a:lnTo>
                  <a:pt x="4005" y="296155"/>
                </a:lnTo>
                <a:lnTo>
                  <a:pt x="0" y="251460"/>
                </a:lnTo>
                <a:lnTo>
                  <a:pt x="4005" y="206310"/>
                </a:lnTo>
                <a:lnTo>
                  <a:pt x="15561" y="163795"/>
                </a:lnTo>
                <a:lnTo>
                  <a:pt x="33979" y="124629"/>
                </a:lnTo>
                <a:lnTo>
                  <a:pt x="58568" y="89527"/>
                </a:lnTo>
                <a:lnTo>
                  <a:pt x="88638" y="59203"/>
                </a:lnTo>
                <a:lnTo>
                  <a:pt x="123500" y="34374"/>
                </a:lnTo>
                <a:lnTo>
                  <a:pt x="162463" y="15754"/>
                </a:lnTo>
                <a:lnTo>
                  <a:pt x="204838" y="4057"/>
                </a:lnTo>
                <a:lnTo>
                  <a:pt x="249936" y="0"/>
                </a:lnTo>
                <a:lnTo>
                  <a:pt x="4384548" y="0"/>
                </a:lnTo>
                <a:lnTo>
                  <a:pt x="4429243" y="4057"/>
                </a:lnTo>
                <a:lnTo>
                  <a:pt x="4471405" y="15754"/>
                </a:lnTo>
                <a:lnTo>
                  <a:pt x="4510306" y="34374"/>
                </a:lnTo>
                <a:lnTo>
                  <a:pt x="4545218" y="59203"/>
                </a:lnTo>
                <a:lnTo>
                  <a:pt x="4575413" y="89527"/>
                </a:lnTo>
                <a:lnTo>
                  <a:pt x="4600165" y="124629"/>
                </a:lnTo>
                <a:lnTo>
                  <a:pt x="4618746" y="163795"/>
                </a:lnTo>
                <a:lnTo>
                  <a:pt x="4630428" y="206310"/>
                </a:lnTo>
                <a:lnTo>
                  <a:pt x="4634484" y="251460"/>
                </a:lnTo>
                <a:lnTo>
                  <a:pt x="4630428" y="296155"/>
                </a:lnTo>
                <a:lnTo>
                  <a:pt x="4618746" y="338317"/>
                </a:lnTo>
                <a:lnTo>
                  <a:pt x="4600165" y="377218"/>
                </a:lnTo>
                <a:lnTo>
                  <a:pt x="4575413" y="412130"/>
                </a:lnTo>
                <a:lnTo>
                  <a:pt x="4545218" y="442325"/>
                </a:lnTo>
                <a:lnTo>
                  <a:pt x="4510306" y="467077"/>
                </a:lnTo>
                <a:lnTo>
                  <a:pt x="4471405" y="485658"/>
                </a:lnTo>
                <a:lnTo>
                  <a:pt x="4429243" y="497340"/>
                </a:lnTo>
                <a:lnTo>
                  <a:pt x="4384548" y="501396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 extrusionH="50800"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594100" y="3324225"/>
            <a:ext cx="518160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600" b="1" spc="-130" dirty="0">
                <a:latin typeface="Arial"/>
                <a:cs typeface="Arial"/>
              </a:rPr>
              <a:t>общее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образование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в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году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lang="ru-RU" sz="1200" b="1" spc="-45" dirty="0" smtClean="0">
                <a:latin typeface="Arial"/>
                <a:cs typeface="Arial"/>
              </a:rPr>
              <a:t>– </a:t>
            </a:r>
            <a:r>
              <a:rPr lang="ru-RU" sz="1200" b="1" spc="-110" dirty="0" smtClean="0">
                <a:latin typeface="Arial"/>
                <a:cs typeface="Arial"/>
              </a:rPr>
              <a:t>178855 </a:t>
            </a:r>
            <a:r>
              <a:rPr lang="ru-RU" sz="1200" b="1" spc="-114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365500" y="3552825"/>
          <a:ext cx="7026148" cy="1938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7522"/>
                <a:gridCol w="2098626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9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ол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</a:p>
                  </a:txBody>
                  <a:tcPr marL="0" marR="0" marT="3937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школ</a:t>
                      </a: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щи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хс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</a:p>
                  </a:txBody>
                  <a:tcPr marL="0" marR="0" marT="387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657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3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1050" spc="-7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уп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</a:p>
                  </a:txBody>
                  <a:tcPr marL="0" marR="0" marT="5080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2704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1">
                <a:tc>
                  <a:txBody>
                    <a:bodyPr/>
                    <a:lstStyle/>
                    <a:p>
                      <a:pPr marL="80645" marR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на </a:t>
                      </a:r>
                      <a:r>
                        <a:rPr sz="1050" spc="-114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финансовое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образовательного </a:t>
                      </a:r>
                      <a:r>
                        <a:rPr sz="1050" spc="-26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процесса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(оплата</a:t>
                      </a:r>
                      <a:r>
                        <a:rPr sz="1050" spc="7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труда</a:t>
                      </a:r>
                      <a:r>
                        <a:rPr sz="1050" spc="7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7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педагогических </a:t>
                      </a:r>
                      <a:r>
                        <a:rPr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lang="ru-RU"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 прочего персонала</a:t>
                      </a:r>
                      <a:r>
                        <a:rPr sz="105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sz="10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50" spc="-4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тыс</a:t>
                      </a:r>
                      <a:r>
                        <a:rPr sz="10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7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5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131247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365500" y="2409825"/>
            <a:ext cx="7327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- Расходы, связанные с освобождением от платы, взимаемой с родителей (законных представителей) за присмотр и уход за ребёнком участника специальной военной операции, посещающим на территории Кировской области муниципальную образовательную организацию, реализующую образовательную программу дошкольного образования 1383 тыс. руб. </a:t>
            </a:r>
            <a:endParaRPr lang="ru-RU" sz="1100" dirty="0"/>
          </a:p>
        </p:txBody>
      </p:sp>
      <p:sp>
        <p:nvSpPr>
          <p:cNvPr id="368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"/>
          <p:cNvSpPr/>
          <p:nvPr/>
        </p:nvSpPr>
        <p:spPr>
          <a:xfrm>
            <a:off x="2451100" y="52292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"/>
          <p:cNvSpPr/>
          <p:nvPr/>
        </p:nvSpPr>
        <p:spPr>
          <a:xfrm>
            <a:off x="2451100" y="34766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"/>
          <p:cNvSpPr/>
          <p:nvPr/>
        </p:nvSpPr>
        <p:spPr>
          <a:xfrm>
            <a:off x="2527300" y="2762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5"/>
          <p:cNvSpPr/>
          <p:nvPr/>
        </p:nvSpPr>
        <p:spPr>
          <a:xfrm>
            <a:off x="0" y="6296025"/>
            <a:ext cx="2374900" cy="685800"/>
          </a:xfrm>
          <a:custGeom>
            <a:avLst/>
            <a:gdLst/>
            <a:ahLst/>
            <a:cxnLst/>
            <a:rect l="l" t="t" r="r" b="b"/>
            <a:pathLst>
              <a:path w="4704715" h="500380">
                <a:moveTo>
                  <a:pt x="4454652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4454652" y="0"/>
                </a:lnTo>
                <a:lnTo>
                  <a:pt x="4499347" y="4055"/>
                </a:lnTo>
                <a:lnTo>
                  <a:pt x="4541509" y="15737"/>
                </a:lnTo>
                <a:lnTo>
                  <a:pt x="4580410" y="34318"/>
                </a:lnTo>
                <a:lnTo>
                  <a:pt x="4615322" y="59070"/>
                </a:lnTo>
                <a:lnTo>
                  <a:pt x="4645518" y="89265"/>
                </a:lnTo>
                <a:lnTo>
                  <a:pt x="4670269" y="124177"/>
                </a:lnTo>
                <a:lnTo>
                  <a:pt x="4688850" y="163078"/>
                </a:lnTo>
                <a:lnTo>
                  <a:pt x="4700532" y="205240"/>
                </a:lnTo>
                <a:lnTo>
                  <a:pt x="4704588" y="249936"/>
                </a:lnTo>
                <a:lnTo>
                  <a:pt x="4700532" y="295033"/>
                </a:lnTo>
                <a:lnTo>
                  <a:pt x="4688850" y="337408"/>
                </a:lnTo>
                <a:lnTo>
                  <a:pt x="4670269" y="376371"/>
                </a:lnTo>
                <a:lnTo>
                  <a:pt x="4645518" y="411233"/>
                </a:lnTo>
                <a:lnTo>
                  <a:pt x="4615322" y="441303"/>
                </a:lnTo>
                <a:lnTo>
                  <a:pt x="4580410" y="465892"/>
                </a:lnTo>
                <a:lnTo>
                  <a:pt x="4541509" y="484310"/>
                </a:lnTo>
                <a:lnTo>
                  <a:pt x="4499347" y="495866"/>
                </a:lnTo>
                <a:lnTo>
                  <a:pt x="4454652" y="49987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51100" y="3400425"/>
            <a:ext cx="7955789" cy="12954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679700" y="5048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дополнительное образование детей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19263 </a:t>
            </a:r>
            <a:r>
              <a:rPr lang="ru-RU" sz="1200" b="1" spc="-40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1100" y="962025"/>
            <a:ext cx="8001000" cy="248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Финансовое обеспечение ДДТ – </a:t>
            </a:r>
            <a:r>
              <a:rPr lang="ru-RU" sz="1200" b="1" dirty="0" smtClean="0"/>
              <a:t>16900</a:t>
            </a:r>
            <a:r>
              <a:rPr lang="ru-RU" sz="1200" dirty="0" smtClean="0"/>
              <a:t> тыс. руб.</a:t>
            </a:r>
          </a:p>
          <a:p>
            <a:pPr marL="12700">
              <a:lnSpc>
                <a:spcPct val="100000"/>
              </a:lnSpc>
            </a:pPr>
            <a:endParaRPr lang="ru-RU" sz="1200" dirty="0" smtClean="0"/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Мероприятия по оказанию муниципальных услуг в социальной сфере по направлению деятельности "реализация дополнительных общеразвивающих программ для детей" 1965 тыс.руб.</a:t>
            </a:r>
          </a:p>
          <a:p>
            <a:pPr marL="12700">
              <a:lnSpc>
                <a:spcPct val="100000"/>
              </a:lnSpc>
            </a:pP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Мероприятия по организации временного трудоустройства несовершеннолетних в возрасте от 14 до 18 лет 959 тыс.руб</a:t>
            </a:r>
          </a:p>
          <a:p>
            <a:pPr marL="12700">
              <a:lnSpc>
                <a:spcPct val="100000"/>
              </a:lnSpc>
            </a:pPr>
            <a:endParaRPr sz="125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lang="ru-RU" sz="1200" dirty="0" smtClean="0"/>
              <a:t>Мероприятия по работе с детьми и молодежью, поддержка способных и талантливых детей и молодёжи 554 тыс.руб.</a:t>
            </a:r>
          </a:p>
          <a:p>
            <a:pPr marL="12700" marR="5080">
              <a:lnSpc>
                <a:spcPct val="101600"/>
              </a:lnSpc>
            </a:pPr>
            <a:endParaRPr lang="ru-RU" sz="1200" dirty="0" smtClean="0"/>
          </a:p>
          <a:p>
            <a:pPr marL="12700" marR="5080">
              <a:lnSpc>
                <a:spcPct val="101600"/>
              </a:lnSpc>
            </a:pPr>
            <a:r>
              <a:rPr lang="ru-RU" sz="1200" dirty="0" smtClean="0"/>
              <a:t>Текущий ремонт туалетных комнат в здании муниципального казённого образовательного учреждения дополнительного образования "Дом детского творчества "Созвездие« – 1300 тыс. руб.</a:t>
            </a:r>
          </a:p>
          <a:p>
            <a:pPr marL="12700" marR="5080">
              <a:lnSpc>
                <a:spcPct val="101600"/>
              </a:lnSpc>
            </a:pPr>
            <a:endParaRPr sz="13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2527300" y="37052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социальное обеспечение населения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9113 </a:t>
            </a:r>
            <a:r>
              <a:rPr lang="ru-RU" sz="1200" b="1" spc="-40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527300" y="54578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охрану семьи и детства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40" dirty="0" smtClean="0">
                <a:latin typeface="Arial"/>
                <a:cs typeface="Arial"/>
              </a:rPr>
              <a:t>8779</a:t>
            </a: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200" b="1" spc="-40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2451100" y="5534025"/>
            <a:ext cx="7955789" cy="182461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51100" y="5762625"/>
            <a:ext cx="78486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Начисление и выплата компенсации платы, взимаемой с родителей (законных представителей) за присмотр и уход за детьми в муниципальных и частных образовательных организациях, реализующих образовательную программу дошкольного образования- </a:t>
            </a:r>
            <a:r>
              <a:rPr lang="ru-RU" sz="1100" b="1" dirty="0" smtClean="0"/>
              <a:t>1045 тыс. руб.</a:t>
            </a:r>
          </a:p>
          <a:p>
            <a:r>
              <a:rPr lang="ru-RU" sz="1100" dirty="0" smtClean="0"/>
              <a:t>Обеспечение бесплатным двухразовым питанием детей-инвалидов (инвалидов), не относящихся к категории обучающихся с ограниченными возможностями здоровья, обучающихся в муниципальных общеобразовательных организациях и не проживающих в них, а также выплате ежемесячной денежной компенсации родителям (законным представителям) детей-инвалидов, инвалидам в случае их обучения на дому </a:t>
            </a:r>
            <a:r>
              <a:rPr lang="ru-RU" sz="1100" b="1" dirty="0" smtClean="0"/>
              <a:t>39 тыс. руб.</a:t>
            </a:r>
          </a:p>
          <a:p>
            <a:r>
              <a:rPr lang="ru-RU" sz="1100" dirty="0" smtClean="0"/>
              <a:t> Содержание ребенка в семье опекуна и приемной семье </a:t>
            </a:r>
            <a:r>
              <a:rPr lang="ru-RU" sz="1100" b="1" dirty="0" smtClean="0"/>
              <a:t>5847 тыс. руб.</a:t>
            </a:r>
          </a:p>
          <a:p>
            <a:r>
              <a:rPr lang="ru-RU" sz="1100" dirty="0" smtClean="0"/>
              <a:t>Выплата вознаграждения, причитающегося приемному родителю </a:t>
            </a:r>
            <a:r>
              <a:rPr lang="ru-RU" sz="1100" b="1" dirty="0" smtClean="0"/>
              <a:t>1848 тыс. руб.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51100" y="4086225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Выплата единовременного денежного пособия молодым специалистам, приступившим к работе в муниципальных образовательных учреждениях Верхнекамского муниципального округа в сумме </a:t>
            </a:r>
            <a:r>
              <a:rPr lang="ru-RU" sz="1100" b="1" dirty="0" smtClean="0"/>
              <a:t>210 </a:t>
            </a:r>
            <a:r>
              <a:rPr lang="ru-RU" sz="1100" dirty="0" smtClean="0"/>
              <a:t>тыс. руб.</a:t>
            </a:r>
          </a:p>
          <a:p>
            <a:r>
              <a:rPr lang="ru-RU" sz="1100" dirty="0" smtClean="0"/>
              <a:t>Предоставление руководителям, педагогическим работникам и иным специалистам образовательных учреждений (за исключением совместителей), работающим и проживающим в сельских населенных пунктах (поселках городского типа), бесплатной жилой площади с отоплением и электроснабжением путем компенсации 100 процентов расходов в виде ежемесячной денежной выплаты </a:t>
            </a:r>
            <a:r>
              <a:rPr lang="ru-RU" sz="1100" b="1" dirty="0" smtClean="0"/>
              <a:t>8903</a:t>
            </a:r>
            <a:r>
              <a:rPr lang="ru-RU" sz="1100" dirty="0" smtClean="0"/>
              <a:t> тыс. руб.</a:t>
            </a:r>
          </a:p>
          <a:p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object 6"/>
          <p:cNvSpPr txBox="1"/>
          <p:nvPr/>
        </p:nvSpPr>
        <p:spPr>
          <a:xfrm>
            <a:off x="88900" y="200025"/>
            <a:ext cx="2514600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sz="24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20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4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295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30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32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2400" spc="-32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lang="ru-RU" sz="2600" b="1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0" y="2790825"/>
            <a:ext cx="1841500" cy="501650"/>
          </a:xfrm>
          <a:custGeom>
            <a:avLst/>
            <a:gdLst/>
            <a:ahLst/>
            <a:cxnLst/>
            <a:rect l="l" t="t" r="r" b="b"/>
            <a:pathLst>
              <a:path w="2437129" h="501650">
                <a:moveTo>
                  <a:pt x="2186940" y="501396"/>
                </a:moveTo>
                <a:lnTo>
                  <a:pt x="249936" y="501396"/>
                </a:lnTo>
                <a:lnTo>
                  <a:pt x="204838" y="497338"/>
                </a:lnTo>
                <a:lnTo>
                  <a:pt x="162463" y="485641"/>
                </a:lnTo>
                <a:lnTo>
                  <a:pt x="123500" y="467021"/>
                </a:lnTo>
                <a:lnTo>
                  <a:pt x="88638" y="442192"/>
                </a:lnTo>
                <a:lnTo>
                  <a:pt x="58568" y="411868"/>
                </a:lnTo>
                <a:lnTo>
                  <a:pt x="33979" y="376766"/>
                </a:lnTo>
                <a:lnTo>
                  <a:pt x="15561" y="337600"/>
                </a:lnTo>
                <a:lnTo>
                  <a:pt x="4005" y="295085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2186940" y="0"/>
                </a:lnTo>
                <a:lnTo>
                  <a:pt x="2231635" y="4055"/>
                </a:lnTo>
                <a:lnTo>
                  <a:pt x="2273797" y="15737"/>
                </a:lnTo>
                <a:lnTo>
                  <a:pt x="2312698" y="34318"/>
                </a:lnTo>
                <a:lnTo>
                  <a:pt x="2347610" y="59070"/>
                </a:lnTo>
                <a:lnTo>
                  <a:pt x="2377805" y="89265"/>
                </a:lnTo>
                <a:lnTo>
                  <a:pt x="2402557" y="124177"/>
                </a:lnTo>
                <a:lnTo>
                  <a:pt x="2421138" y="163078"/>
                </a:lnTo>
                <a:lnTo>
                  <a:pt x="2432820" y="205240"/>
                </a:lnTo>
                <a:lnTo>
                  <a:pt x="2436876" y="249936"/>
                </a:lnTo>
                <a:lnTo>
                  <a:pt x="2432820" y="295085"/>
                </a:lnTo>
                <a:lnTo>
                  <a:pt x="2421138" y="337600"/>
                </a:lnTo>
                <a:lnTo>
                  <a:pt x="2402557" y="376766"/>
                </a:lnTo>
                <a:lnTo>
                  <a:pt x="2377805" y="411868"/>
                </a:lnTo>
                <a:lnTo>
                  <a:pt x="2347610" y="442192"/>
                </a:lnTo>
                <a:lnTo>
                  <a:pt x="2312698" y="467021"/>
                </a:lnTo>
                <a:lnTo>
                  <a:pt x="2273797" y="485641"/>
                </a:lnTo>
                <a:lnTo>
                  <a:pt x="2231635" y="497338"/>
                </a:lnTo>
                <a:lnTo>
                  <a:pt x="2186940" y="501396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2"/>
          <p:cNvSpPr txBox="1"/>
          <p:nvPr/>
        </p:nvSpPr>
        <p:spPr>
          <a:xfrm>
            <a:off x="0" y="2943225"/>
            <a:ext cx="17526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К</a:t>
            </a:r>
            <a:r>
              <a:rPr sz="1200" b="1" spc="-110" dirty="0">
                <a:latin typeface="Arial"/>
                <a:cs typeface="Arial"/>
              </a:rPr>
              <a:t>а</a:t>
            </a:r>
            <a:r>
              <a:rPr sz="1200" b="1" spc="-114" dirty="0">
                <a:latin typeface="Arial"/>
                <a:cs typeface="Arial"/>
              </a:rPr>
              <a:t>п</a:t>
            </a:r>
            <a:r>
              <a:rPr sz="1200" b="1" spc="-130" dirty="0">
                <a:latin typeface="Arial"/>
                <a:cs typeface="Arial"/>
              </a:rPr>
              <a:t>и</a:t>
            </a:r>
            <a:r>
              <a:rPr sz="1200" b="1" spc="-105" dirty="0">
                <a:latin typeface="Arial"/>
                <a:cs typeface="Arial"/>
              </a:rPr>
              <a:t>т</a:t>
            </a:r>
            <a:r>
              <a:rPr sz="1200" b="1" spc="-110" dirty="0">
                <a:latin typeface="Arial"/>
                <a:cs typeface="Arial"/>
              </a:rPr>
              <a:t>а</a:t>
            </a:r>
            <a:r>
              <a:rPr sz="1200" b="1" spc="-130" dirty="0">
                <a:latin typeface="Arial"/>
                <a:cs typeface="Arial"/>
              </a:rPr>
              <a:t>ль</a:t>
            </a:r>
            <a:r>
              <a:rPr sz="1200" b="1" spc="-114" dirty="0">
                <a:latin typeface="Arial"/>
                <a:cs typeface="Arial"/>
              </a:rPr>
              <a:t>н</a:t>
            </a:r>
            <a:r>
              <a:rPr sz="1200" b="1" spc="-125" dirty="0">
                <a:latin typeface="Arial"/>
                <a:cs typeface="Arial"/>
              </a:rPr>
              <a:t>ый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р</a:t>
            </a:r>
            <a:r>
              <a:rPr sz="1200" b="1" spc="-110" dirty="0">
                <a:latin typeface="Arial"/>
                <a:cs typeface="Arial"/>
              </a:rPr>
              <a:t>е</a:t>
            </a:r>
            <a:r>
              <a:rPr sz="1200" b="1" spc="-145" dirty="0">
                <a:latin typeface="Arial"/>
                <a:cs typeface="Arial"/>
              </a:rPr>
              <a:t>м</a:t>
            </a:r>
            <a:r>
              <a:rPr sz="1200" b="1" spc="-125" dirty="0">
                <a:latin typeface="Arial"/>
                <a:cs typeface="Arial"/>
              </a:rPr>
              <a:t>о</a:t>
            </a:r>
            <a:r>
              <a:rPr sz="1200" b="1" spc="-114" dirty="0">
                <a:latin typeface="Arial"/>
                <a:cs typeface="Arial"/>
              </a:rPr>
              <a:t>н</a:t>
            </a:r>
            <a:r>
              <a:rPr sz="1200" b="1" spc="-100" dirty="0">
                <a:latin typeface="Arial"/>
                <a:cs typeface="Arial"/>
              </a:rPr>
              <a:t>т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60" dirty="0">
                <a:latin typeface="Arial"/>
                <a:cs typeface="Arial"/>
              </a:rPr>
              <a:t>ш</a:t>
            </a:r>
            <a:r>
              <a:rPr sz="1200" b="1" spc="-105" dirty="0">
                <a:latin typeface="Arial"/>
                <a:cs typeface="Arial"/>
              </a:rPr>
              <a:t>к</a:t>
            </a:r>
            <a:r>
              <a:rPr sz="1200" b="1" spc="-125" dirty="0">
                <a:latin typeface="Arial"/>
                <a:cs typeface="Arial"/>
              </a:rPr>
              <a:t>ол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0" y="3476625"/>
            <a:ext cx="2362200" cy="8393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7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–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75747</a:t>
            </a: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200" b="1" spc="-145" dirty="0" smtClean="0">
                <a:latin typeface="Arial"/>
                <a:cs typeface="Arial"/>
              </a:rPr>
              <a:t>тыс.</a:t>
            </a:r>
            <a:r>
              <a:rPr sz="1200" b="1" spc="-55" dirty="0" smtClean="0">
                <a:latin typeface="Arial"/>
                <a:cs typeface="Arial"/>
              </a:rPr>
              <a:t>.</a:t>
            </a:r>
            <a:r>
              <a:rPr sz="1200" b="1" spc="-50" dirty="0" smtClean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р</a:t>
            </a:r>
            <a:r>
              <a:rPr sz="1200" b="1" spc="-110" dirty="0">
                <a:latin typeface="Arial"/>
                <a:cs typeface="Arial"/>
              </a:rPr>
              <a:t>у</a:t>
            </a:r>
            <a:r>
              <a:rPr sz="1200" b="1" spc="-125" dirty="0">
                <a:latin typeface="Arial"/>
                <a:cs typeface="Arial"/>
              </a:rPr>
              <a:t>б</a:t>
            </a:r>
            <a:r>
              <a:rPr sz="1200" b="1" spc="-130" dirty="0">
                <a:latin typeface="Arial"/>
                <a:cs typeface="Arial"/>
              </a:rPr>
              <a:t>л</a:t>
            </a:r>
            <a:r>
              <a:rPr sz="1200" b="1" spc="-110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lang="ru-RU" sz="1200" i="1" spc="-5" dirty="0" smtClean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r>
              <a:rPr lang="ru-RU" sz="1200" i="1" spc="-5" dirty="0" smtClean="0">
                <a:latin typeface="Arial"/>
                <a:cs typeface="Arial"/>
              </a:rPr>
              <a:t>Ср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д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dirty="0" smtClean="0">
                <a:latin typeface="Arial"/>
                <a:cs typeface="Arial"/>
              </a:rPr>
              <a:t>яя</a:t>
            </a:r>
            <a:r>
              <a:rPr lang="ru-RU" sz="1200" i="1" spc="-50" dirty="0" smtClean="0">
                <a:latin typeface="Arial"/>
                <a:cs typeface="Arial"/>
              </a:rPr>
              <a:t> </a:t>
            </a:r>
            <a:r>
              <a:rPr lang="ru-RU" sz="1200" i="1" spc="5" dirty="0" smtClean="0">
                <a:latin typeface="Arial"/>
                <a:cs typeface="Arial"/>
              </a:rPr>
              <a:t>ш</a:t>
            </a:r>
            <a:r>
              <a:rPr lang="ru-RU" sz="1200" i="1" dirty="0" smtClean="0">
                <a:latin typeface="Arial"/>
                <a:cs typeface="Arial"/>
              </a:rPr>
              <a:t>к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dirty="0" smtClean="0">
                <a:latin typeface="Arial"/>
                <a:cs typeface="Arial"/>
              </a:rPr>
              <a:t>а</a:t>
            </a:r>
            <a:r>
              <a:rPr lang="ru-RU" sz="1200" i="1" spc="-70" dirty="0" smtClean="0">
                <a:latin typeface="Arial"/>
                <a:cs typeface="Arial"/>
              </a:rPr>
              <a:t> </a:t>
            </a:r>
            <a:r>
              <a:rPr lang="ru-RU" sz="1200" i="1" dirty="0" smtClean="0">
                <a:latin typeface="Arial"/>
                <a:cs typeface="Arial"/>
              </a:rPr>
              <a:t>п.</a:t>
            </a:r>
            <a:r>
              <a:rPr lang="ru-RU" sz="1200" i="1" spc="-55" dirty="0" smtClean="0">
                <a:latin typeface="Arial"/>
                <a:cs typeface="Arial"/>
              </a:rPr>
              <a:t> </a:t>
            </a:r>
            <a:r>
              <a:rPr lang="ru-RU" sz="1200" i="1" spc="-10" dirty="0" smtClean="0">
                <a:latin typeface="Arial"/>
                <a:cs typeface="Arial"/>
              </a:rPr>
              <a:t>Р</a:t>
            </a:r>
            <a:r>
              <a:rPr lang="ru-RU" sz="1200" i="1" spc="-5" dirty="0" smtClean="0">
                <a:latin typeface="Arial"/>
                <a:cs typeface="Arial"/>
              </a:rPr>
              <a:t>у</a:t>
            </a:r>
            <a:r>
              <a:rPr lang="ru-RU" sz="1200" i="1" spc="5" dirty="0" smtClean="0">
                <a:latin typeface="Arial"/>
                <a:cs typeface="Arial"/>
              </a:rPr>
              <a:t>д</a:t>
            </a:r>
            <a:r>
              <a:rPr lang="ru-RU" sz="1200" i="1" spc="-5" dirty="0" smtClean="0">
                <a:latin typeface="Arial"/>
                <a:cs typeface="Arial"/>
              </a:rPr>
              <a:t>н</a:t>
            </a:r>
            <a:r>
              <a:rPr lang="ru-RU" sz="1200" i="1" dirty="0" smtClean="0">
                <a:latin typeface="Arial"/>
                <a:cs typeface="Arial"/>
              </a:rPr>
              <a:t>и</a:t>
            </a:r>
            <a:r>
              <a:rPr lang="ru-RU" sz="1200" i="1" spc="-5" dirty="0" smtClean="0">
                <a:latin typeface="Arial"/>
                <a:cs typeface="Arial"/>
              </a:rPr>
              <a:t>ч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spc="-15" dirty="0" smtClean="0">
                <a:latin typeface="Arial"/>
                <a:cs typeface="Arial"/>
              </a:rPr>
              <a:t>ы</a:t>
            </a:r>
            <a:r>
              <a:rPr lang="ru-RU" sz="1200" i="1" dirty="0" smtClean="0">
                <a:latin typeface="Arial"/>
                <a:cs typeface="Arial"/>
              </a:rPr>
              <a:t>й</a:t>
            </a:r>
            <a:endParaRPr lang="ru-RU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28" name="object 5"/>
          <p:cNvSpPr/>
          <p:nvPr/>
        </p:nvSpPr>
        <p:spPr>
          <a:xfrm>
            <a:off x="1" y="4619625"/>
            <a:ext cx="2374900" cy="500380"/>
          </a:xfrm>
          <a:custGeom>
            <a:avLst/>
            <a:gdLst/>
            <a:ahLst/>
            <a:cxnLst/>
            <a:rect l="l" t="t" r="r" b="b"/>
            <a:pathLst>
              <a:path w="4704715" h="500380">
                <a:moveTo>
                  <a:pt x="4454652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4454652" y="0"/>
                </a:lnTo>
                <a:lnTo>
                  <a:pt x="4499347" y="4055"/>
                </a:lnTo>
                <a:lnTo>
                  <a:pt x="4541509" y="15737"/>
                </a:lnTo>
                <a:lnTo>
                  <a:pt x="4580410" y="34318"/>
                </a:lnTo>
                <a:lnTo>
                  <a:pt x="4615322" y="59070"/>
                </a:lnTo>
                <a:lnTo>
                  <a:pt x="4645518" y="89265"/>
                </a:lnTo>
                <a:lnTo>
                  <a:pt x="4670269" y="124177"/>
                </a:lnTo>
                <a:lnTo>
                  <a:pt x="4688850" y="163078"/>
                </a:lnTo>
                <a:lnTo>
                  <a:pt x="4700532" y="205240"/>
                </a:lnTo>
                <a:lnTo>
                  <a:pt x="4704588" y="249936"/>
                </a:lnTo>
                <a:lnTo>
                  <a:pt x="4700532" y="295033"/>
                </a:lnTo>
                <a:lnTo>
                  <a:pt x="4688850" y="337408"/>
                </a:lnTo>
                <a:lnTo>
                  <a:pt x="4670269" y="376371"/>
                </a:lnTo>
                <a:lnTo>
                  <a:pt x="4645518" y="411233"/>
                </a:lnTo>
                <a:lnTo>
                  <a:pt x="4615322" y="441303"/>
                </a:lnTo>
                <a:lnTo>
                  <a:pt x="4580410" y="465892"/>
                </a:lnTo>
                <a:lnTo>
                  <a:pt x="4541509" y="484310"/>
                </a:lnTo>
                <a:lnTo>
                  <a:pt x="4499347" y="495866"/>
                </a:lnTo>
                <a:lnTo>
                  <a:pt x="4454652" y="49987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6"/>
          <p:cNvSpPr txBox="1"/>
          <p:nvPr/>
        </p:nvSpPr>
        <p:spPr>
          <a:xfrm>
            <a:off x="165100" y="4695825"/>
            <a:ext cx="2362199" cy="39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-135" dirty="0" smtClean="0">
                <a:latin typeface="Arial"/>
                <a:cs typeface="Arial"/>
              </a:rPr>
              <a:t>Капитальный ремонт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-135" dirty="0" smtClean="0">
                <a:latin typeface="Arial"/>
                <a:cs typeface="Arial"/>
              </a:rPr>
              <a:t>дошкольных учреждений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7"/>
          <p:cNvSpPr txBox="1"/>
          <p:nvPr/>
        </p:nvSpPr>
        <p:spPr>
          <a:xfrm>
            <a:off x="-139700" y="5305425"/>
            <a:ext cx="2057400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spcBef>
                <a:spcPts val="35"/>
              </a:spcBef>
              <a:tabLst>
                <a:tab pos="262255" algn="l"/>
                <a:tab pos="262890" algn="l"/>
              </a:tabLst>
            </a:pPr>
            <a:r>
              <a:rPr lang="ru-RU" sz="1200" i="1" spc="-10" dirty="0" smtClean="0">
                <a:latin typeface="Arial"/>
                <a:cs typeface="Arial"/>
              </a:rPr>
              <a:t>      Д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тс</a:t>
            </a:r>
            <a:r>
              <a:rPr lang="ru-RU" sz="1200" i="1" dirty="0" smtClean="0">
                <a:latin typeface="Arial"/>
                <a:cs typeface="Arial"/>
              </a:rPr>
              <a:t>кий</a:t>
            </a:r>
            <a:r>
              <a:rPr lang="ru-RU" sz="1200" i="1" spc="-4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са</a:t>
            </a:r>
            <a:r>
              <a:rPr lang="ru-RU" sz="1200" i="1" dirty="0" smtClean="0">
                <a:latin typeface="Arial"/>
                <a:cs typeface="Arial"/>
              </a:rPr>
              <a:t>д</a:t>
            </a:r>
            <a:r>
              <a:rPr lang="ru-RU" sz="1200" i="1" spc="-35" dirty="0" smtClean="0">
                <a:latin typeface="Arial"/>
                <a:cs typeface="Arial"/>
              </a:rPr>
              <a:t> </a:t>
            </a:r>
            <a:r>
              <a:rPr lang="ru-RU" sz="1200" i="1" spc="-10" dirty="0" smtClean="0">
                <a:latin typeface="Arial"/>
                <a:cs typeface="Arial"/>
              </a:rPr>
              <a:t>"</a:t>
            </a:r>
            <a:r>
              <a:rPr lang="ru-RU" sz="1200" i="1" dirty="0" smtClean="0">
                <a:latin typeface="Arial"/>
                <a:cs typeface="Arial"/>
              </a:rPr>
              <a:t>А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spc="-5" dirty="0" smtClean="0">
                <a:latin typeface="Arial"/>
                <a:cs typeface="Arial"/>
              </a:rPr>
              <a:t>е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spc="-5" dirty="0" smtClean="0">
                <a:latin typeface="Arial"/>
                <a:cs typeface="Arial"/>
              </a:rPr>
              <a:t>уш</a:t>
            </a:r>
            <a:r>
              <a:rPr lang="ru-RU" sz="1200" i="1" dirty="0" smtClean="0">
                <a:latin typeface="Arial"/>
                <a:cs typeface="Arial"/>
              </a:rPr>
              <a:t>ка"</a:t>
            </a:r>
            <a:r>
              <a:rPr lang="ru-RU" sz="1200" i="1" spc="10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п</a:t>
            </a:r>
            <a:r>
              <a:rPr lang="ru-RU" sz="1200" i="1" dirty="0" smtClean="0">
                <a:latin typeface="Arial"/>
                <a:cs typeface="Arial"/>
              </a:rPr>
              <a:t>гт</a:t>
            </a:r>
            <a:r>
              <a:rPr lang="ru-RU" sz="1200" i="1" spc="-5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С</a:t>
            </a:r>
            <a:r>
              <a:rPr lang="ru-RU" sz="1200" i="1" spc="-10" dirty="0" smtClean="0">
                <a:latin typeface="Arial"/>
                <a:cs typeface="Arial"/>
              </a:rPr>
              <a:t>в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т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dirty="0" smtClean="0">
                <a:latin typeface="Arial"/>
                <a:cs typeface="Arial"/>
              </a:rPr>
              <a:t>п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dirty="0" smtClean="0">
                <a:latin typeface="Arial"/>
                <a:cs typeface="Arial"/>
              </a:rPr>
              <a:t>я</a:t>
            </a:r>
            <a:r>
              <a:rPr lang="ru-RU" sz="1200" i="1" spc="-5" dirty="0" smtClean="0">
                <a:latin typeface="Arial"/>
                <a:cs typeface="Arial"/>
              </a:rPr>
              <a:t>нс</a:t>
            </a:r>
            <a:r>
              <a:rPr lang="ru-RU" sz="1200" i="1" spc="10" dirty="0" smtClean="0">
                <a:latin typeface="Arial"/>
                <a:cs typeface="Arial"/>
              </a:rPr>
              <a:t>к   </a:t>
            </a:r>
            <a:r>
              <a:rPr sz="1200" spc="204" dirty="0" smtClean="0">
                <a:latin typeface="Microsoft Sans Serif"/>
                <a:cs typeface="Microsoft Sans Serif"/>
              </a:rPr>
              <a:t>–</a:t>
            </a:r>
            <a:r>
              <a:rPr sz="1200" spc="-25" dirty="0" smtClean="0">
                <a:latin typeface="Microsoft Sans Serif"/>
                <a:cs typeface="Microsoft Sans Serif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2027</a:t>
            </a:r>
            <a:r>
              <a:rPr lang="ru-RU" sz="1200" b="1" spc="-60" dirty="0" smtClean="0">
                <a:latin typeface="Arial"/>
                <a:cs typeface="Arial"/>
              </a:rPr>
              <a:t> </a:t>
            </a:r>
            <a:r>
              <a:rPr lang="ru-RU" sz="1200" b="1" spc="-90" dirty="0" smtClean="0">
                <a:latin typeface="Arial"/>
                <a:cs typeface="Arial"/>
              </a:rPr>
              <a:t>г</a:t>
            </a:r>
            <a:r>
              <a:rPr lang="ru-RU" sz="1200" b="1" spc="-125" dirty="0" smtClean="0">
                <a:latin typeface="Arial"/>
                <a:cs typeface="Arial"/>
              </a:rPr>
              <a:t>од</a:t>
            </a:r>
            <a:r>
              <a:rPr lang="ru-RU" sz="1200" b="1" spc="-45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–</a:t>
            </a:r>
            <a:r>
              <a:rPr lang="ru-RU" sz="1200" b="1" spc="-60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33869 </a:t>
            </a:r>
            <a:r>
              <a:rPr lang="ru-RU" sz="1200" b="1" spc="-60" dirty="0" smtClean="0">
                <a:latin typeface="Arial"/>
                <a:cs typeface="Arial"/>
              </a:rPr>
              <a:t>тыс</a:t>
            </a:r>
            <a:r>
              <a:rPr lang="ru-RU" sz="1200" b="1" spc="-55" dirty="0" smtClean="0">
                <a:latin typeface="Arial"/>
                <a:cs typeface="Arial"/>
              </a:rPr>
              <a:t>.</a:t>
            </a:r>
            <a:r>
              <a:rPr lang="ru-RU" sz="1200" b="1" spc="-50" dirty="0" smtClean="0">
                <a:latin typeface="Arial"/>
                <a:cs typeface="Arial"/>
              </a:rPr>
              <a:t> </a:t>
            </a:r>
            <a:r>
              <a:rPr lang="ru-RU" sz="1200" b="1" spc="-125" dirty="0" smtClean="0">
                <a:latin typeface="Arial"/>
                <a:cs typeface="Arial"/>
              </a:rPr>
              <a:t>р</a:t>
            </a:r>
            <a:r>
              <a:rPr lang="ru-RU" sz="1200" b="1" spc="-110" dirty="0" smtClean="0">
                <a:latin typeface="Arial"/>
                <a:cs typeface="Arial"/>
              </a:rPr>
              <a:t>у</a:t>
            </a:r>
            <a:r>
              <a:rPr lang="ru-RU" sz="1200" b="1" spc="-125" dirty="0" smtClean="0">
                <a:latin typeface="Arial"/>
                <a:cs typeface="Arial"/>
              </a:rPr>
              <a:t>б</a:t>
            </a:r>
            <a:r>
              <a:rPr lang="ru-RU" sz="1200" b="1" spc="-130" dirty="0" smtClean="0">
                <a:latin typeface="Arial"/>
                <a:cs typeface="Arial"/>
              </a:rPr>
              <a:t>л</a:t>
            </a:r>
            <a:r>
              <a:rPr lang="ru-RU" sz="1200" b="1" spc="-110" dirty="0" smtClean="0">
                <a:latin typeface="Arial"/>
                <a:cs typeface="Arial"/>
              </a:rPr>
              <a:t>е</a:t>
            </a:r>
            <a:r>
              <a:rPr lang="ru-RU" sz="1200" b="1" spc="-125" dirty="0" smtClean="0">
                <a:latin typeface="Arial"/>
                <a:cs typeface="Arial"/>
              </a:rPr>
              <a:t>й</a:t>
            </a:r>
            <a:endParaRPr lang="ru-RU" sz="1200" dirty="0" smtClean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1" name="object 8"/>
          <p:cNvSpPr txBox="1"/>
          <p:nvPr/>
        </p:nvSpPr>
        <p:spPr>
          <a:xfrm>
            <a:off x="0" y="6143625"/>
            <a:ext cx="2222500" cy="17940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организацию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отдыха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и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оздоровления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детей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lang="ru-RU" sz="1200" b="1" spc="-110" dirty="0" smtClean="0">
                <a:latin typeface="Arial"/>
                <a:cs typeface="Arial"/>
              </a:rPr>
              <a:t>                       </a:t>
            </a:r>
          </a:p>
          <a:p>
            <a:pPr marL="12700">
              <a:lnSpc>
                <a:spcPct val="100000"/>
              </a:lnSpc>
            </a:pPr>
            <a:r>
              <a:rPr lang="ru-RU" sz="1200" b="1" spc="-110" dirty="0" smtClean="0">
                <a:latin typeface="Arial"/>
                <a:cs typeface="Arial"/>
              </a:rPr>
              <a:t>   907</a:t>
            </a:r>
            <a:r>
              <a:rPr sz="1200" b="1" spc="-50" dirty="0" smtClean="0">
                <a:latin typeface="Arial"/>
                <a:cs typeface="Arial"/>
              </a:rPr>
              <a:t> </a:t>
            </a:r>
            <a:r>
              <a:rPr lang="ru-RU" sz="1200" b="1" spc="-114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4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135" dirty="0">
                <a:latin typeface="Arial"/>
                <a:cs typeface="Arial"/>
              </a:rPr>
              <a:t>В</a:t>
            </a:r>
            <a:r>
              <a:rPr sz="1200" i="1" spc="-105" dirty="0">
                <a:latin typeface="Arial"/>
                <a:cs typeface="Arial"/>
              </a:rPr>
              <a:t>с</a:t>
            </a:r>
            <a:r>
              <a:rPr sz="1200" i="1" spc="-110" dirty="0">
                <a:latin typeface="Arial"/>
                <a:cs typeface="Arial"/>
              </a:rPr>
              <a:t>его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05" dirty="0">
                <a:latin typeface="Arial"/>
                <a:cs typeface="Arial"/>
              </a:rPr>
              <a:t>в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10" dirty="0" smtClean="0">
                <a:latin typeface="Arial"/>
                <a:cs typeface="Arial"/>
              </a:rPr>
              <a:t>202</a:t>
            </a:r>
            <a:r>
              <a:rPr lang="ru-RU" sz="1200" i="1" spc="-110" dirty="0" smtClean="0">
                <a:latin typeface="Arial"/>
                <a:cs typeface="Arial"/>
              </a:rPr>
              <a:t>6</a:t>
            </a:r>
            <a:r>
              <a:rPr sz="1200" i="1" spc="-60" dirty="0" smtClean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го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00" dirty="0">
                <a:latin typeface="Arial"/>
                <a:cs typeface="Arial"/>
              </a:rPr>
              <a:t>у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20" dirty="0">
                <a:latin typeface="Arial"/>
                <a:cs typeface="Arial"/>
              </a:rPr>
              <a:t>б</a:t>
            </a:r>
            <a:r>
              <a:rPr sz="1200" i="1" spc="-105" dirty="0">
                <a:latin typeface="Arial"/>
                <a:cs typeface="Arial"/>
              </a:rPr>
              <a:t>у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40" dirty="0">
                <a:latin typeface="Arial"/>
                <a:cs typeface="Arial"/>
              </a:rPr>
              <a:t>ет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10" dirty="0" err="1">
                <a:latin typeface="Arial"/>
                <a:cs typeface="Arial"/>
              </a:rPr>
              <a:t>о</a:t>
            </a:r>
            <a:r>
              <a:rPr sz="1200" i="1" spc="-85" dirty="0" err="1">
                <a:latin typeface="Arial"/>
                <a:cs typeface="Arial"/>
              </a:rPr>
              <a:t>з</a:t>
            </a:r>
            <a:r>
              <a:rPr sz="1200" i="1" spc="-114" dirty="0" err="1">
                <a:latin typeface="Arial"/>
                <a:cs typeface="Arial"/>
              </a:rPr>
              <a:t>д</a:t>
            </a:r>
            <a:r>
              <a:rPr sz="1200" i="1" spc="-110" dirty="0" err="1">
                <a:latin typeface="Arial"/>
                <a:cs typeface="Arial"/>
              </a:rPr>
              <a:t>оро</a:t>
            </a:r>
            <a:r>
              <a:rPr sz="1200" i="1" spc="-105" dirty="0" err="1">
                <a:latin typeface="Arial"/>
                <a:cs typeface="Arial"/>
              </a:rPr>
              <a:t>в</a:t>
            </a:r>
            <a:r>
              <a:rPr sz="1200" i="1" spc="-120" dirty="0" err="1">
                <a:latin typeface="Arial"/>
                <a:cs typeface="Arial"/>
              </a:rPr>
              <a:t>л</a:t>
            </a:r>
            <a:r>
              <a:rPr sz="1200" i="1" spc="-110" dirty="0" err="1">
                <a:latin typeface="Arial"/>
                <a:cs typeface="Arial"/>
              </a:rPr>
              <a:t>е</a:t>
            </a:r>
            <a:r>
              <a:rPr sz="1200" i="1" spc="-114" dirty="0" err="1">
                <a:latin typeface="Arial"/>
                <a:cs typeface="Arial"/>
              </a:rPr>
              <a:t>н</a:t>
            </a:r>
            <a:r>
              <a:rPr sz="1200" i="1" spc="-110" dirty="0" err="1">
                <a:latin typeface="Arial"/>
                <a:cs typeface="Arial"/>
              </a:rPr>
              <a:t>о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lang="ru-RU" sz="1200" i="1" spc="-110" dirty="0" smtClean="0">
                <a:latin typeface="Arial"/>
                <a:cs typeface="Arial"/>
              </a:rPr>
              <a:t> </a:t>
            </a:r>
            <a:r>
              <a:rPr lang="en-US" sz="1600" i="1" spc="-110" dirty="0" smtClean="0">
                <a:latin typeface="Arial"/>
                <a:cs typeface="Arial"/>
              </a:rPr>
              <a:t>4</a:t>
            </a:r>
            <a:r>
              <a:rPr lang="ru-RU" sz="1600" i="1" spc="-110" dirty="0" smtClean="0">
                <a:latin typeface="Arial"/>
                <a:cs typeface="Arial"/>
              </a:rPr>
              <a:t>10</a:t>
            </a:r>
            <a:r>
              <a:rPr lang="ru-RU" sz="1600" i="1" spc="-1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i="1" spc="-114" dirty="0" err="1" smtClean="0">
                <a:latin typeface="Arial"/>
                <a:cs typeface="Arial"/>
              </a:rPr>
              <a:t>д</a:t>
            </a:r>
            <a:r>
              <a:rPr sz="1200" i="1" spc="-95" dirty="0" err="1" smtClean="0">
                <a:latin typeface="Arial"/>
                <a:cs typeface="Arial"/>
              </a:rPr>
              <a:t>е</a:t>
            </a:r>
            <a:r>
              <a:rPr sz="1200" i="1" spc="-170" dirty="0" err="1" smtClean="0">
                <a:latin typeface="Arial"/>
                <a:cs typeface="Arial"/>
              </a:rPr>
              <a:t>т</a:t>
            </a:r>
            <a:r>
              <a:rPr sz="1200" i="1" spc="-110" dirty="0" err="1" smtClean="0">
                <a:latin typeface="Arial"/>
                <a:cs typeface="Arial"/>
              </a:rPr>
              <a:t>ей</a:t>
            </a:r>
            <a:endParaRPr lang="ru-RU" sz="1200" i="1" spc="-1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584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84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647825"/>
            <a:ext cx="1013585" cy="10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17500" y="4848225"/>
            <a:ext cx="1066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581025"/>
            <a:ext cx="2654935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112520">
              <a:lnSpc>
                <a:spcPts val="2840"/>
              </a:lnSpc>
              <a:spcBef>
                <a:spcPts val="175"/>
              </a:spcBef>
            </a:pPr>
            <a:endParaRPr lang="ru-RU" sz="2600" b="1" spc="-28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112520">
              <a:lnSpc>
                <a:spcPts val="2840"/>
              </a:lnSpc>
              <a:spcBef>
                <a:spcPts val="175"/>
              </a:spcBef>
            </a:pPr>
            <a:r>
              <a:rPr sz="2600" spc="-280" dirty="0" smtClean="0">
                <a:solidFill>
                  <a:srgbClr val="FFFFFF"/>
                </a:solidFill>
                <a:latin typeface="Arial"/>
                <a:cs typeface="Arial"/>
              </a:rPr>
              <a:t>КУ</a:t>
            </a:r>
            <a:r>
              <a:rPr sz="2600" spc="-30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600" spc="-280" dirty="0" smtClean="0">
                <a:solidFill>
                  <a:srgbClr val="FFFFFF"/>
                </a:solidFill>
                <a:latin typeface="Arial"/>
                <a:cs typeface="Arial"/>
              </a:rPr>
              <a:t>ТУ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2600" spc="-29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6900" y="4010025"/>
            <a:ext cx="3023870" cy="13265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 marR="5080" indent="-250190">
              <a:lnSpc>
                <a:spcPct val="102200"/>
              </a:lnSpc>
              <a:spcBef>
                <a:spcPts val="90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18130E"/>
                </a:solidFill>
                <a:latin typeface="Courier New"/>
                <a:cs typeface="Courier New"/>
              </a:rPr>
              <a:t>o	</a:t>
            </a:r>
            <a:r>
              <a:rPr sz="1200" spc="-220" dirty="0">
                <a:cs typeface="Microsoft Sans Serif"/>
              </a:rPr>
              <a:t>К</a:t>
            </a:r>
            <a:r>
              <a:rPr sz="1200" spc="-110" dirty="0">
                <a:cs typeface="Microsoft Sans Serif"/>
              </a:rPr>
              <a:t>о</a:t>
            </a:r>
            <a:r>
              <a:rPr sz="1200" spc="-165" dirty="0">
                <a:cs typeface="Microsoft Sans Serif"/>
              </a:rPr>
              <a:t>м</a:t>
            </a:r>
            <a:r>
              <a:rPr sz="1200" spc="-135" dirty="0">
                <a:cs typeface="Microsoft Sans Serif"/>
              </a:rPr>
              <a:t>п</a:t>
            </a:r>
            <a:r>
              <a:rPr sz="1200" spc="-100" dirty="0">
                <a:cs typeface="Microsoft Sans Serif"/>
              </a:rPr>
              <a:t>л</a:t>
            </a:r>
            <a:r>
              <a:rPr sz="1200" spc="-110" dirty="0">
                <a:cs typeface="Microsoft Sans Serif"/>
              </a:rPr>
              <a:t>е</a:t>
            </a:r>
            <a:r>
              <a:rPr sz="1200" spc="-165" dirty="0">
                <a:cs typeface="Microsoft Sans Serif"/>
              </a:rPr>
              <a:t>к</a:t>
            </a:r>
            <a:r>
              <a:rPr sz="1200" spc="-85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в</a:t>
            </a:r>
            <a:r>
              <a:rPr sz="1200" spc="-110" dirty="0">
                <a:cs typeface="Microsoft Sans Serif"/>
              </a:rPr>
              <a:t>а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ие</a:t>
            </a:r>
            <a:r>
              <a:rPr sz="1200" spc="-45" dirty="0">
                <a:cs typeface="Microsoft Sans Serif"/>
              </a:rPr>
              <a:t> </a:t>
            </a:r>
            <a:r>
              <a:rPr sz="1200" spc="-165" dirty="0">
                <a:cs typeface="Microsoft Sans Serif"/>
              </a:rPr>
              <a:t>к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80" dirty="0">
                <a:cs typeface="Microsoft Sans Serif"/>
              </a:rPr>
              <a:t>ж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30" dirty="0">
                <a:cs typeface="Microsoft Sans Serif"/>
              </a:rPr>
              <a:t> </a:t>
            </a:r>
            <a:r>
              <a:rPr sz="1200" spc="-175" dirty="0">
                <a:cs typeface="Microsoft Sans Serif"/>
              </a:rPr>
              <a:t>ф</a:t>
            </a:r>
            <a:r>
              <a:rPr sz="1200" spc="-95" dirty="0">
                <a:cs typeface="Microsoft Sans Serif"/>
              </a:rPr>
              <a:t>о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до</a:t>
            </a:r>
            <a:r>
              <a:rPr sz="1200" spc="-70" dirty="0">
                <a:cs typeface="Microsoft Sans Serif"/>
              </a:rPr>
              <a:t>в  </a:t>
            </a:r>
            <a:r>
              <a:rPr lang="ru-RU" sz="1200" spc="-110" dirty="0" smtClean="0">
                <a:cs typeface="Microsoft Sans Serif"/>
              </a:rPr>
              <a:t>муниципальных</a:t>
            </a:r>
            <a:r>
              <a:rPr sz="1200" spc="-110" dirty="0" smtClean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общедоступных</a:t>
            </a:r>
            <a:r>
              <a:rPr sz="1200" spc="-110" dirty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библиотек </a:t>
            </a:r>
            <a:r>
              <a:rPr sz="1200" spc="-305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б</a:t>
            </a:r>
            <a:r>
              <a:rPr sz="1200" spc="-100" dirty="0">
                <a:cs typeface="Microsoft Sans Serif"/>
              </a:rPr>
              <a:t>л</a:t>
            </a:r>
            <a:r>
              <a:rPr sz="1200" spc="-110" dirty="0">
                <a:cs typeface="Microsoft Sans Serif"/>
              </a:rPr>
              <a:t>а</a:t>
            </a:r>
            <a:r>
              <a:rPr sz="1200" spc="-105" dirty="0">
                <a:cs typeface="Microsoft Sans Serif"/>
              </a:rPr>
              <a:t>с</a:t>
            </a:r>
            <a:r>
              <a:rPr sz="1200" spc="-85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и</a:t>
            </a:r>
            <a:r>
              <a:rPr sz="1200" spc="-40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и</a:t>
            </a:r>
            <a:r>
              <a:rPr sz="1200" spc="-40" dirty="0">
                <a:cs typeface="Microsoft Sans Serif"/>
              </a:rPr>
              <a:t> </a:t>
            </a:r>
            <a:r>
              <a:rPr sz="1200" spc="-165" dirty="0">
                <a:cs typeface="Microsoft Sans Serif"/>
              </a:rPr>
              <a:t>м</a:t>
            </a:r>
            <a:r>
              <a:rPr sz="1200" spc="-105" dirty="0">
                <a:cs typeface="Microsoft Sans Serif"/>
              </a:rPr>
              <a:t>у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ц</a:t>
            </a:r>
            <a:r>
              <a:rPr sz="1200" spc="-110" dirty="0">
                <a:cs typeface="Microsoft Sans Serif"/>
              </a:rPr>
              <a:t>и</a:t>
            </a:r>
            <a:r>
              <a:rPr sz="1200" spc="-135" dirty="0">
                <a:cs typeface="Microsoft Sans Serif"/>
              </a:rPr>
              <a:t>п</a:t>
            </a:r>
            <a:r>
              <a:rPr sz="1200" spc="-110" dirty="0">
                <a:cs typeface="Microsoft Sans Serif"/>
              </a:rPr>
              <a:t>а</a:t>
            </a:r>
            <a:r>
              <a:rPr sz="1200" spc="-90" dirty="0">
                <a:cs typeface="Microsoft Sans Serif"/>
              </a:rPr>
              <a:t>л</a:t>
            </a:r>
            <a:r>
              <a:rPr sz="1200" spc="-105" dirty="0">
                <a:cs typeface="Microsoft Sans Serif"/>
              </a:rPr>
              <a:t>ь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40" dirty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б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б</a:t>
            </a:r>
            <a:r>
              <a:rPr sz="1200" spc="-100" dirty="0">
                <a:cs typeface="Microsoft Sans Serif"/>
              </a:rPr>
              <a:t>ли</a:t>
            </a:r>
            <a:r>
              <a:rPr sz="1200" spc="-110" dirty="0">
                <a:cs typeface="Microsoft Sans Serif"/>
              </a:rPr>
              <a:t>о</a:t>
            </a:r>
            <a:r>
              <a:rPr sz="1200" spc="-100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е</a:t>
            </a:r>
            <a:r>
              <a:rPr sz="1200" spc="-114" dirty="0">
                <a:cs typeface="Microsoft Sans Serif"/>
              </a:rPr>
              <a:t>к  </a:t>
            </a:r>
            <a:r>
              <a:rPr sz="1200" spc="-165" dirty="0">
                <a:cs typeface="Microsoft Sans Serif"/>
              </a:rPr>
              <a:t>м</a:t>
            </a:r>
            <a:r>
              <a:rPr sz="1200" spc="-105" dirty="0">
                <a:cs typeface="Microsoft Sans Serif"/>
              </a:rPr>
              <a:t>у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ц</a:t>
            </a:r>
            <a:r>
              <a:rPr sz="1200" spc="-110" dirty="0">
                <a:cs typeface="Microsoft Sans Serif"/>
              </a:rPr>
              <a:t>и</a:t>
            </a:r>
            <a:r>
              <a:rPr sz="1200" spc="-135" dirty="0">
                <a:cs typeface="Microsoft Sans Serif"/>
              </a:rPr>
              <a:t>п</a:t>
            </a:r>
            <a:r>
              <a:rPr sz="1200" spc="-95" dirty="0">
                <a:cs typeface="Microsoft Sans Serif"/>
              </a:rPr>
              <a:t>а</a:t>
            </a:r>
            <a:r>
              <a:rPr sz="1200" spc="-100" dirty="0">
                <a:cs typeface="Microsoft Sans Serif"/>
              </a:rPr>
              <a:t>л</a:t>
            </a:r>
            <a:r>
              <a:rPr sz="1200" spc="-105" dirty="0">
                <a:cs typeface="Microsoft Sans Serif"/>
              </a:rPr>
              <a:t>ь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40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б</a:t>
            </a:r>
            <a:r>
              <a:rPr sz="1200" spc="-95" dirty="0">
                <a:cs typeface="Microsoft Sans Serif"/>
              </a:rPr>
              <a:t>р</a:t>
            </a:r>
            <a:r>
              <a:rPr sz="1200" spc="-110" dirty="0">
                <a:cs typeface="Microsoft Sans Serif"/>
              </a:rPr>
              <a:t>а</a:t>
            </a:r>
            <a:r>
              <a:rPr sz="1200" spc="-155" dirty="0">
                <a:cs typeface="Microsoft Sans Serif"/>
              </a:rPr>
              <a:t>з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в</a:t>
            </a:r>
            <a:r>
              <a:rPr sz="1200" spc="-110" dirty="0">
                <a:cs typeface="Microsoft Sans Serif"/>
              </a:rPr>
              <a:t>а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й</a:t>
            </a:r>
            <a:r>
              <a:rPr sz="1200" spc="-35" dirty="0">
                <a:cs typeface="Microsoft Sans Serif"/>
              </a:rPr>
              <a:t> </a:t>
            </a:r>
            <a:r>
              <a:rPr sz="1200" spc="204" dirty="0" smtClean="0">
                <a:cs typeface="Microsoft Sans Serif"/>
              </a:rPr>
              <a:t>–</a:t>
            </a:r>
            <a:r>
              <a:rPr lang="ru-RU" sz="1200" spc="-110" dirty="0" smtClean="0">
                <a:cs typeface="Arial"/>
              </a:rPr>
              <a:t>810  тыс</a:t>
            </a:r>
            <a:r>
              <a:rPr sz="1200" spc="-55" dirty="0" smtClean="0">
                <a:cs typeface="Arial"/>
              </a:rPr>
              <a:t>.</a:t>
            </a:r>
            <a:r>
              <a:rPr sz="1200" spc="-65" dirty="0" smtClean="0">
                <a:cs typeface="Arial"/>
              </a:rPr>
              <a:t> </a:t>
            </a:r>
            <a:r>
              <a:rPr sz="1200" spc="-125" dirty="0" smtClean="0">
                <a:cs typeface="Arial"/>
              </a:rPr>
              <a:t>р</a:t>
            </a:r>
            <a:r>
              <a:rPr sz="1200" spc="-110" dirty="0" smtClean="0">
                <a:cs typeface="Arial"/>
              </a:rPr>
              <a:t>у</a:t>
            </a:r>
            <a:r>
              <a:rPr sz="1200" spc="-125" dirty="0" smtClean="0">
                <a:cs typeface="Arial"/>
              </a:rPr>
              <a:t>б</a:t>
            </a:r>
            <a:r>
              <a:rPr sz="1200" spc="-130" dirty="0" smtClean="0">
                <a:cs typeface="Arial"/>
              </a:rPr>
              <a:t>л</a:t>
            </a:r>
            <a:r>
              <a:rPr sz="1200" spc="-110" dirty="0" smtClean="0">
                <a:cs typeface="Arial"/>
              </a:rPr>
              <a:t>е</a:t>
            </a:r>
            <a:r>
              <a:rPr sz="1200" spc="-125" dirty="0" smtClean="0">
                <a:cs typeface="Arial"/>
              </a:rPr>
              <a:t>й</a:t>
            </a:r>
            <a:r>
              <a:rPr lang="ru-RU" sz="1200" spc="-125" dirty="0" smtClean="0">
                <a:cs typeface="Arial"/>
              </a:rPr>
              <a:t>: субсидия  областная с софинансированием- 157 тыс.руб. , подписка на периодические издания и книги 653  тыс.руб.</a:t>
            </a:r>
          </a:p>
          <a:p>
            <a:pPr marL="262255">
              <a:lnSpc>
                <a:spcPct val="100000"/>
              </a:lnSpc>
              <a:spcBef>
                <a:spcPts val="35"/>
              </a:spcBef>
            </a:pPr>
            <a:endParaRPr sz="12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8900" y="3248025"/>
            <a:ext cx="2895600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dirty="0" smtClean="0">
                <a:cs typeface="Microsoft Sans Serif"/>
              </a:rPr>
              <a:t>Финансовое обеспечение деятельности управления культуры – </a:t>
            </a:r>
            <a:r>
              <a:rPr lang="ru-RU" sz="1400" b="1" dirty="0" smtClean="0">
                <a:cs typeface="Microsoft Sans Serif"/>
              </a:rPr>
              <a:t>38724 </a:t>
            </a:r>
            <a:r>
              <a:rPr lang="ru-RU" sz="1200" spc="-145" dirty="0" smtClean="0">
                <a:cs typeface="Arial"/>
              </a:rPr>
              <a:t>тыс</a:t>
            </a:r>
            <a:r>
              <a:rPr sz="1200" spc="-55" dirty="0" smtClean="0">
                <a:cs typeface="Arial"/>
              </a:rPr>
              <a:t>.</a:t>
            </a:r>
            <a:r>
              <a:rPr sz="1200" spc="-65" dirty="0" smtClean="0">
                <a:cs typeface="Arial"/>
              </a:rPr>
              <a:t> </a:t>
            </a:r>
            <a:r>
              <a:rPr sz="1200" spc="-125" dirty="0" smtClean="0">
                <a:cs typeface="Arial"/>
              </a:rPr>
              <a:t>р</a:t>
            </a:r>
            <a:r>
              <a:rPr sz="1200" spc="-110" dirty="0" smtClean="0">
                <a:cs typeface="Arial"/>
              </a:rPr>
              <a:t>у</a:t>
            </a:r>
            <a:r>
              <a:rPr sz="1200" spc="-125" dirty="0" smtClean="0">
                <a:cs typeface="Arial"/>
              </a:rPr>
              <a:t>б</a:t>
            </a:r>
            <a:r>
              <a:rPr sz="1200" spc="-130" dirty="0" smtClean="0">
                <a:cs typeface="Arial"/>
              </a:rPr>
              <a:t>л</a:t>
            </a:r>
            <a:r>
              <a:rPr sz="1200" spc="-110" dirty="0" smtClean="0">
                <a:cs typeface="Arial"/>
              </a:rPr>
              <a:t>е</a:t>
            </a:r>
            <a:r>
              <a:rPr sz="1200" spc="-125" dirty="0" smtClean="0">
                <a:cs typeface="Arial"/>
              </a:rPr>
              <a:t>й</a:t>
            </a:r>
            <a:r>
              <a:rPr lang="ru-RU" sz="1200" spc="-125" dirty="0" smtClean="0">
                <a:cs typeface="Arial"/>
              </a:rPr>
              <a:t>, 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cs typeface="Arial"/>
              </a:rPr>
              <a:t>в   том числе: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endParaRPr lang="ru-RU" sz="1200" spc="-125" dirty="0" smtClean="0"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Отраслевого органа управления – 1665 тыс. руб.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Административно-хозяйственного персонала –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 33184 тыс. руб.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Централизованной бухгалтерии  - 3875 тыс. руб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5100" y="581025"/>
            <a:ext cx="6553200" cy="51321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Финансовое обеспечение 5 муниципальных </a:t>
            </a:r>
            <a:r>
              <a:rPr sz="1600" b="1" spc="-125" dirty="0" smtClean="0">
                <a:latin typeface="Arial"/>
                <a:cs typeface="Arial"/>
              </a:rPr>
              <a:t>учреждений</a:t>
            </a:r>
            <a:r>
              <a:rPr lang="ru-RU" sz="1600" b="1" spc="-125" dirty="0" smtClean="0">
                <a:latin typeface="Arial"/>
                <a:cs typeface="Arial"/>
              </a:rPr>
              <a:t> культуры   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35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116204 тыс.</a:t>
            </a:r>
            <a:r>
              <a:rPr sz="1600" b="1" spc="-40" dirty="0" smtClean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р</a:t>
            </a:r>
            <a:r>
              <a:rPr sz="1600" b="1" spc="-110" dirty="0" smtClean="0">
                <a:latin typeface="Arial"/>
                <a:cs typeface="Arial"/>
              </a:rPr>
              <a:t>у</a:t>
            </a:r>
            <a:r>
              <a:rPr sz="1600" b="1" spc="-125" dirty="0" smtClean="0">
                <a:latin typeface="Arial"/>
                <a:cs typeface="Arial"/>
              </a:rPr>
              <a:t>б</a:t>
            </a:r>
            <a:r>
              <a:rPr sz="1600" b="1" spc="-140" dirty="0" smtClean="0">
                <a:latin typeface="Arial"/>
                <a:cs typeface="Arial"/>
              </a:rPr>
              <a:t>л</a:t>
            </a:r>
            <a:r>
              <a:rPr sz="1600" b="1" spc="-95" dirty="0" smtClean="0">
                <a:latin typeface="Arial"/>
                <a:cs typeface="Arial"/>
              </a:rPr>
              <a:t>е</a:t>
            </a:r>
            <a:r>
              <a:rPr sz="1600" b="1" spc="-130" dirty="0" smtClean="0">
                <a:latin typeface="Arial"/>
                <a:cs typeface="Arial"/>
              </a:rPr>
              <a:t>й</a:t>
            </a:r>
            <a:r>
              <a:rPr sz="1600" b="1" spc="-7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8900" y="1190625"/>
            <a:ext cx="6553200" cy="16549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125" dirty="0" smtClean="0">
                <a:latin typeface="Microsoft Sans Serif"/>
                <a:cs typeface="Microsoft Sans Serif"/>
              </a:rPr>
              <a:t>Централизованная клубная система  с 13 филиалами </a:t>
            </a:r>
            <a:r>
              <a:rPr lang="ru-RU" sz="1400" b="1" spc="-125" dirty="0" smtClean="0">
                <a:latin typeface="Microsoft Sans Serif"/>
                <a:cs typeface="Microsoft Sans Serif"/>
              </a:rPr>
              <a:t>62798</a:t>
            </a:r>
            <a:r>
              <a:rPr lang="ru-RU" sz="1200" spc="-125" dirty="0" smtClean="0">
                <a:latin typeface="Microsoft Sans Serif"/>
                <a:cs typeface="Microsoft Sans Serif"/>
              </a:rPr>
              <a:t>  тыс. руб.</a:t>
            </a:r>
          </a:p>
          <a:p>
            <a:pPr marL="262255" indent="-250190"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dirty="0" smtClean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35" dirty="0" smtClean="0">
                <a:latin typeface="Microsoft Sans Serif"/>
                <a:cs typeface="Microsoft Sans Serif"/>
              </a:rPr>
              <a:t>Централизованная </a:t>
            </a:r>
            <a:r>
              <a:rPr sz="1200" spc="-35" dirty="0" smtClean="0">
                <a:latin typeface="Microsoft Sans Serif"/>
                <a:cs typeface="Microsoft Sans Serif"/>
              </a:rPr>
              <a:t> </a:t>
            </a:r>
            <a:r>
              <a:rPr sz="1200" spc="-114" dirty="0" smtClean="0">
                <a:latin typeface="Microsoft Sans Serif"/>
                <a:cs typeface="Microsoft Sans Serif"/>
              </a:rPr>
              <a:t>б</a:t>
            </a:r>
            <a:r>
              <a:rPr sz="1200" spc="-110" dirty="0" smtClean="0">
                <a:latin typeface="Microsoft Sans Serif"/>
                <a:cs typeface="Microsoft Sans Serif"/>
              </a:rPr>
              <a:t>и</a:t>
            </a:r>
            <a:r>
              <a:rPr sz="1200" spc="-114" dirty="0" smtClean="0">
                <a:latin typeface="Microsoft Sans Serif"/>
                <a:cs typeface="Microsoft Sans Serif"/>
              </a:rPr>
              <a:t>б</a:t>
            </a:r>
            <a:r>
              <a:rPr sz="1200" spc="-100" dirty="0" smtClean="0">
                <a:latin typeface="Microsoft Sans Serif"/>
                <a:cs typeface="Microsoft Sans Serif"/>
              </a:rPr>
              <a:t>л</a:t>
            </a:r>
            <a:r>
              <a:rPr sz="1200" spc="-110" dirty="0" smtClean="0">
                <a:latin typeface="Microsoft Sans Serif"/>
                <a:cs typeface="Microsoft Sans Serif"/>
              </a:rPr>
              <a:t>ио</a:t>
            </a:r>
            <a:r>
              <a:rPr sz="1200" spc="-100" dirty="0" smtClean="0">
                <a:latin typeface="Microsoft Sans Serif"/>
                <a:cs typeface="Microsoft Sans Serif"/>
              </a:rPr>
              <a:t>т</a:t>
            </a:r>
            <a:r>
              <a:rPr sz="1200" spc="-110" dirty="0" smtClean="0">
                <a:latin typeface="Microsoft Sans Serif"/>
                <a:cs typeface="Microsoft Sans Serif"/>
              </a:rPr>
              <a:t>е</a:t>
            </a:r>
            <a:r>
              <a:rPr lang="ru-RU" sz="1200" spc="-55" dirty="0" smtClean="0">
                <a:latin typeface="Microsoft Sans Serif"/>
                <a:cs typeface="Microsoft Sans Serif"/>
              </a:rPr>
              <a:t>чная система ( с  филиалами) – </a:t>
            </a:r>
            <a:r>
              <a:rPr lang="ru-RU" sz="1400" b="1" spc="-55" dirty="0" smtClean="0">
                <a:latin typeface="Microsoft Sans Serif"/>
                <a:cs typeface="Microsoft Sans Serif"/>
              </a:rPr>
              <a:t>22266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тыс. руб.</a:t>
            </a: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90" dirty="0" smtClean="0">
                <a:latin typeface="Microsoft Sans Serif"/>
                <a:cs typeface="Microsoft Sans Serif"/>
              </a:rPr>
              <a:t>М</a:t>
            </a:r>
            <a:r>
              <a:rPr sz="1200" spc="-90" dirty="0" smtClean="0">
                <a:latin typeface="Microsoft Sans Serif"/>
                <a:cs typeface="Microsoft Sans Serif"/>
              </a:rPr>
              <a:t>у</a:t>
            </a:r>
            <a:r>
              <a:rPr sz="1200" spc="-155" dirty="0" smtClean="0">
                <a:latin typeface="Microsoft Sans Serif"/>
                <a:cs typeface="Microsoft Sans Serif"/>
              </a:rPr>
              <a:t>з</a:t>
            </a:r>
            <a:r>
              <a:rPr sz="1200" spc="-110" dirty="0" smtClean="0">
                <a:latin typeface="Microsoft Sans Serif"/>
                <a:cs typeface="Microsoft Sans Serif"/>
              </a:rPr>
              <a:t>е</a:t>
            </a:r>
            <a:r>
              <a:rPr lang="ru-RU" sz="1200" spc="-120" dirty="0" smtClean="0">
                <a:latin typeface="Microsoft Sans Serif"/>
                <a:cs typeface="Microsoft Sans Serif"/>
              </a:rPr>
              <a:t>й с филлиалом в  с.Кай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- </a:t>
            </a:r>
            <a:r>
              <a:rPr lang="ru-RU" sz="1400" b="1" spc="-55" dirty="0" smtClean="0">
                <a:latin typeface="Microsoft Sans Serif"/>
                <a:cs typeface="Microsoft Sans Serif"/>
              </a:rPr>
              <a:t>7677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тыс. руб.</a:t>
            </a: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110" dirty="0" smtClean="0">
                <a:latin typeface="Microsoft Sans Serif"/>
                <a:cs typeface="Microsoft Sans Serif"/>
              </a:rPr>
              <a:t>2 детских школы искусств  - </a:t>
            </a:r>
            <a:r>
              <a:rPr lang="ru-RU" sz="1400" b="1" spc="-110" dirty="0" smtClean="0">
                <a:latin typeface="Microsoft Sans Serif"/>
                <a:cs typeface="Microsoft Sans Serif"/>
              </a:rPr>
              <a:t>23463</a:t>
            </a:r>
            <a:r>
              <a:rPr lang="ru-RU" sz="1200" spc="-110" dirty="0" smtClean="0">
                <a:latin typeface="Microsoft Sans Serif"/>
                <a:cs typeface="Microsoft Sans Serif"/>
              </a:rPr>
              <a:t>  тыс. руб., в том числе:</a:t>
            </a: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tabLst>
                <a:tab pos="262255" algn="l"/>
                <a:tab pos="262890" algn="l"/>
              </a:tabLst>
            </a:pPr>
            <a:r>
              <a:rPr lang="ru-RU" sz="1200" spc="-110" dirty="0" smtClean="0">
                <a:latin typeface="Microsoft Sans Serif"/>
                <a:cs typeface="Microsoft Sans Serif"/>
              </a:rPr>
              <a:t>          в  г. Кирс  с  филиалом  в  пгт..Светлополянск   и  пгт. Рудничный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57248" y="6418607"/>
            <a:ext cx="1473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300" y="2790825"/>
            <a:ext cx="2082164" cy="1728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750" spc="-10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lang="ru-RU" sz="1750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95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sz="2450" b="1" spc="-2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5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50" b="1" spc="-240" dirty="0" smtClean="0">
                <a:solidFill>
                  <a:srgbClr val="FFFFFF"/>
                </a:solidFill>
                <a:latin typeface="Arial"/>
                <a:cs typeface="Arial"/>
              </a:rPr>
              <a:t>58496</a:t>
            </a:r>
          </a:p>
          <a:p>
            <a:pPr marL="12700">
              <a:lnSpc>
                <a:spcPts val="2925"/>
              </a:lnSpc>
            </a:pPr>
            <a:r>
              <a:rPr lang="ru-RU" sz="1600" spc="-240" dirty="0" smtClean="0">
                <a:solidFill>
                  <a:srgbClr val="FFFFFF"/>
                </a:solidFill>
                <a:latin typeface="Arial"/>
                <a:cs typeface="Arial"/>
              </a:rPr>
              <a:t>      тыс  рублей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9300" y="5305425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Microsoft Sans Serif" pitchFamily="34" charset="0"/>
                <a:cs typeface="Microsoft Sans Serif" pitchFamily="34" charset="0"/>
              </a:rPr>
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помещения, коммунальных услуг в виде ежемесячной денежной выплаты </a:t>
            </a:r>
            <a:r>
              <a:rPr lang="ru-RU" sz="1200" b="1" dirty="0" smtClean="0">
                <a:ea typeface="Microsoft Sans Serif" pitchFamily="34" charset="0"/>
                <a:cs typeface="Microsoft Sans Serif" pitchFamily="34" charset="0"/>
              </a:rPr>
              <a:t>– 362 тыс. руб</a:t>
            </a:r>
            <a:r>
              <a:rPr lang="ru-RU" sz="1200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endParaRPr lang="ru-RU" sz="12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22700" y="4924425"/>
            <a:ext cx="31242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100" dirty="0" smtClean="0"/>
              <a:t>Возмещение расходов, связанных с предоставлением руководителям, заместителям руководителей, руководителям структурных подразделений, их заместителям, педагогическим работникам и иным специалистам (за исключением совместителей) муниципальных образовательных организаций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 </a:t>
            </a:r>
            <a:r>
              <a:rPr lang="ru-RU" sz="1100" b="1" dirty="0" smtClean="0"/>
              <a:t>- 485 тыс. руб.</a:t>
            </a:r>
            <a:endParaRPr lang="ru-RU" sz="1100" b="1" dirty="0"/>
          </a:p>
        </p:txBody>
      </p:sp>
      <p:sp>
        <p:nvSpPr>
          <p:cNvPr id="26" name="object 8"/>
          <p:cNvSpPr txBox="1"/>
          <p:nvPr/>
        </p:nvSpPr>
        <p:spPr>
          <a:xfrm>
            <a:off x="7023100" y="3248025"/>
            <a:ext cx="2983230" cy="9598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 marR="5080" indent="-250190">
              <a:lnSpc>
                <a:spcPct val="102299"/>
              </a:lnSpc>
              <a:spcBef>
                <a:spcPts val="90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18130E"/>
                </a:solidFill>
                <a:latin typeface="Courier New"/>
                <a:cs typeface="Courier New"/>
              </a:rPr>
              <a:t>o	</a:t>
            </a:r>
            <a:r>
              <a:rPr lang="ru-RU" sz="1200" spc="-105" dirty="0" smtClean="0">
                <a:cs typeface="Microsoft Sans Serif"/>
              </a:rPr>
              <a:t>Обес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20" dirty="0" smtClean="0">
                <a:cs typeface="Microsoft Sans Serif"/>
              </a:rPr>
              <a:t>ч</a:t>
            </a:r>
            <a:r>
              <a:rPr lang="ru-RU" sz="1200" spc="-110" dirty="0" smtClean="0">
                <a:cs typeface="Microsoft Sans Serif"/>
              </a:rPr>
              <a:t>ение</a:t>
            </a:r>
            <a:r>
              <a:rPr lang="ru-RU" sz="1200" spc="-45" dirty="0" smtClean="0">
                <a:cs typeface="Microsoft Sans Serif"/>
              </a:rPr>
              <a:t> </a:t>
            </a:r>
            <a:r>
              <a:rPr lang="ru-RU" sz="1200" spc="-110" dirty="0" smtClean="0">
                <a:cs typeface="Microsoft Sans Serif"/>
              </a:rPr>
              <a:t>ра</a:t>
            </a:r>
            <a:r>
              <a:rPr lang="ru-RU" sz="1200" spc="-140" dirty="0" smtClean="0">
                <a:cs typeface="Microsoft Sans Serif"/>
              </a:rPr>
              <a:t>з</a:t>
            </a:r>
            <a:r>
              <a:rPr lang="ru-RU" sz="1200" spc="-114" dirty="0" smtClean="0">
                <a:cs typeface="Microsoft Sans Serif"/>
              </a:rPr>
              <a:t>в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00" dirty="0" smtClean="0">
                <a:cs typeface="Microsoft Sans Serif"/>
              </a:rPr>
              <a:t>т</a:t>
            </a:r>
            <a:r>
              <a:rPr lang="ru-RU" sz="1200" spc="-110" dirty="0" smtClean="0">
                <a:cs typeface="Microsoft Sans Serif"/>
              </a:rPr>
              <a:t>ия</a:t>
            </a:r>
            <a:r>
              <a:rPr lang="ru-RU" sz="1200" spc="-35" dirty="0" smtClean="0">
                <a:cs typeface="Microsoft Sans Serif"/>
              </a:rPr>
              <a:t> 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50" dirty="0" smtClean="0">
                <a:cs typeface="Microsoft Sans Serif"/>
              </a:rPr>
              <a:t> </a:t>
            </a:r>
            <a:r>
              <a:rPr lang="ru-RU" sz="1200" spc="-90" dirty="0" smtClean="0">
                <a:cs typeface="Microsoft Sans Serif"/>
              </a:rPr>
              <a:t>у</a:t>
            </a:r>
            <a:r>
              <a:rPr lang="ru-RU" sz="1200" spc="-165" dirty="0" smtClean="0">
                <a:cs typeface="Microsoft Sans Serif"/>
              </a:rPr>
              <a:t>к</a:t>
            </a:r>
            <a:r>
              <a:rPr lang="ru-RU" sz="1200" spc="-110" dirty="0" smtClean="0">
                <a:cs typeface="Microsoft Sans Serif"/>
              </a:rPr>
              <a:t>ре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00" dirty="0" smtClean="0">
                <a:cs typeface="Microsoft Sans Serif"/>
              </a:rPr>
              <a:t>и</a:t>
            </a:r>
            <a:r>
              <a:rPr lang="ru-RU" sz="1200" spc="-75" dirty="0" smtClean="0">
                <a:cs typeface="Microsoft Sans Serif"/>
              </a:rPr>
              <a:t>я  мате</a:t>
            </a:r>
            <a:r>
              <a:rPr lang="ru-RU" sz="1200" spc="-110" dirty="0" smtClean="0">
                <a:cs typeface="Microsoft Sans Serif"/>
              </a:rPr>
              <a:t>ри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75" dirty="0" smtClean="0">
                <a:cs typeface="Microsoft Sans Serif"/>
              </a:rPr>
              <a:t>-</a:t>
            </a:r>
            <a:r>
              <a:rPr lang="ru-RU" sz="1200" spc="-85" dirty="0" smtClean="0">
                <a:cs typeface="Microsoft Sans Serif"/>
              </a:rPr>
              <a:t>т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05" dirty="0" smtClean="0">
                <a:cs typeface="Microsoft Sans Serif"/>
              </a:rPr>
              <a:t>х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20" dirty="0" smtClean="0">
                <a:cs typeface="Microsoft Sans Serif"/>
              </a:rPr>
              <a:t>ч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05" dirty="0" smtClean="0">
                <a:cs typeface="Microsoft Sans Serif"/>
              </a:rPr>
              <a:t>с</a:t>
            </a:r>
            <a:r>
              <a:rPr lang="ru-RU" sz="1200" spc="-155" dirty="0" smtClean="0">
                <a:cs typeface="Microsoft Sans Serif"/>
              </a:rPr>
              <a:t>к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114" dirty="0" smtClean="0">
                <a:cs typeface="Microsoft Sans Serif"/>
              </a:rPr>
              <a:t>й</a:t>
            </a:r>
            <a:r>
              <a:rPr lang="ru-RU" sz="1200" spc="-85" dirty="0" smtClean="0">
                <a:cs typeface="Microsoft Sans Serif"/>
              </a:rPr>
              <a:t>  </a:t>
            </a:r>
            <a:r>
              <a:rPr lang="ru-RU" sz="1200" spc="-114" dirty="0" smtClean="0">
                <a:cs typeface="Microsoft Sans Serif"/>
              </a:rPr>
              <a:t>б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55" dirty="0" smtClean="0">
                <a:cs typeface="Microsoft Sans Serif"/>
              </a:rPr>
              <a:t>з</a:t>
            </a:r>
            <a:r>
              <a:rPr lang="ru-RU" sz="1200" spc="-70" dirty="0" smtClean="0">
                <a:cs typeface="Microsoft Sans Serif"/>
              </a:rPr>
              <a:t>ы  муници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14" dirty="0" smtClean="0">
                <a:cs typeface="Microsoft Sans Serif"/>
              </a:rPr>
              <a:t>ц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4" dirty="0" smtClean="0">
                <a:cs typeface="Microsoft Sans Serif"/>
              </a:rPr>
              <a:t>ы</a:t>
            </a:r>
            <a:r>
              <a:rPr lang="ru-RU" sz="1200" spc="-100" dirty="0" smtClean="0">
                <a:cs typeface="Microsoft Sans Serif"/>
              </a:rPr>
              <a:t>х</a:t>
            </a:r>
            <a:r>
              <a:rPr lang="ru-RU" sz="1200" spc="-40" dirty="0" smtClean="0">
                <a:cs typeface="Microsoft Sans Serif"/>
              </a:rPr>
              <a:t> </a:t>
            </a:r>
            <a:r>
              <a:rPr lang="ru-RU" sz="1200" spc="-114" dirty="0" smtClean="0">
                <a:cs typeface="Microsoft Sans Serif"/>
              </a:rPr>
              <a:t>до</a:t>
            </a:r>
            <a:r>
              <a:rPr lang="ru-RU" sz="1200" spc="-165" dirty="0" smtClean="0">
                <a:cs typeface="Microsoft Sans Serif"/>
              </a:rPr>
              <a:t>м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105" dirty="0" smtClean="0">
                <a:cs typeface="Microsoft Sans Serif"/>
              </a:rPr>
              <a:t>в</a:t>
            </a:r>
            <a:r>
              <a:rPr lang="ru-RU" sz="1200" spc="-35" dirty="0" smtClean="0">
                <a:cs typeface="Microsoft Sans Serif"/>
              </a:rPr>
              <a:t> </a:t>
            </a:r>
            <a:r>
              <a:rPr lang="ru-RU" sz="1200" spc="-165" dirty="0" smtClean="0">
                <a:cs typeface="Microsoft Sans Serif"/>
              </a:rPr>
              <a:t>к</a:t>
            </a:r>
            <a:r>
              <a:rPr lang="ru-RU" sz="1200" spc="-105" dirty="0" smtClean="0">
                <a:cs typeface="Microsoft Sans Serif"/>
              </a:rPr>
              <a:t>у</a:t>
            </a:r>
            <a:r>
              <a:rPr lang="ru-RU" sz="1200" spc="-9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00" dirty="0" smtClean="0">
                <a:cs typeface="Microsoft Sans Serif"/>
              </a:rPr>
              <a:t>т</a:t>
            </a:r>
            <a:r>
              <a:rPr lang="ru-RU" sz="1200" spc="-105" dirty="0" smtClean="0">
                <a:cs typeface="Microsoft Sans Serif"/>
              </a:rPr>
              <a:t>у</a:t>
            </a:r>
            <a:r>
              <a:rPr lang="ru-RU" sz="1200" spc="-110" dirty="0" smtClean="0">
                <a:cs typeface="Microsoft Sans Serif"/>
              </a:rPr>
              <a:t>р</a:t>
            </a:r>
            <a:r>
              <a:rPr lang="ru-RU" sz="1200" spc="-114" dirty="0" smtClean="0">
                <a:cs typeface="Microsoft Sans Serif"/>
              </a:rPr>
              <a:t>ы</a:t>
            </a:r>
            <a:r>
              <a:rPr lang="ru-RU" sz="1200" spc="-40" dirty="0" smtClean="0">
                <a:cs typeface="Microsoft Sans Serif"/>
              </a:rPr>
              <a:t>  </a:t>
            </a:r>
            <a:r>
              <a:rPr lang="ru-RU" sz="1200" spc="190" dirty="0" smtClean="0">
                <a:cs typeface="Microsoft Sans Serif"/>
              </a:rPr>
              <a:t>– </a:t>
            </a:r>
            <a:r>
              <a:rPr lang="ru-RU" sz="1200" b="1" spc="-145" dirty="0" smtClean="0">
                <a:cs typeface="Arial"/>
              </a:rPr>
              <a:t>1065 тыс</a:t>
            </a:r>
            <a:r>
              <a:rPr lang="ru-RU" sz="1200" b="1" spc="-55" dirty="0" smtClean="0">
                <a:cs typeface="Arial"/>
              </a:rPr>
              <a:t>.</a:t>
            </a:r>
            <a:r>
              <a:rPr lang="ru-RU" sz="1200" b="1" spc="-50" dirty="0" smtClean="0">
                <a:cs typeface="Arial"/>
              </a:rPr>
              <a:t> </a:t>
            </a:r>
            <a:r>
              <a:rPr lang="ru-RU" sz="1200" b="1" spc="-125" dirty="0" smtClean="0">
                <a:cs typeface="Arial"/>
              </a:rPr>
              <a:t>р</a:t>
            </a:r>
            <a:r>
              <a:rPr lang="ru-RU" sz="1200" b="1" spc="-110" dirty="0" smtClean="0">
                <a:cs typeface="Arial"/>
              </a:rPr>
              <a:t>у</a:t>
            </a:r>
            <a:r>
              <a:rPr lang="ru-RU" sz="1200" b="1" spc="-125" dirty="0" smtClean="0">
                <a:cs typeface="Arial"/>
              </a:rPr>
              <a:t>б</a:t>
            </a:r>
            <a:r>
              <a:rPr lang="ru-RU" sz="1200" b="1" spc="-130" dirty="0" smtClean="0">
                <a:cs typeface="Arial"/>
              </a:rPr>
              <a:t>л</a:t>
            </a:r>
            <a:r>
              <a:rPr lang="ru-RU" sz="1200" b="1" spc="-110" dirty="0" smtClean="0">
                <a:cs typeface="Arial"/>
              </a:rPr>
              <a:t>е</a:t>
            </a:r>
            <a:r>
              <a:rPr lang="ru-RU" sz="1200" b="1" spc="-125" dirty="0" smtClean="0">
                <a:cs typeface="Arial"/>
              </a:rPr>
              <a:t>й</a:t>
            </a:r>
            <a:endParaRPr lang="ru-RU" sz="1200" dirty="0" smtClean="0">
              <a:cs typeface="Arial"/>
            </a:endParaRPr>
          </a:p>
          <a:p>
            <a:pPr marL="262255" marR="5080" indent="-250190">
              <a:lnSpc>
                <a:spcPct val="102299"/>
              </a:lnSpc>
              <a:spcBef>
                <a:spcPts val="90"/>
              </a:spcBef>
              <a:tabLst>
                <a:tab pos="262255" algn="l"/>
              </a:tabLst>
            </a:pPr>
            <a:endParaRPr sz="1200" dirty="0">
              <a:cs typeface="Arial"/>
            </a:endParaRPr>
          </a:p>
        </p:txBody>
      </p:sp>
      <p:sp>
        <p:nvSpPr>
          <p:cNvPr id="3482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8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0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32" name="Picture 1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848225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08300" y="2105025"/>
            <a:ext cx="7620000" cy="148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2524125" indent="-35560">
              <a:lnSpc>
                <a:spcPct val="103499"/>
              </a:lnSpc>
            </a:pPr>
            <a:r>
              <a:rPr lang="ru-RU" sz="1600" spc="-235" dirty="0" smtClean="0">
                <a:cs typeface="Microsoft Sans Serif"/>
              </a:rPr>
              <a:t>Ф</a:t>
            </a:r>
            <a:r>
              <a:rPr lang="ru-RU" sz="1600" spc="-114" dirty="0" smtClean="0">
                <a:cs typeface="Microsoft Sans Serif"/>
              </a:rPr>
              <a:t>и</a:t>
            </a:r>
            <a:r>
              <a:rPr lang="ru-RU" sz="1600" spc="-100" dirty="0" smtClean="0">
                <a:cs typeface="Microsoft Sans Serif"/>
              </a:rPr>
              <a:t>н</a:t>
            </a:r>
            <a:r>
              <a:rPr lang="ru-RU" sz="1600" spc="-110" dirty="0" smtClean="0">
                <a:cs typeface="Microsoft Sans Serif"/>
              </a:rPr>
              <a:t>ан</a:t>
            </a:r>
            <a:r>
              <a:rPr lang="ru-RU" sz="1600" spc="-80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о</a:t>
            </a:r>
            <a:r>
              <a:rPr lang="ru-RU" sz="1600" spc="-90" dirty="0" smtClean="0">
                <a:cs typeface="Microsoft Sans Serif"/>
              </a:rPr>
              <a:t>в</a:t>
            </a:r>
            <a:r>
              <a:rPr lang="ru-RU" sz="1600" spc="-110" dirty="0" smtClean="0">
                <a:cs typeface="Microsoft Sans Serif"/>
              </a:rPr>
              <a:t>а</a:t>
            </a:r>
            <a:r>
              <a:rPr lang="ru-RU" sz="1600" spc="-100" dirty="0" smtClean="0">
                <a:cs typeface="Microsoft Sans Serif"/>
              </a:rPr>
              <a:t>я</a:t>
            </a:r>
            <a:r>
              <a:rPr lang="ru-RU" sz="1600" spc="-65" dirty="0" smtClean="0">
                <a:cs typeface="Microsoft Sans Serif"/>
              </a:rPr>
              <a:t> </a:t>
            </a:r>
            <a:r>
              <a:rPr lang="ru-RU" sz="1600" spc="-125" dirty="0" smtClean="0">
                <a:cs typeface="Microsoft Sans Serif"/>
              </a:rPr>
              <a:t>п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114" dirty="0" smtClean="0">
                <a:cs typeface="Microsoft Sans Serif"/>
              </a:rPr>
              <a:t>д</a:t>
            </a:r>
            <a:r>
              <a:rPr lang="ru-RU" sz="1600" spc="-105" dirty="0" smtClean="0">
                <a:cs typeface="Microsoft Sans Serif"/>
              </a:rPr>
              <a:t>д</a:t>
            </a:r>
            <a:r>
              <a:rPr lang="ru-RU" sz="1600" spc="-110" dirty="0" smtClean="0">
                <a:cs typeface="Microsoft Sans Serif"/>
              </a:rPr>
              <a:t>е</a:t>
            </a:r>
            <a:r>
              <a:rPr lang="ru-RU" sz="1600" spc="-100" dirty="0" smtClean="0">
                <a:cs typeface="Microsoft Sans Serif"/>
              </a:rPr>
              <a:t>р</a:t>
            </a:r>
            <a:r>
              <a:rPr lang="ru-RU" sz="1600" spc="-175" dirty="0" smtClean="0">
                <a:cs typeface="Microsoft Sans Serif"/>
              </a:rPr>
              <a:t>ж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30" dirty="0" smtClean="0">
                <a:cs typeface="Microsoft Sans Serif"/>
              </a:rPr>
              <a:t> </a:t>
            </a:r>
            <a:r>
              <a:rPr lang="ru-RU" sz="1600" spc="-105" dirty="0" smtClean="0">
                <a:cs typeface="Microsoft Sans Serif"/>
              </a:rPr>
              <a:t>д</a:t>
            </a:r>
            <a:r>
              <a:rPr lang="ru-RU" sz="1600" spc="-110" dirty="0" smtClean="0">
                <a:cs typeface="Microsoft Sans Serif"/>
              </a:rPr>
              <a:t>е</a:t>
            </a:r>
            <a:r>
              <a:rPr lang="ru-RU" sz="1600" spc="-80" dirty="0" smtClean="0">
                <a:cs typeface="Microsoft Sans Serif"/>
              </a:rPr>
              <a:t>т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65" dirty="0" smtClean="0">
                <a:cs typeface="Microsoft Sans Serif"/>
              </a:rPr>
              <a:t>-</a:t>
            </a:r>
            <a:r>
              <a:rPr lang="ru-RU" sz="1600" spc="-125" dirty="0" smtClean="0">
                <a:cs typeface="Microsoft Sans Serif"/>
              </a:rPr>
              <a:t>ю</a:t>
            </a:r>
            <a:r>
              <a:rPr lang="ru-RU" sz="1600" spc="-110" dirty="0" smtClean="0">
                <a:cs typeface="Microsoft Sans Serif"/>
              </a:rPr>
              <a:t>н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155" dirty="0" smtClean="0">
                <a:cs typeface="Microsoft Sans Serif"/>
              </a:rPr>
              <a:t>ш</a:t>
            </a:r>
            <a:r>
              <a:rPr lang="ru-RU" sz="1600" spc="-100" dirty="0" smtClean="0">
                <a:cs typeface="Microsoft Sans Serif"/>
              </a:rPr>
              <a:t>е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85" dirty="0" smtClean="0">
                <a:cs typeface="Microsoft Sans Serif"/>
              </a:rPr>
              <a:t>г</a:t>
            </a:r>
            <a:r>
              <a:rPr lang="ru-RU" sz="1600" spc="-75" dirty="0" smtClean="0">
                <a:cs typeface="Microsoft Sans Serif"/>
              </a:rPr>
              <a:t>о  и</a:t>
            </a:r>
            <a:r>
              <a:rPr lang="ru-RU" sz="1600" spc="-35" dirty="0" smtClean="0">
                <a:cs typeface="Microsoft Sans Serif"/>
              </a:rPr>
              <a:t> </a:t>
            </a:r>
            <a:r>
              <a:rPr lang="ru-RU" sz="1600" spc="-160" dirty="0" smtClean="0">
                <a:cs typeface="Microsoft Sans Serif"/>
              </a:rPr>
              <a:t>м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80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о</a:t>
            </a:r>
            <a:r>
              <a:rPr lang="ru-RU" sz="1600" spc="-105" dirty="0" smtClean="0">
                <a:cs typeface="Microsoft Sans Serif"/>
              </a:rPr>
              <a:t>в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85" dirty="0" smtClean="0">
                <a:cs typeface="Microsoft Sans Serif"/>
              </a:rPr>
              <a:t>г</a:t>
            </a:r>
            <a:r>
              <a:rPr lang="ru-RU" sz="1600" spc="-100" dirty="0" smtClean="0">
                <a:cs typeface="Microsoft Sans Serif"/>
              </a:rPr>
              <a:t>о 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по</a:t>
            </a:r>
            <a:r>
              <a:rPr lang="ru-RU" sz="1600" spc="-100" dirty="0" smtClean="0">
                <a:cs typeface="Microsoft Sans Serif"/>
              </a:rPr>
              <a:t>р</a:t>
            </a:r>
            <a:r>
              <a:rPr lang="ru-RU" sz="1600" spc="-95" dirty="0" smtClean="0">
                <a:cs typeface="Microsoft Sans Serif"/>
              </a:rPr>
              <a:t>т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45" dirty="0" smtClean="0">
                <a:cs typeface="Microsoft Sans Serif"/>
              </a:rPr>
              <a:t> </a:t>
            </a:r>
            <a:r>
              <a:rPr lang="ru-RU" sz="1600" b="1" spc="-100" dirty="0" smtClean="0">
                <a:cs typeface="Arial"/>
              </a:rPr>
              <a:t>–</a:t>
            </a:r>
            <a:r>
              <a:rPr lang="ru-RU" sz="1600" b="1" spc="-55" dirty="0" smtClean="0">
                <a:cs typeface="Arial"/>
              </a:rPr>
              <a:t> 8</a:t>
            </a:r>
            <a:r>
              <a:rPr lang="ru-RU" sz="1600" b="1" spc="-110" dirty="0" smtClean="0">
                <a:cs typeface="Arial"/>
              </a:rPr>
              <a:t>00</a:t>
            </a:r>
            <a:r>
              <a:rPr lang="ru-RU" sz="1600" b="1" spc="-70" dirty="0" smtClean="0">
                <a:cs typeface="Arial"/>
              </a:rPr>
              <a:t> тыс</a:t>
            </a:r>
            <a:r>
              <a:rPr lang="ru-RU" sz="1600" b="1" spc="-50" dirty="0" smtClean="0">
                <a:cs typeface="Arial"/>
              </a:rPr>
              <a:t>.</a:t>
            </a:r>
            <a:r>
              <a:rPr lang="ru-RU" sz="1600" b="1" spc="-100" dirty="0" smtClean="0">
                <a:cs typeface="Arial"/>
              </a:rPr>
              <a:t>р</a:t>
            </a:r>
            <a:r>
              <a:rPr lang="ru-RU" sz="1600" b="1" spc="-110" dirty="0" smtClean="0">
                <a:cs typeface="Arial"/>
              </a:rPr>
              <a:t>уб</a:t>
            </a:r>
            <a:r>
              <a:rPr lang="ru-RU" sz="1600" b="1" spc="-120" dirty="0" smtClean="0">
                <a:cs typeface="Arial"/>
              </a:rPr>
              <a:t>л</a:t>
            </a:r>
            <a:r>
              <a:rPr lang="ru-RU" sz="1600" b="1" spc="-100" dirty="0" smtClean="0">
                <a:cs typeface="Arial"/>
              </a:rPr>
              <a:t>е</a:t>
            </a:r>
            <a:r>
              <a:rPr lang="ru-RU" sz="1600" b="1" spc="-114" dirty="0" smtClean="0">
                <a:cs typeface="Arial"/>
              </a:rPr>
              <a:t>й</a:t>
            </a:r>
          </a:p>
          <a:p>
            <a:pPr marL="47625" marR="2524125" indent="-35560">
              <a:lnSpc>
                <a:spcPct val="103499"/>
              </a:lnSpc>
            </a:pPr>
            <a:endParaRPr lang="ru-RU" sz="1600" b="1" spc="-105" dirty="0" smtClean="0">
              <a:cs typeface="Arial"/>
            </a:endParaRPr>
          </a:p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lang="ru-RU" sz="1600" spc="-105" dirty="0" smtClean="0">
                <a:cs typeface="Arial"/>
              </a:rPr>
              <a:t>Мероприятия  в области физкультуры и спорта (внутримуниципальные  соревнования, спартакиады и другие мероприятия) </a:t>
            </a:r>
            <a:r>
              <a:rPr lang="ru-RU" sz="1600" b="1" spc="-105" dirty="0" smtClean="0">
                <a:cs typeface="Arial"/>
              </a:rPr>
              <a:t>– 180 тыс. руб.</a:t>
            </a:r>
          </a:p>
          <a:p>
            <a:pPr marL="12700" marR="5080">
              <a:lnSpc>
                <a:spcPct val="103000"/>
              </a:lnSpc>
              <a:spcBef>
                <a:spcPts val="9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8300" y="3705225"/>
            <a:ext cx="6781800" cy="17408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150" spc="-114" dirty="0" smtClean="0">
                <a:solidFill>
                  <a:srgbClr val="161516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14" dirty="0" smtClean="0">
                <a:cs typeface="Microsoft Sans Serif"/>
              </a:rPr>
              <a:t>Возмещение расходов, связанных с предоставлением руководителям, заместителям руководителей, руководителям структурных подразделений, их заместителям, педагогическим работникам и иным специалистам (за исключением совместителей) муниципальных образовательных организаций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 -  </a:t>
            </a:r>
            <a:r>
              <a:rPr lang="ru-RU" sz="1600" b="1" spc="-114" dirty="0" smtClean="0">
                <a:cs typeface="Microsoft Sans Serif"/>
              </a:rPr>
              <a:t>65  </a:t>
            </a:r>
            <a:r>
              <a:rPr lang="ru-RU" sz="1600" spc="-114" dirty="0" smtClean="0">
                <a:cs typeface="Microsoft Sans Serif"/>
              </a:rPr>
              <a:t>тыс. руб.</a:t>
            </a:r>
            <a:endParaRPr sz="16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100" y="581025"/>
            <a:ext cx="2971800" cy="341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r>
              <a:rPr lang="ru-RU" sz="2600" spc="-305" dirty="0" smtClean="0">
                <a:solidFill>
                  <a:srgbClr val="FFFFFF"/>
                </a:solidFill>
                <a:latin typeface="+mj-lt"/>
                <a:cs typeface="Arial"/>
              </a:rPr>
              <a:t>ФИЗИЧЕСКАЯ КУЛЬТУРА   И   СПОРТ</a:t>
            </a: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lang="ru-RU" sz="2450" b="1" spc="-225" dirty="0" smtClean="0">
                <a:solidFill>
                  <a:srgbClr val="FFFFFF"/>
                </a:solidFill>
                <a:latin typeface="Arial"/>
                <a:cs typeface="Arial"/>
              </a:rPr>
              <a:t>38524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/>
                <a:cs typeface="Arial"/>
              </a:rPr>
              <a:t>.рублей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2616" y="5087137"/>
            <a:ext cx="205930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2100" y="54578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ea typeface="Microsoft Sans Serif" pitchFamily="34" charset="0"/>
                <a:cs typeface="Microsoft Sans Serif" pitchFamily="34" charset="0"/>
              </a:rPr>
              <a:t>Мероприятия по работе с детьми и молодежью, поддержка способных и талантливых детей и молодёжи – </a:t>
            </a:r>
            <a:r>
              <a:rPr lang="ru-RU" sz="1600" b="1" dirty="0" smtClean="0">
                <a:ea typeface="Microsoft Sans Serif" pitchFamily="34" charset="0"/>
                <a:cs typeface="Microsoft Sans Serif" pitchFamily="34" charset="0"/>
              </a:rPr>
              <a:t>100</a:t>
            </a:r>
            <a:r>
              <a:rPr lang="ru-RU" sz="1600" dirty="0" smtClean="0">
                <a:ea typeface="Microsoft Sans Serif" pitchFamily="34" charset="0"/>
                <a:cs typeface="Microsoft Sans Serif" pitchFamily="34" charset="0"/>
              </a:rPr>
              <a:t> тыс.руб.</a:t>
            </a:r>
            <a:endParaRPr lang="ru-RU" sz="16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2100" y="6219825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Расходы на 1 обучающегося школы Север – 27,2</a:t>
            </a:r>
            <a:r>
              <a:rPr lang="ru-RU" sz="14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тыс. руб. в год  </a:t>
            </a:r>
          </a:p>
          <a:p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Количество обучающихся </a:t>
            </a:r>
            <a:r>
              <a:rPr lang="ru-RU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600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человек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4500" y="276225"/>
            <a:ext cx="6330315" cy="178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spc="-114" dirty="0" smtClean="0">
                <a:cs typeface="Microsoft Sans Serif"/>
              </a:rPr>
              <a:t>Финансовое</a:t>
            </a:r>
            <a:r>
              <a:rPr lang="ru-RU" sz="1600" spc="-55" dirty="0" smtClean="0">
                <a:cs typeface="Microsoft Sans Serif"/>
              </a:rPr>
              <a:t> </a:t>
            </a:r>
            <a:r>
              <a:rPr lang="ru-RU" sz="1600" spc="-105" dirty="0" smtClean="0">
                <a:cs typeface="Microsoft Sans Serif"/>
              </a:rPr>
              <a:t>обеспечение</a:t>
            </a:r>
            <a:r>
              <a:rPr lang="ru-RU" sz="1600" spc="-45" dirty="0" smtClean="0">
                <a:cs typeface="Microsoft Sans Serif"/>
              </a:rPr>
              <a:t> </a:t>
            </a:r>
            <a:r>
              <a:rPr lang="ru-RU" sz="1600" spc="-100" dirty="0" smtClean="0">
                <a:cs typeface="Microsoft Sans Serif"/>
              </a:rPr>
              <a:t>деятельности</a:t>
            </a:r>
            <a:r>
              <a:rPr lang="ru-RU" sz="1600" spc="-20" dirty="0" smtClean="0">
                <a:cs typeface="Microsoft Sans Serif"/>
              </a:rPr>
              <a:t>   2 муниципальных казенных учреждений в сфере физической культуры </a:t>
            </a:r>
            <a:r>
              <a:rPr lang="ru-RU" sz="1600" b="1" spc="-100" dirty="0" smtClean="0">
                <a:cs typeface="Arial"/>
              </a:rPr>
              <a:t>–</a:t>
            </a:r>
            <a:r>
              <a:rPr lang="ru-RU" sz="1600" b="1" spc="-45" dirty="0" smtClean="0">
                <a:cs typeface="Arial"/>
              </a:rPr>
              <a:t> </a:t>
            </a:r>
            <a:r>
              <a:rPr lang="ru-RU" sz="1600" b="1" spc="-110" dirty="0" smtClean="0">
                <a:cs typeface="Arial"/>
              </a:rPr>
              <a:t>35435  тыс</a:t>
            </a:r>
            <a:r>
              <a:rPr lang="ru-RU" sz="1600" b="1" spc="-50" dirty="0" smtClean="0">
                <a:cs typeface="Arial"/>
              </a:rPr>
              <a:t>.</a:t>
            </a:r>
            <a:r>
              <a:rPr lang="ru-RU" sz="1600" b="1" spc="-114" dirty="0" smtClean="0">
                <a:cs typeface="Arial"/>
              </a:rPr>
              <a:t>р</a:t>
            </a:r>
            <a:r>
              <a:rPr lang="ru-RU" sz="1600" b="1" spc="-100" dirty="0" smtClean="0">
                <a:cs typeface="Arial"/>
              </a:rPr>
              <a:t>у</a:t>
            </a:r>
            <a:r>
              <a:rPr lang="ru-RU" sz="1600" b="1" spc="-120" dirty="0" smtClean="0">
                <a:cs typeface="Arial"/>
              </a:rPr>
              <a:t>б</a:t>
            </a:r>
            <a:r>
              <a:rPr lang="ru-RU" sz="1600" b="1" spc="-105" dirty="0" smtClean="0">
                <a:cs typeface="Arial"/>
              </a:rPr>
              <a:t>л</a:t>
            </a:r>
            <a:r>
              <a:rPr lang="ru-RU" sz="1600" b="1" spc="-110" dirty="0" smtClean="0">
                <a:cs typeface="Arial"/>
              </a:rPr>
              <a:t>е</a:t>
            </a:r>
            <a:r>
              <a:rPr lang="ru-RU" sz="1600" b="1" spc="-114" dirty="0" smtClean="0">
                <a:cs typeface="Arial"/>
              </a:rPr>
              <a:t>й</a:t>
            </a: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lang="ru-RU" sz="1600" b="1" spc="-114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b="1" spc="-114" dirty="0" smtClean="0">
                <a:cs typeface="Arial"/>
              </a:rPr>
              <a:t>МКУ ДО СШ  Север -      16338  тыс. руб.</a:t>
            </a: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lang="ru-RU" sz="1600" b="1" spc="-114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b="1" spc="-114" dirty="0" smtClean="0">
                <a:cs typeface="Arial"/>
              </a:rPr>
              <a:t>МКУ  ВСЦ   Акватория  -   19097     тыс. руб.</a:t>
            </a:r>
            <a:endParaRPr lang="ru-RU" sz="1600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sz="1150" dirty="0">
              <a:latin typeface="Arial"/>
              <a:cs typeface="Arial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543425"/>
            <a:ext cx="1295400" cy="1295400"/>
          </a:xfrm>
          <a:prstGeom prst="rect">
            <a:avLst/>
          </a:prstGeom>
          <a:noFill/>
        </p:spPr>
      </p:pic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900" y="200025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46500" y="1266825"/>
            <a:ext cx="6256655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-114" dirty="0">
                <a:cs typeface="Microsoft Sans Serif"/>
              </a:rPr>
              <a:t>Финансовое</a:t>
            </a:r>
            <a:r>
              <a:rPr sz="2000" spc="-55" dirty="0">
                <a:cs typeface="Microsoft Sans Serif"/>
              </a:rPr>
              <a:t> </a:t>
            </a:r>
            <a:r>
              <a:rPr sz="2000" spc="-105" dirty="0">
                <a:cs typeface="Microsoft Sans Serif"/>
              </a:rPr>
              <a:t>обеспечение</a:t>
            </a:r>
            <a:r>
              <a:rPr sz="2000" spc="-45" dirty="0">
                <a:cs typeface="Microsoft Sans Serif"/>
              </a:rPr>
              <a:t> </a:t>
            </a:r>
            <a:r>
              <a:rPr sz="2000" spc="-100" dirty="0">
                <a:cs typeface="Microsoft Sans Serif"/>
              </a:rPr>
              <a:t>деятельности</a:t>
            </a:r>
            <a:r>
              <a:rPr sz="2000" spc="-20" dirty="0">
                <a:cs typeface="Microsoft Sans Serif"/>
              </a:rPr>
              <a:t> </a:t>
            </a:r>
            <a:r>
              <a:rPr lang="ru-RU" sz="2000" spc="-20" dirty="0" smtClean="0">
                <a:cs typeface="Microsoft Sans Serif"/>
              </a:rPr>
              <a:t>  муниципального казенного учреждения по работе с молодежью МКУ «Заря» </a:t>
            </a:r>
            <a:r>
              <a:rPr sz="2000" b="1" spc="-100" dirty="0" smtClean="0">
                <a:cs typeface="Arial"/>
              </a:rPr>
              <a:t>–</a:t>
            </a:r>
            <a:r>
              <a:rPr sz="2000" b="1" spc="-45" dirty="0" smtClean="0">
                <a:cs typeface="Arial"/>
              </a:rPr>
              <a:t> </a:t>
            </a:r>
            <a:r>
              <a:rPr lang="ru-RU" sz="2000" b="1" spc="-45" dirty="0" smtClean="0">
                <a:cs typeface="Arial"/>
              </a:rPr>
              <a:t>6</a:t>
            </a:r>
            <a:r>
              <a:rPr lang="ru-RU" sz="2000" b="1" spc="-110" dirty="0" smtClean="0">
                <a:cs typeface="Arial"/>
              </a:rPr>
              <a:t>979 тыс</a:t>
            </a:r>
            <a:r>
              <a:rPr sz="2000" b="1" spc="-50" dirty="0" smtClean="0">
                <a:cs typeface="Arial"/>
              </a:rPr>
              <a:t>.</a:t>
            </a:r>
            <a:r>
              <a:rPr sz="2000" b="1" spc="-114" dirty="0" smtClean="0">
                <a:cs typeface="Arial"/>
              </a:rPr>
              <a:t>р</a:t>
            </a:r>
            <a:r>
              <a:rPr sz="2000" b="1" spc="-100" dirty="0" smtClean="0">
                <a:cs typeface="Arial"/>
              </a:rPr>
              <a:t>у</a:t>
            </a:r>
            <a:r>
              <a:rPr sz="2000" b="1" spc="-120" dirty="0" smtClean="0">
                <a:cs typeface="Arial"/>
              </a:rPr>
              <a:t>б</a:t>
            </a:r>
            <a:r>
              <a:rPr sz="2000" b="1" spc="-105" dirty="0" smtClean="0">
                <a:cs typeface="Arial"/>
              </a:rPr>
              <a:t>л</a:t>
            </a:r>
            <a:r>
              <a:rPr sz="2000" b="1" spc="-110" dirty="0" smtClean="0">
                <a:cs typeface="Arial"/>
              </a:rPr>
              <a:t>е</a:t>
            </a:r>
            <a:r>
              <a:rPr sz="2000" b="1" spc="-114" dirty="0" smtClean="0">
                <a:cs typeface="Arial"/>
              </a:rPr>
              <a:t>й</a:t>
            </a:r>
            <a:endParaRPr sz="20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156" y="968794"/>
            <a:ext cx="2632944" cy="3049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lang="ru-RU" sz="1750" b="1" spc="-1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r>
              <a:rPr lang="ru-RU" sz="2600" spc="-3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МОЛОДЕЖЬ</a:t>
            </a: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lang="ru-RU" sz="2450" b="1" spc="-225" dirty="0" smtClean="0">
                <a:solidFill>
                  <a:srgbClr val="FFFFFF"/>
                </a:solidFill>
                <a:latin typeface="Arial"/>
                <a:cs typeface="Arial"/>
              </a:rPr>
              <a:t>10713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/>
                <a:cs typeface="Arial"/>
              </a:rPr>
              <a:t>.рублей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2616" y="5087137"/>
            <a:ext cx="205930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3746500" y="2562225"/>
            <a:ext cx="601408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25" dirty="0">
                <a:cs typeface="Microsoft Sans Serif"/>
              </a:rPr>
              <a:t>Финансовое</a:t>
            </a:r>
            <a:r>
              <a:rPr sz="2000" spc="-40" dirty="0">
                <a:cs typeface="Microsoft Sans Serif"/>
              </a:rPr>
              <a:t> </a:t>
            </a:r>
            <a:r>
              <a:rPr sz="2000" spc="-114" dirty="0">
                <a:cs typeface="Microsoft Sans Serif"/>
              </a:rPr>
              <a:t>обеспечение</a:t>
            </a:r>
            <a:r>
              <a:rPr sz="2000" spc="-25" dirty="0">
                <a:cs typeface="Microsoft Sans Serif"/>
              </a:rPr>
              <a:t> </a:t>
            </a:r>
            <a:r>
              <a:rPr sz="2000" spc="-110" dirty="0" smtClean="0">
                <a:cs typeface="Microsoft Sans Serif"/>
              </a:rPr>
              <a:t>деятельности</a:t>
            </a:r>
            <a:r>
              <a:rPr lang="ru-RU" sz="2000" spc="-110" dirty="0" smtClean="0">
                <a:cs typeface="Microsoft Sans Serif"/>
              </a:rPr>
              <a:t> управления молодежи и спорта</a:t>
            </a:r>
            <a:r>
              <a:rPr sz="2000" spc="-40" dirty="0" smtClean="0">
                <a:cs typeface="Microsoft Sans Serif"/>
              </a:rPr>
              <a:t> </a:t>
            </a:r>
            <a:r>
              <a:rPr sz="2000" b="1" spc="-110" dirty="0" smtClean="0">
                <a:cs typeface="Arial"/>
              </a:rPr>
              <a:t>–</a:t>
            </a:r>
            <a:r>
              <a:rPr lang="ru-RU" sz="2000" b="1" spc="-110" dirty="0" smtClean="0">
                <a:cs typeface="Arial"/>
              </a:rPr>
              <a:t> </a:t>
            </a:r>
            <a:r>
              <a:rPr lang="ru-RU" sz="2000" b="1" spc="-100" dirty="0" smtClean="0">
                <a:cs typeface="Arial"/>
              </a:rPr>
              <a:t>2606 тыс</a:t>
            </a:r>
            <a:r>
              <a:rPr sz="2000" b="1" spc="-114" dirty="0" smtClean="0">
                <a:cs typeface="Arial"/>
              </a:rPr>
              <a:t>.</a:t>
            </a:r>
            <a:r>
              <a:rPr sz="2000" b="1" spc="-40" dirty="0" smtClean="0">
                <a:cs typeface="Arial"/>
              </a:rPr>
              <a:t> </a:t>
            </a:r>
            <a:r>
              <a:rPr sz="2000" b="1" spc="-120" dirty="0">
                <a:cs typeface="Arial"/>
              </a:rPr>
              <a:t>рублей</a:t>
            </a:r>
            <a:endParaRPr sz="2000" dirty="0"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6500" y="5153025"/>
            <a:ext cx="53467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a typeface="Microsoft Sans Serif" pitchFamily="34" charset="0"/>
                <a:cs typeface="Microsoft Sans Serif" pitchFamily="34" charset="0"/>
              </a:rPr>
              <a:t>Мероприятия по обеспечению жильем молодых семей – 1008 тыс. руб., </a:t>
            </a:r>
            <a:r>
              <a:rPr lang="ru-RU" sz="1400" dirty="0" smtClean="0">
                <a:ea typeface="Microsoft Sans Serif" pitchFamily="34" charset="0"/>
                <a:cs typeface="Microsoft Sans Serif" pitchFamily="34" charset="0"/>
              </a:rPr>
              <a:t>в том числе субсидия из вышестоящих бюджетов 806 тыс. руб.</a:t>
            </a:r>
            <a:endParaRPr lang="ru-RU"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0300" y="3857625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ea typeface="Microsoft Sans Serif" pitchFamily="34" charset="0"/>
                <a:cs typeface="Microsoft Sans Serif" pitchFamily="34" charset="0"/>
              </a:rPr>
              <a:t>Мероприятия по работе с детьми и молодежью, поддержка способных и талантливых детей и молодёжи – 121 тыс.руб.</a:t>
            </a:r>
            <a:endParaRPr lang="ru-RU" sz="2000" dirty="0"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314825"/>
            <a:ext cx="1295400" cy="1295400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700" y="6067425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5100" y="885825"/>
            <a:ext cx="2654935" cy="3447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endParaRPr sz="17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ДОРОЖНОЕ ХОЗЯЙСТВО И ТРАНСПОРТ</a:t>
            </a:r>
          </a:p>
          <a:p>
            <a:pPr marL="12700" marR="577215">
              <a:lnSpc>
                <a:spcPct val="100299"/>
              </a:lnSpc>
              <a:spcBef>
                <a:spcPts val="1610"/>
              </a:spcBef>
            </a:pPr>
            <a:r>
              <a:rPr sz="1750" spc="-20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750" spc="-2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750" spc="-1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50" spc="-1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750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750" spc="-17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</a:t>
            </a:r>
            <a:endParaRPr sz="175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925"/>
              </a:lnSpc>
            </a:pPr>
            <a:r>
              <a:rPr lang="ru-RU" sz="2800" b="1" spc="-26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246603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.рублей</a:t>
            </a:r>
            <a:endParaRPr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0300" y="1876425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Содержание автомобильных дорог общего пользования местного значения вне населенных пунктов  протяженностью 339 км.– 53920тыс.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53381 тыс. руб.</a:t>
            </a:r>
          </a:p>
          <a:p>
            <a:pPr algn="just"/>
            <a:r>
              <a:rPr lang="ru-RU" sz="1200" dirty="0" smtClean="0"/>
              <a:t>За счет местного бюджета – 539 тыс. руб. Капитальный ремонт, ремонт и содержание автомобильных дорог общего пользования местного значения с твердым покрытием – 111111 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110000 тыс. руб.</a:t>
            </a:r>
          </a:p>
          <a:p>
            <a:pPr algn="just"/>
            <a:r>
              <a:rPr lang="ru-RU" sz="1200" dirty="0" smtClean="0"/>
              <a:t>За счет местного бюджета – 1558 тыс. руб. Капитальный ремонт, ремонт и содержание автомобильных дорог общего пользования местного значения, отобранных по результатам опроса-голосования по программе «Дорожный миллиард» – 37206 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37169 тыс. руб.</a:t>
            </a:r>
          </a:p>
          <a:p>
            <a:pPr algn="just"/>
            <a:r>
              <a:rPr lang="ru-RU" sz="1200" dirty="0" smtClean="0"/>
              <a:t>За счет местного бюджета – 37 тыс. руб.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70300" y="733425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Содержание автомобильных дорог общего пользования местного значения в населенных пунктах  протяженностью 284 км. – 18136 тыс. руб.,  в том числе:</a:t>
            </a:r>
          </a:p>
          <a:p>
            <a:r>
              <a:rPr lang="ru-RU" sz="1200" dirty="0" smtClean="0"/>
              <a:t>Оплата расходов по ремонту ул. 1-Боя – 4382 тыс. руб.</a:t>
            </a:r>
          </a:p>
          <a:p>
            <a:r>
              <a:rPr lang="ru-RU" sz="1200" dirty="0" smtClean="0"/>
              <a:t>Обеспечение транспортной безопасности 1500 тыс. руб.  (местный бюджет) </a:t>
            </a:r>
          </a:p>
          <a:p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70300" y="621982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Мероприятия по организации транспортного обслуживания  пассажирских перевозок– 10200 тыс. руб.</a:t>
            </a:r>
          </a:p>
          <a:p>
            <a:r>
              <a:rPr lang="ru-RU" sz="1200" dirty="0" smtClean="0"/>
              <a:t>Мероприятия по организации переправы в период половодья – 300 тыс. руб.</a:t>
            </a:r>
          </a:p>
          <a:p>
            <a:r>
              <a:rPr lang="ru-RU" sz="1200" dirty="0" smtClean="0"/>
              <a:t>На оплату проезда членов семьи участников СВО – 800 тыс. руб.</a:t>
            </a:r>
          </a:p>
          <a:p>
            <a:endParaRPr lang="ru-RU" sz="1200" dirty="0"/>
          </a:p>
        </p:txBody>
      </p:sp>
      <p:sp>
        <p:nvSpPr>
          <p:cNvPr id="12" name="object 3"/>
          <p:cNvSpPr/>
          <p:nvPr/>
        </p:nvSpPr>
        <p:spPr>
          <a:xfrm>
            <a:off x="3441700" y="5610225"/>
            <a:ext cx="7023100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 smtClean="0"/>
              <a:t>Расходы на пассажирские перевозки</a:t>
            </a:r>
            <a:endParaRPr lang="ru-RU" dirty="0"/>
          </a:p>
        </p:txBody>
      </p:sp>
      <p:sp>
        <p:nvSpPr>
          <p:cNvPr id="13" name="object 3"/>
          <p:cNvSpPr/>
          <p:nvPr/>
        </p:nvSpPr>
        <p:spPr>
          <a:xfrm>
            <a:off x="3517900" y="123825"/>
            <a:ext cx="7175500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Расходы Дорожного фонда Верхнекамского округа</a:t>
            </a:r>
            <a:endParaRPr lang="ru-RU" dirty="0"/>
          </a:p>
        </p:txBody>
      </p:sp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5457825"/>
            <a:ext cx="1371600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70300" y="4391025"/>
            <a:ext cx="64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 проекту инициативного бюджетирования «Народный бюджет»  реализация проекта «Удобная стоянка» в г. Кирс– 12150 тыс. руб., в том числе:</a:t>
            </a:r>
          </a:p>
          <a:p>
            <a:r>
              <a:rPr lang="ru-RU" sz="1200" dirty="0" smtClean="0"/>
              <a:t>За счет областного бюджета – 2500 тыс. руб.</a:t>
            </a:r>
          </a:p>
          <a:p>
            <a:r>
              <a:rPr lang="ru-RU" sz="1200" dirty="0" smtClean="0"/>
              <a:t>За счет местного бюджета – 4500 тыс. руб</a:t>
            </a:r>
            <a:r>
              <a:rPr lang="ru-RU" sz="1400" dirty="0" smtClean="0"/>
              <a:t>., </a:t>
            </a:r>
            <a:r>
              <a:rPr lang="ru-RU" sz="1200" dirty="0" smtClean="0"/>
              <a:t>за счет АО «Кирскабель» – 5150 тыс. 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4009809"/>
              </p:ext>
            </p:extLst>
          </p:nvPr>
        </p:nvGraphicFramePr>
        <p:xfrm>
          <a:off x="3594100" y="1343025"/>
          <a:ext cx="3705212" cy="246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9983840"/>
              </p:ext>
            </p:extLst>
          </p:nvPr>
        </p:nvGraphicFramePr>
        <p:xfrm>
          <a:off x="165100" y="1343025"/>
          <a:ext cx="3328379" cy="246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1011852"/>
              </p:ext>
            </p:extLst>
          </p:nvPr>
        </p:nvGraphicFramePr>
        <p:xfrm>
          <a:off x="7404100" y="1343025"/>
          <a:ext cx="3097715" cy="246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4460467"/>
              </p:ext>
            </p:extLst>
          </p:nvPr>
        </p:nvGraphicFramePr>
        <p:xfrm>
          <a:off x="165100" y="4391025"/>
          <a:ext cx="3284165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74623593"/>
              </p:ext>
            </p:extLst>
          </p:nvPr>
        </p:nvGraphicFramePr>
        <p:xfrm>
          <a:off x="3670300" y="4238625"/>
          <a:ext cx="3705212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2430938"/>
              </p:ext>
            </p:extLst>
          </p:nvPr>
        </p:nvGraphicFramePr>
        <p:xfrm>
          <a:off x="7536143" y="4391025"/>
          <a:ext cx="3157257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-215900" y="200025"/>
            <a:ext cx="10134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ОСНОВНЫЕ ПОКАЗАТЕЛИ СОЦИАЛЬНО-ЭКОНОМИЧЕСКОГО РАЗВИТИЯ</a:t>
            </a:r>
            <a:endParaRPr lang="ru-R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9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300" y="5838825"/>
            <a:ext cx="14478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 txBox="1"/>
          <p:nvPr/>
        </p:nvSpPr>
        <p:spPr>
          <a:xfrm>
            <a:off x="165100" y="276225"/>
            <a:ext cx="2819400" cy="345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ru-RU" sz="2400" dirty="0" smtClean="0"/>
              <a:t>ТЕРРИТОРИАЛЬНОЕ БЛАГОУСТРОЙСТВО И ПОВЫШЕНИЕ КАЧЕСТВА ГОРОДСКОЙ И СЕЛЬСКОЙ СРЕДЫ</a:t>
            </a:r>
            <a:endParaRPr lang="ru-RU" sz="24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" y="3933825"/>
            <a:ext cx="2133600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программы  в 2 026 году составят 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  30049   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 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1700" y="-104775"/>
            <a:ext cx="7696200" cy="530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594100" y="123825"/>
            <a:ext cx="6324600" cy="8412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Уличное  освещение ( </a:t>
            </a:r>
            <a:r>
              <a:rPr lang="ru-RU" sz="1400" spc="-120" dirty="0" err="1" smtClean="0">
                <a:cs typeface="Microsoft Sans Serif"/>
              </a:rPr>
              <a:t>электро</a:t>
            </a:r>
            <a:r>
              <a:rPr lang="ru-RU" sz="1400" spc="-120" dirty="0" smtClean="0">
                <a:cs typeface="Microsoft Sans Serif"/>
              </a:rPr>
              <a:t> )-  4842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Размещения и содержания детских и спортивных площадок – 300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Иные мероприятия по благоустройству</a:t>
            </a:r>
            <a:r>
              <a:rPr lang="en-US" sz="1400" spc="-120" dirty="0" smtClean="0">
                <a:cs typeface="Microsoft Sans Serif"/>
              </a:rPr>
              <a:t> (</a:t>
            </a:r>
            <a:r>
              <a:rPr lang="ru-RU" sz="1400" spc="-120" dirty="0" smtClean="0">
                <a:cs typeface="Microsoft Sans Serif"/>
              </a:rPr>
              <a:t>содержание уличного освещения, спил деревьев, и др.) -  1950 тыс. руб.</a:t>
            </a:r>
          </a:p>
          <a:p>
            <a:pPr marL="262255" indent="-250190">
              <a:spcBef>
                <a:spcPts val="1090"/>
              </a:spcBef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           Реализация мероприятий по устройству и (или) модернизации уличного освещения населенных пунктов – 1086 тыс. руб. (</a:t>
            </a:r>
            <a:r>
              <a:rPr lang="ru-RU" sz="1400" spc="-120" dirty="0" err="1" smtClean="0">
                <a:cs typeface="Microsoft Sans Serif"/>
              </a:rPr>
              <a:t>софинансирование</a:t>
            </a:r>
            <a:r>
              <a:rPr lang="ru-RU" sz="1400" spc="-120" dirty="0" smtClean="0">
                <a:cs typeface="Microsoft Sans Serif"/>
              </a:rPr>
              <a:t>)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tabLst>
                <a:tab pos="262255" algn="l"/>
                <a:tab pos="262890" algn="l"/>
              </a:tabLst>
            </a:pP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10" dirty="0" smtClean="0">
                <a:cs typeface="Microsoft Sans Serif"/>
              </a:rPr>
              <a:t>Реализация  проекта , победителя </a:t>
            </a:r>
            <a:r>
              <a:rPr lang="ru-RU" sz="1400" spc="-105" dirty="0" smtClean="0">
                <a:cs typeface="Microsoft Sans Serif"/>
              </a:rPr>
              <a:t> </a:t>
            </a:r>
            <a:r>
              <a:rPr lang="ru-RU" sz="1400" spc="-110" dirty="0" smtClean="0">
                <a:cs typeface="Microsoft Sans Serif"/>
              </a:rPr>
              <a:t>Всероссийского  </a:t>
            </a:r>
            <a:r>
              <a:rPr lang="ru-RU" sz="1400" spc="-120" dirty="0" smtClean="0">
                <a:cs typeface="Microsoft Sans Serif"/>
              </a:rPr>
              <a:t>конкурса   </a:t>
            </a:r>
            <a:r>
              <a:rPr lang="ru-RU" sz="1400" spc="-114" dirty="0" smtClean="0">
                <a:cs typeface="Microsoft Sans Serif"/>
              </a:rPr>
              <a:t>лучших проектов</a:t>
            </a:r>
            <a:r>
              <a:rPr lang="ru-RU" sz="1400" spc="85" dirty="0" smtClean="0">
                <a:cs typeface="Microsoft Sans Serif"/>
              </a:rPr>
              <a:t> </a:t>
            </a:r>
            <a:r>
              <a:rPr lang="ru-RU" sz="1400" spc="-114" dirty="0" smtClean="0">
                <a:cs typeface="Microsoft Sans Serif"/>
              </a:rPr>
              <a:t>создания </a:t>
            </a:r>
            <a:r>
              <a:rPr lang="ru-RU" sz="1400" spc="-125" dirty="0" smtClean="0">
                <a:cs typeface="Microsoft Sans Serif"/>
              </a:rPr>
              <a:t>комфортной </a:t>
            </a:r>
            <a:r>
              <a:rPr lang="ru-RU" sz="1400" spc="-114" dirty="0" smtClean="0">
                <a:cs typeface="Microsoft Sans Serif"/>
              </a:rPr>
              <a:t>городской </a:t>
            </a:r>
            <a:r>
              <a:rPr lang="ru-RU" sz="1400" spc="-100" dirty="0" smtClean="0">
                <a:cs typeface="Microsoft Sans Serif"/>
              </a:rPr>
              <a:t>среды</a:t>
            </a:r>
            <a:r>
              <a:rPr lang="ru-RU" sz="1400" spc="-15" dirty="0" smtClean="0">
                <a:cs typeface="Microsoft Sans Serif"/>
              </a:rPr>
              <a:t> в </a:t>
            </a:r>
            <a:r>
              <a:rPr lang="ru-RU" sz="1400" spc="-75" dirty="0" smtClean="0">
                <a:cs typeface="Microsoft Sans Serif"/>
              </a:rPr>
              <a:t>г.</a:t>
            </a:r>
            <a:r>
              <a:rPr lang="ru-RU" sz="1400" spc="-20" dirty="0" smtClean="0">
                <a:cs typeface="Microsoft Sans Serif"/>
              </a:rPr>
              <a:t> </a:t>
            </a:r>
            <a:r>
              <a:rPr lang="ru-RU" sz="1400" spc="-120" dirty="0" smtClean="0">
                <a:cs typeface="Microsoft Sans Serif"/>
              </a:rPr>
              <a:t>Кирс  - 4850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Реализация программ формирования современной городской среды – </a:t>
            </a:r>
            <a:r>
              <a:rPr lang="ru-RU" sz="1400" b="1" spc="-120" dirty="0" smtClean="0">
                <a:cs typeface="Microsoft Sans Serif"/>
              </a:rPr>
              <a:t>11636 </a:t>
            </a:r>
            <a:r>
              <a:rPr lang="ru-RU" sz="1400" spc="-120" dirty="0" smtClean="0">
                <a:cs typeface="Microsoft Sans Serif"/>
              </a:rPr>
              <a:t>тыс. руб., в том числе: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i="1" dirty="0" smtClean="0"/>
              <a:t>*г Кирс – 5555 тыс. руб., (</a:t>
            </a:r>
            <a:r>
              <a:rPr lang="ru-RU" sz="1400" dirty="0" smtClean="0"/>
              <a:t>Расходы  Дорожного фонда на ремонт тротуаров по ул. Заречная в г. Кирс  и  благоустройство 1 дворовой территории)</a:t>
            </a: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dirty="0" smtClean="0"/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i="1" dirty="0" smtClean="0"/>
              <a:t>* пгт Лесное *пгт Рудничный *пгт Светлополянск по 2020 тыс. руб. 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 Инициативные проекты по развитию общественной инфраструктуры муниципальных образований Кировской области: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"Аллеи Славы" в  г. Кирс – 1434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зоны отдыха и детской площадки в микрорайоне Зарека г. Кирс – 270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территории у памятника "Павшим за Родину в 1941-1945 гг." в </a:t>
            </a:r>
            <a:r>
              <a:rPr lang="ru-RU" sz="1400" spc="-120" dirty="0" err="1" smtClean="0">
                <a:cs typeface="Microsoft Sans Serif"/>
              </a:rPr>
              <a:t>пгт</a:t>
            </a:r>
            <a:r>
              <a:rPr lang="ru-RU" sz="1400" spc="-120" dirty="0" smtClean="0">
                <a:cs typeface="Microsoft Sans Serif"/>
              </a:rPr>
              <a:t>. Рудничный – 457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Монтаж уличного освещения по ул. Комсомольская в пгт. Светлополянск – 348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en-US" sz="1400" dirty="0" smtClean="0"/>
              <a:t>C</a:t>
            </a:r>
            <a:r>
              <a:rPr lang="ru-RU" sz="1400" dirty="0" smtClean="0"/>
              <a:t>одержание мест захоронения  - 300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в установленной сфере деятельности (специализированная служба по вопросам похоронного дела) – 100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40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 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067425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9100" y="2486025"/>
            <a:ext cx="10668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2028825"/>
            <a:ext cx="192468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программы в 2026 году составят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3487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8200" y="276225"/>
            <a:ext cx="7315200" cy="323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Мероприятия по предупреждению и ликвидации последствий чрезвычайных ситуаций (аварийный запас) -  315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Мероприятия в сфере коммунального хозяйства:,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участка системы водоснабжения по адресу: Кировская область, Верхнекамский район, посёлок Гарь -  150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участков централизованной системы водоотведения (канализации) по адресу: Кировская область, Верхнекамский район, город Кирс, улица  Гоголя д.33 и Петровская д.37 – 135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участка централизованной системы водоотведения (канализации) по адресу: Кировская область, Верхнекамский район, город Кирс, улица Никитинская, от  д. 4 до д.16 – 300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Организация обеспечения теплоснабжения в посёлке Гарь  - 2237 тыс. руб.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65100" y="0"/>
            <a:ext cx="3048000" cy="271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endParaRPr lang="ru-RU" sz="1750" b="1" spc="-14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lang="ru-RU"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lang="ru-RU"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lang="ru-RU"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2000" b="1" dirty="0" smtClean="0">
              <a:ea typeface="Microsoft Sans Serif" pitchFamily="34" charset="0"/>
              <a:cs typeface="Microsoft Sans Serif" pitchFamily="34" charset="0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ИНЖЕНЕРНАЯ И КОММУНАЛЬНАЯ ИНФРАСТРУКТУРА</a:t>
            </a:r>
            <a:endParaRPr lang="ru-RU" sz="2400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3072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3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409825"/>
            <a:ext cx="1143000" cy="1143000"/>
          </a:xfrm>
          <a:prstGeom prst="rect">
            <a:avLst/>
          </a:prstGeom>
          <a:noFill/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5100" y="40100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6"/>
          <p:cNvSpPr txBox="1"/>
          <p:nvPr/>
        </p:nvSpPr>
        <p:spPr>
          <a:xfrm>
            <a:off x="165100" y="3933825"/>
            <a:ext cx="2590800" cy="1454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endParaRPr lang="ru-RU" sz="1750" b="1" spc="-14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lang="ru-RU"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lang="ru-RU"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lang="ru-RU"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2000" b="1" dirty="0" smtClean="0">
              <a:ea typeface="Microsoft Sans Serif" pitchFamily="34" charset="0"/>
              <a:cs typeface="Microsoft Sans Serif" pitchFamily="34" charset="0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ЭКОЛОГИЧЕСКОЕ БЛАГОПОЛУЧИЕ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165100" y="5457825"/>
            <a:ext cx="192468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программы в 2026 году составят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1747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20" name="Picture 2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5686425"/>
            <a:ext cx="1066800" cy="1066800"/>
          </a:xfrm>
          <a:prstGeom prst="rect">
            <a:avLst/>
          </a:prstGeom>
          <a:noFill/>
        </p:spPr>
      </p:pic>
      <p:sp>
        <p:nvSpPr>
          <p:cNvPr id="21" name="object 12"/>
          <p:cNvSpPr txBox="1"/>
          <p:nvPr/>
        </p:nvSpPr>
        <p:spPr>
          <a:xfrm>
            <a:off x="3441700" y="4543425"/>
            <a:ext cx="6858000" cy="2559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Расходы на выявление и оценку объектов накопленного вреда окружающей среде и (или) организацию работ по ликвидации накопленного вреда окружающей среде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в д. Кочкино – 800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возле д. Плотниковы 347 тыс. руб. (по решению суда)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на ул. Цветочная в г. Кирс – 500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на ул. Павлова в г. Кирс – 100 тыс. руб.</a:t>
            </a:r>
            <a:endParaRPr lang="ru-RU" sz="1400" spc="-120" dirty="0" smtClean="0">
              <a:solidFill>
                <a:srgbClr val="161516"/>
              </a:solidFill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400" spc="-114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70100" y="6143625"/>
            <a:ext cx="9906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 txBox="1"/>
          <p:nvPr/>
        </p:nvSpPr>
        <p:spPr>
          <a:xfrm>
            <a:off x="165100" y="276225"/>
            <a:ext cx="2654935" cy="221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БЕЗОПАСНАЯ СРЕДА ДЛЯ ЖИЗНИ</a:t>
            </a:r>
            <a:endParaRPr lang="ru-RU" sz="2400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01" y="2028825"/>
            <a:ext cx="1828800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программы в 2026 году составят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 23167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1700" y="-104775"/>
            <a:ext cx="7696200" cy="530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441700" y="200025"/>
            <a:ext cx="6324600" cy="3470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ЕДДС -  5202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гидротехнических сооружений) -  716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системы оповещения -  210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Расходы на оборудование (дооборудование) пляжей (мест отдыха людей у воды) -  434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Резервный фонд администрации Верхнекамского округа – 250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Денежная выплата отдельным категориям граждан, оказавшим содействие в привлечении граждан к заключению контракта о прохождении военной службы -500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Обеспечение пожарной безопасности (содержание пожарной охраны) -  15190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 Мероприятия по обеспечению мер пожарной безопасности -  650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Борьба с терроризмом – 15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2486025"/>
            <a:ext cx="1042219" cy="990600"/>
          </a:xfrm>
          <a:prstGeom prst="rect">
            <a:avLst/>
          </a:prstGeom>
          <a:noFill/>
        </p:spPr>
      </p:pic>
      <p:sp>
        <p:nvSpPr>
          <p:cNvPr id="9" name="object 5"/>
          <p:cNvSpPr txBox="1"/>
          <p:nvPr/>
        </p:nvSpPr>
        <p:spPr>
          <a:xfrm>
            <a:off x="241300" y="4162425"/>
            <a:ext cx="2654935" cy="260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ru-RU" sz="2400" dirty="0" smtClean="0"/>
              <a:t>ПРОФИЛАКТИКА ПРАВОНАРУШЕНИЙ И ПРЕСТУПЛЕНИЙ</a:t>
            </a:r>
            <a:endParaRPr lang="ru-RU" sz="2400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65100" y="6219825"/>
            <a:ext cx="2209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        программы в 2026 году составят </a:t>
            </a: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436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6219825"/>
            <a:ext cx="838200" cy="838200"/>
          </a:xfrm>
          <a:prstGeom prst="rect">
            <a:avLst/>
          </a:prstGeom>
          <a:noFill/>
        </p:spPr>
      </p:pic>
      <p:sp>
        <p:nvSpPr>
          <p:cNvPr id="15" name="object 10"/>
          <p:cNvSpPr txBox="1"/>
          <p:nvPr/>
        </p:nvSpPr>
        <p:spPr>
          <a:xfrm>
            <a:off x="3441700" y="3781425"/>
            <a:ext cx="7086600" cy="3666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 </a:t>
            </a:r>
            <a:r>
              <a:rPr lang="ru-RU" sz="1200" dirty="0" smtClean="0"/>
              <a:t>Обеспечение безопасности и правопорядка (Организация ДНД) – 318тыс.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Проведение рейдовых мероприятий по соблюдению правил охоты и рыболовства, правил регистрации и эксплуатации </a:t>
            </a:r>
            <a:r>
              <a:rPr lang="ru-RU" sz="1200" dirty="0" err="1" smtClean="0"/>
              <a:t>внедорожных</a:t>
            </a:r>
            <a:r>
              <a:rPr lang="ru-RU" sz="1200" dirty="0" smtClean="0"/>
              <a:t> </a:t>
            </a:r>
            <a:r>
              <a:rPr lang="ru-RU" sz="1200" dirty="0" err="1" smtClean="0"/>
              <a:t>мотосредств</a:t>
            </a:r>
            <a:r>
              <a:rPr lang="ru-RU" sz="1200" dirty="0" smtClean="0"/>
              <a:t> 12 тыс. </a:t>
            </a:r>
            <a:r>
              <a:rPr lang="ru-RU" sz="1200" dirty="0" err="1" smtClean="0"/>
              <a:t>руб</a:t>
            </a:r>
            <a:endParaRPr lang="ru-RU" sz="1200" dirty="0" smtClean="0"/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Оказание помощи лицам, освободившимся из мест отбывания наказания, а также осужденным к мерам уголовного наказания, не связанных с лишением свободы и оказавшимся в трудной жизненной ситуации 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Создание «профильной смены» для несовершеннолетних, состоящих на профилактическом учёте в КДН/ПДН и (или) находящихся в трудной жизненной ситуации  75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«Организация мероприятий, направленных на предупреждение экстремистских проявлений в подростковой и молодёжной среде, конфликтов на межнациональной почве 6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Организация социально-значимых мероприятий, направленных на профилактику алкоголизма, токсикомании и </a:t>
            </a:r>
            <a:r>
              <a:rPr lang="ru-RU" sz="1200" dirty="0" err="1" smtClean="0"/>
              <a:t>табакокурения</a:t>
            </a:r>
            <a:r>
              <a:rPr lang="ru-RU" sz="1200" dirty="0" smtClean="0"/>
              <a:t>, в том числе среди несовершеннолетних 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Организация работы родительского клуба «Окно возможностей» 15 тыс. руб.</a:t>
            </a:r>
            <a:endParaRPr lang="ru-RU" sz="1200" spc="-120" dirty="0" smtClean="0">
              <a:solidFill>
                <a:srgbClr val="161516"/>
              </a:solidFill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7500" y="3705225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457248" y="6418607"/>
            <a:ext cx="1473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100" y="4924425"/>
            <a:ext cx="3352800" cy="12114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742315">
              <a:lnSpc>
                <a:spcPct val="90300"/>
              </a:lnSpc>
              <a:spcBef>
                <a:spcPts val="315"/>
              </a:spcBef>
            </a:pPr>
            <a:r>
              <a:rPr lang="ru-RU"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Муниципальная</a:t>
            </a:r>
            <a:r>
              <a:rPr sz="1550" b="1" spc="-1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50" b="1" spc="-160" dirty="0">
                <a:solidFill>
                  <a:srgbClr val="FFFFFF"/>
                </a:solidFill>
                <a:latin typeface="Arial"/>
                <a:cs typeface="Arial"/>
              </a:rPr>
              <a:t>программа </a:t>
            </a:r>
            <a:r>
              <a:rPr sz="155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b="1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742315">
              <a:lnSpc>
                <a:spcPct val="90300"/>
              </a:lnSpc>
              <a:spcBef>
                <a:spcPts val="315"/>
              </a:spcBef>
            </a:pPr>
            <a:endParaRPr lang="ru-RU" sz="1550" b="1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742315">
              <a:lnSpc>
                <a:spcPct val="90300"/>
              </a:lnSpc>
              <a:spcBef>
                <a:spcPts val="315"/>
              </a:spcBef>
            </a:pPr>
            <a:r>
              <a:rPr lang="ru-RU" sz="2400" spc="-204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МУНИЦИПАЛЬНАЯ ЭКОНОМИКА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100" y="5000625"/>
            <a:ext cx="6048375" cy="1558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Средства на проведение лесоустроительных работ</a:t>
            </a:r>
            <a:r>
              <a:rPr lang="ru-RU" sz="1400" spc="-120" dirty="0" smtClean="0">
                <a:cs typeface="Microsoft Sans Serif"/>
              </a:rPr>
              <a:t> – 300 тыс. руб.</a:t>
            </a: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Реализация мероприятий по борьбе с борщевиком Сосновского – 611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30" dirty="0" smtClean="0">
                <a:cs typeface="Microsoft Sans Serif"/>
              </a:rPr>
              <a:t>Проведение конкурса профессионального мастерства – 10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Субвенции из областного бюджета, выделяемые в рамках сельского хозяйства  (скотомогильники )- 38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>
                <a:cs typeface="Microsoft Sans Serif"/>
              </a:rPr>
              <a:t> Мероприятия в установленной сфере деятельности (снижение численности волка) – 195 тыс. руб.</a:t>
            </a:r>
            <a:endParaRPr sz="1400" dirty="0"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100" y="6753225"/>
            <a:ext cx="596138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u="sng" spc="-120" dirty="0">
                <a:uFill>
                  <a:solidFill>
                    <a:srgbClr val="161516"/>
                  </a:solidFill>
                </a:uFill>
                <a:latin typeface="Arial"/>
                <a:cs typeface="Arial"/>
              </a:rPr>
              <a:t>Справочно: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125" dirty="0">
                <a:latin typeface="Microsoft Sans Serif"/>
                <a:cs typeface="Microsoft Sans Serif"/>
              </a:rPr>
              <a:t>Капитализация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lang="ru-RU" sz="1200" spc="-125" dirty="0" smtClean="0">
                <a:latin typeface="Microsoft Sans Serif"/>
                <a:cs typeface="Microsoft Sans Serif"/>
              </a:rPr>
              <a:t>Верхнекамского </a:t>
            </a:r>
            <a:r>
              <a:rPr sz="1200" spc="-125" dirty="0" smtClean="0">
                <a:latin typeface="Microsoft Sans Serif"/>
                <a:cs typeface="Microsoft Sans Serif"/>
              </a:rPr>
              <a:t>фонда</a:t>
            </a:r>
            <a:r>
              <a:rPr sz="1200" spc="-10" dirty="0" smtClean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поддержки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малого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среднего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предпринимательства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204" dirty="0">
                <a:latin typeface="Microsoft Sans Serif"/>
                <a:cs typeface="Microsoft Sans Serif"/>
              </a:rPr>
              <a:t>–  </a:t>
            </a:r>
            <a:r>
              <a:rPr sz="1200" spc="-95" dirty="0">
                <a:latin typeface="Microsoft Sans Serif"/>
                <a:cs typeface="Microsoft Sans Serif"/>
              </a:rPr>
              <a:t> </a:t>
            </a:r>
            <a:r>
              <a:rPr lang="ru-RU" sz="1200" spc="-110" dirty="0" smtClean="0">
                <a:latin typeface="Microsoft Sans Serif"/>
                <a:cs typeface="Microsoft Sans Serif"/>
              </a:rPr>
              <a:t>17,6</a:t>
            </a:r>
            <a:r>
              <a:rPr sz="1200" spc="-35" dirty="0" smtClean="0">
                <a:latin typeface="Microsoft Sans Serif"/>
                <a:cs typeface="Microsoft Sans Serif"/>
              </a:rPr>
              <a:t> </a:t>
            </a:r>
            <a:r>
              <a:rPr sz="1200" spc="-165" dirty="0">
                <a:latin typeface="Microsoft Sans Serif"/>
                <a:cs typeface="Microsoft Sans Serif"/>
              </a:rPr>
              <a:t>м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р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114" dirty="0">
                <a:latin typeface="Microsoft Sans Serif"/>
                <a:cs typeface="Microsoft Sans Serif"/>
              </a:rPr>
              <a:t>б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14" dirty="0">
                <a:latin typeface="Microsoft Sans Serif"/>
                <a:cs typeface="Microsoft Sans Serif"/>
              </a:rPr>
              <a:t>й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100" y="6143625"/>
            <a:ext cx="1463675" cy="1366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750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асх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9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45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9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lang="ru-RU" sz="1750" spc="-1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1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endParaRPr lang="ru-RU" sz="17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z="1550" b="1" spc="-150" dirty="0" smtClean="0">
                <a:solidFill>
                  <a:srgbClr val="FFFFFF"/>
                </a:solidFill>
                <a:latin typeface="Arial"/>
                <a:cs typeface="Arial"/>
              </a:rPr>
              <a:t>1154    </a:t>
            </a:r>
            <a:r>
              <a:rPr lang="ru-RU" sz="1400" spc="-114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400" spc="-6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130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100" y="504825"/>
            <a:ext cx="2514600" cy="16622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20"/>
              </a:spcBef>
            </a:pPr>
            <a:r>
              <a:rPr lang="ru-RU"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ная </a:t>
            </a:r>
            <a:r>
              <a:rPr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50" b="1" spc="-16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550" b="1" spc="-11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5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5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50" b="1" spc="-204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550" b="1" spc="-190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50" b="1"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b="1" spc="-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20"/>
              </a:spcBef>
            </a:pPr>
            <a:endParaRPr lang="ru-RU" sz="2400" b="1" spc="-195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20"/>
              </a:spcBef>
            </a:pPr>
            <a:r>
              <a:rPr lang="ru-RU" sz="2400" spc="-195" dirty="0" smtClean="0">
                <a:solidFill>
                  <a:srgbClr val="FFFFFF"/>
                </a:solidFill>
                <a:cs typeface="Arial"/>
              </a:rPr>
              <a:t>МУНИЦИПАЛЬНОЕ  УПРАВЛЕНИЕ И ЦИФРОВИЗАЦИЯ</a:t>
            </a:r>
            <a:endParaRPr sz="24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300" y="2790825"/>
            <a:ext cx="1464310" cy="1380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750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асх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9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45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1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endParaRPr lang="ru-RU" sz="17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z="1600" b="1" spc="-70" dirty="0" smtClean="0">
                <a:solidFill>
                  <a:srgbClr val="FFFFFF"/>
                </a:solidFill>
                <a:latin typeface="Arial"/>
                <a:cs typeface="Arial"/>
              </a:rPr>
              <a:t>96504</a:t>
            </a:r>
            <a:r>
              <a:rPr lang="ru-RU"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-13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400" spc="-6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130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6100" y="123825"/>
            <a:ext cx="6337300" cy="47327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sz="1300" spc="-120" dirty="0">
                <a:cs typeface="Microsoft Sans Serif"/>
              </a:rPr>
              <a:t>Обеспечение</a:t>
            </a:r>
            <a:r>
              <a:rPr sz="1300" spc="-30" dirty="0">
                <a:cs typeface="Microsoft Sans Serif"/>
              </a:rPr>
              <a:t> </a:t>
            </a:r>
            <a:r>
              <a:rPr sz="1300" spc="-110" dirty="0">
                <a:cs typeface="Microsoft Sans Serif"/>
              </a:rPr>
              <a:t>деятельности</a:t>
            </a:r>
            <a:r>
              <a:rPr sz="1300" spc="-20" dirty="0">
                <a:cs typeface="Microsoft Sans Serif"/>
              </a:rPr>
              <a:t> </a:t>
            </a:r>
            <a:r>
              <a:rPr lang="ru-RU" sz="1300" spc="-114" dirty="0" smtClean="0">
                <a:cs typeface="Microsoft Sans Serif"/>
              </a:rPr>
              <a:t>органа  местного самоуправления 71732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Ежемесячная доплата к страховой пенсии по старости лицам, замещавшим выборные муниципальные должности- 2971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Пенсии за выслугу лет лицам, замещавшим должности муниципальной службы – 4000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Реализация мер социальной поддержки лицам, удостоенным звания "Почетный гражданин" или награждённых грамотами – 238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Осуществление первичного воинского учета на территориях, где отсутствуют военные комиссариаты – 1272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Составление (изменение и дополнение) списков кандидатов в присяжные заседатели федеральных судов общей юрисдикции в Российской Федерации – 56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Хранение и комплектование муниципальных архивов документами Архивного фонда Российской Федерации– 835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Создание в муниципальных районах, городских округах комиссий по делам несовершеннолетних и защите их прав и организации деятельности в сфере профилактики безнадзорности и правонарушений несовершеннолетних – 1060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Создание и деятельность в муниципальных образованиях административной (ых) комиссии (ий) – 20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dirty="0" smtClean="0">
                <a:cs typeface="Microsoft Sans Serif"/>
              </a:rPr>
              <a:t>Повышение уровня подготовки лиц, замещающих муниципальные должности, и муниципальных служащих  - 103 тыс. руб.</a:t>
            </a:r>
            <a:endParaRPr sz="1300" dirty="0">
              <a:cs typeface="Microsoft Sans Serif"/>
            </a:endParaRPr>
          </a:p>
          <a:p>
            <a:pPr marL="163195" indent="-15113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spc="-114" dirty="0" smtClean="0">
                <a:cs typeface="Microsoft Sans Serif"/>
              </a:rPr>
              <a:t>Содержание муниципального казенного учреждения «Благоустройство»</a:t>
            </a:r>
            <a:r>
              <a:rPr sz="1300" spc="-105" dirty="0" smtClean="0">
                <a:cs typeface="Microsoft Sans Serif"/>
              </a:rPr>
              <a:t>»</a:t>
            </a:r>
            <a:r>
              <a:rPr lang="ru-RU" sz="1300" spc="-105" dirty="0" smtClean="0">
                <a:cs typeface="Microsoft Sans Serif"/>
              </a:rPr>
              <a:t> - 12903 тыс. руб.</a:t>
            </a:r>
          </a:p>
          <a:p>
            <a:pPr marL="163195" indent="-15113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300" spc="-105" dirty="0" smtClean="0">
                <a:cs typeface="Microsoft Sans Serif"/>
              </a:rPr>
              <a:t>На инициативные проекты – 1200 тыс. руб.</a:t>
            </a:r>
            <a:endParaRPr sz="1300" dirty="0">
              <a:cs typeface="Microsoft Sans Serif"/>
            </a:endParaRP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6448425"/>
            <a:ext cx="990600" cy="990600"/>
          </a:xfrm>
          <a:prstGeom prst="rect">
            <a:avLst/>
          </a:prstGeom>
          <a:noFill/>
        </p:spPr>
      </p:pic>
      <p:pic>
        <p:nvPicPr>
          <p:cNvPr id="26638" name="Picture 1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790825"/>
            <a:ext cx="1143000" cy="114300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65100" y="48482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09750" y="3974116"/>
            <a:ext cx="2850950" cy="1756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139825">
              <a:lnSpc>
                <a:spcPts val="2840"/>
              </a:lnSpc>
              <a:spcBef>
                <a:spcPts val="165"/>
              </a:spcBef>
            </a:pPr>
            <a:endParaRPr lang="ru-RU" sz="2400" spc="-295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marL="12700" marR="1139825">
              <a:lnSpc>
                <a:spcPts val="2840"/>
              </a:lnSpc>
              <a:spcBef>
                <a:spcPts val="165"/>
              </a:spcBef>
            </a:pPr>
            <a:r>
              <a:rPr lang="ru-RU" sz="2400" spc="-295" dirty="0" smtClean="0">
                <a:solidFill>
                  <a:srgbClr val="FFFFFF"/>
                </a:solidFill>
                <a:latin typeface="+mj-lt"/>
                <a:cs typeface="Arial"/>
              </a:rPr>
              <a:t>УПРАВЛЕНИЕ ФИНАНСАМИ</a:t>
            </a:r>
            <a:endParaRPr sz="2400" dirty="0">
              <a:latin typeface="+mj-lt"/>
              <a:cs typeface="Arial"/>
            </a:endParaRPr>
          </a:p>
          <a:p>
            <a:pPr marL="43180" marR="1186180">
              <a:lnSpc>
                <a:spcPct val="101899"/>
              </a:lnSpc>
              <a:spcBef>
                <a:spcPts val="994"/>
              </a:spcBef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100" y="352425"/>
            <a:ext cx="2990215" cy="3287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ct val="91000"/>
              </a:lnSpc>
              <a:spcBef>
                <a:spcPts val="120"/>
              </a:spcBef>
            </a:pPr>
            <a:endParaRPr lang="ru-RU" sz="2400" spc="-310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marL="12700" marR="5080">
              <a:lnSpc>
                <a:spcPct val="91000"/>
              </a:lnSpc>
              <a:spcBef>
                <a:spcPts val="120"/>
              </a:spcBef>
            </a:pPr>
            <a:r>
              <a:rPr sz="2400" spc="-310" dirty="0" smtClean="0">
                <a:solidFill>
                  <a:srgbClr val="FFFFFF"/>
                </a:solidFill>
                <a:latin typeface="+mj-lt"/>
                <a:cs typeface="Arial"/>
              </a:rPr>
              <a:t>УПРАВЛЕНИЕ </a:t>
            </a:r>
            <a:r>
              <a:rPr sz="2400" spc="-305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ru-RU" sz="2400" spc="-190" dirty="0" smtClean="0">
                <a:solidFill>
                  <a:srgbClr val="FFFFFF"/>
                </a:solidFill>
                <a:latin typeface="+mj-lt"/>
                <a:cs typeface="Arial"/>
              </a:rPr>
              <a:t>МУНИЦИПАЛЬ</a:t>
            </a:r>
            <a:r>
              <a:rPr sz="2400" spc="-330" dirty="0" smtClean="0">
                <a:solidFill>
                  <a:srgbClr val="FFFFFF"/>
                </a:solidFill>
                <a:latin typeface="+mj-lt"/>
                <a:cs typeface="Arial"/>
              </a:rPr>
              <a:t>Н</a:t>
            </a:r>
            <a:r>
              <a:rPr sz="2400" spc="-395" dirty="0" smtClean="0">
                <a:solidFill>
                  <a:srgbClr val="FFFFFF"/>
                </a:solidFill>
                <a:latin typeface="+mj-lt"/>
                <a:cs typeface="Arial"/>
              </a:rPr>
              <a:t>Ы</a:t>
            </a:r>
            <a:r>
              <a:rPr sz="2400" spc="-210" dirty="0" smtClean="0">
                <a:solidFill>
                  <a:srgbClr val="FFFFFF"/>
                </a:solidFill>
                <a:latin typeface="+mj-lt"/>
                <a:cs typeface="Arial"/>
              </a:rPr>
              <a:t>М  </a:t>
            </a:r>
            <a:r>
              <a:rPr sz="2400" spc="-335" dirty="0">
                <a:solidFill>
                  <a:srgbClr val="FFFFFF"/>
                </a:solidFill>
                <a:latin typeface="+mj-lt"/>
                <a:cs typeface="Arial"/>
              </a:rPr>
              <a:t>ИМУЩЕСТВОМ</a:t>
            </a:r>
            <a:endParaRPr sz="2400" dirty="0">
              <a:latin typeface="+mj-lt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endParaRPr lang="ru-RU" sz="1550" b="1" spc="-1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r>
              <a:rPr lang="ru-RU" sz="1550" spc="-1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7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550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65" dirty="0" smtClean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55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r>
              <a:rPr sz="1550" spc="-155" dirty="0" smtClean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sz="155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20"/>
              </a:spcBef>
            </a:pPr>
            <a:r>
              <a:rPr sz="1550" spc="-1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ru-RU" sz="1550" spc="-13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55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50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6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50" spc="-1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50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авя</a:t>
            </a:r>
            <a:r>
              <a:rPr sz="1550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55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lang="ru-RU" sz="2000" b="1" spc="-195" dirty="0" smtClean="0">
                <a:solidFill>
                  <a:srgbClr val="FFFFFF"/>
                </a:solidFill>
                <a:latin typeface="Arial"/>
                <a:cs typeface="Arial"/>
              </a:rPr>
              <a:t>70788   </a:t>
            </a:r>
            <a:r>
              <a:rPr lang="ru-RU" sz="1550" spc="-15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ru-RU" sz="1550" spc="-1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рублей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7900" y="2486025"/>
            <a:ext cx="6580505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ru-RU" sz="1400" dirty="0" smtClean="0">
                <a:ea typeface="Microsoft Sans Serif" pitchFamily="34" charset="0"/>
                <a:cs typeface="Microsoft Sans Serif" pitchFamily="34" charset="0"/>
              </a:rPr>
              <a:t>Обеспечение прав детей-сирот и детей, оставшихся без попечения родителей, лиц из числа детей-сирот и детей, оставшихся без попечения родителей,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 – 2117 тыс. руб.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7900" y="4848225"/>
            <a:ext cx="5410200" cy="58285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r>
              <a:rPr sz="1150" spc="-10" dirty="0" smtClean="0">
                <a:latin typeface="Courier New"/>
                <a:cs typeface="Courier New"/>
              </a:rPr>
              <a:t>o	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Финансовое</a:t>
            </a:r>
            <a:r>
              <a:rPr lang="ru-RU" sz="1400" spc="-4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обеспечение</a:t>
            </a:r>
            <a:r>
              <a:rPr lang="ru-RU" sz="1400" spc="-6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деятельности</a:t>
            </a:r>
            <a:r>
              <a:rPr lang="ru-RU" sz="1400" spc="-2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управления  </a:t>
            </a:r>
            <a:r>
              <a:rPr lang="ru-RU"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11742 тыс</a:t>
            </a:r>
            <a:r>
              <a:rPr lang="ru-RU" sz="1400" spc="-60" dirty="0" smtClean="0">
                <a:ea typeface="Microsoft Sans Serif" pitchFamily="34" charset="0"/>
                <a:cs typeface="Microsoft Sans Serif" pitchFamily="34" charset="0"/>
              </a:rPr>
              <a:t>. 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у</a:t>
            </a:r>
            <a:r>
              <a:rPr lang="ru-RU" sz="1400" spc="-145" dirty="0" smtClean="0">
                <a:ea typeface="Microsoft Sans Serif" pitchFamily="34" charset="0"/>
                <a:cs typeface="Microsoft Sans Serif" pitchFamily="34" charset="0"/>
              </a:rPr>
              <a:t>бл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е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й</a:t>
            </a:r>
          </a:p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endParaRPr lang="ru-RU" sz="1400" dirty="0" smtClean="0">
              <a:ea typeface="Microsoft Sans Serif" pitchFamily="34" charset="0"/>
              <a:cs typeface="Microsoft Sans Serif" pitchFamily="34" charset="0"/>
            </a:endParaRPr>
          </a:p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7900" y="5229225"/>
            <a:ext cx="47498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2255" algn="l"/>
              </a:tabLst>
            </a:pPr>
            <a:r>
              <a:rPr lang="en-US" sz="1150" spc="-10" dirty="0" smtClean="0">
                <a:latin typeface="Courier New"/>
                <a:cs typeface="Courier New"/>
              </a:rPr>
              <a:t>O</a:t>
            </a:r>
            <a:r>
              <a:rPr sz="1400" spc="-10" dirty="0">
                <a:cs typeface="Courier New"/>
              </a:rPr>
              <a:t>	</a:t>
            </a:r>
            <a:r>
              <a:rPr lang="ru-RU" sz="1400" spc="-10" dirty="0" smtClean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асходы на обслуживание муниципального долга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3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10" dirty="0" smtClean="0">
                <a:ea typeface="Microsoft Sans Serif" pitchFamily="34" charset="0"/>
                <a:cs typeface="Microsoft Sans Serif" pitchFamily="34" charset="0"/>
              </a:rPr>
              <a:t>9530 тыс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35" dirty="0">
                <a:ea typeface="Microsoft Sans Serif" pitchFamily="34" charset="0"/>
                <a:cs typeface="Microsoft Sans Serif" pitchFamily="34" charset="0"/>
              </a:rPr>
              <a:t>рублей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1700" y="5610225"/>
            <a:ext cx="5638800" cy="44948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2255" marR="5080" indent="-250190">
              <a:spcBef>
                <a:spcPts val="145"/>
              </a:spcBef>
              <a:tabLst>
                <a:tab pos="262255" algn="l"/>
              </a:tabLst>
            </a:pPr>
            <a:r>
              <a:rPr sz="1150" spc="-10" dirty="0">
                <a:latin typeface="Courier New"/>
                <a:cs typeface="Courier New"/>
              </a:rPr>
              <a:t>o	</a:t>
            </a:r>
            <a:r>
              <a:rPr sz="1400" spc="-145" dirty="0">
                <a:ea typeface="Microsoft Sans Serif" pitchFamily="34" charset="0"/>
                <a:cs typeface="Microsoft Sans Serif" pitchFamily="34" charset="0"/>
              </a:rPr>
              <a:t>На</a:t>
            </a:r>
            <a:r>
              <a:rPr sz="1400" spc="-45" dirty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35" dirty="0" smtClean="0">
                <a:ea typeface="Microsoft Sans Serif" pitchFamily="34" charset="0"/>
                <a:cs typeface="Microsoft Sans Serif" pitchFamily="34" charset="0"/>
              </a:rPr>
              <a:t> иные общегосударственные вопросы (повышение оплаты труда работников учреждений    бюджетной сферы, оплата исполнительных листов)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55" dirty="0" smtClean="0">
                <a:ea typeface="Microsoft Sans Serif" pitchFamily="34" charset="0"/>
                <a:cs typeface="Microsoft Sans Serif" pitchFamily="34" charset="0"/>
              </a:rPr>
              <a:t>7500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 тыс</a:t>
            </a:r>
            <a:r>
              <a:rPr sz="1400" spc="-60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70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sz="1400" spc="-130" dirty="0">
                <a:ea typeface="Microsoft Sans Serif" pitchFamily="34" charset="0"/>
                <a:cs typeface="Microsoft Sans Serif" pitchFamily="34" charset="0"/>
              </a:rPr>
              <a:t>у</a:t>
            </a:r>
            <a:r>
              <a:rPr sz="1400" spc="-135" dirty="0">
                <a:ea typeface="Microsoft Sans Serif" pitchFamily="34" charset="0"/>
                <a:cs typeface="Microsoft Sans Serif" pitchFamily="34" charset="0"/>
              </a:rPr>
              <a:t>б</a:t>
            </a:r>
            <a:r>
              <a:rPr sz="1400" spc="-155" dirty="0">
                <a:ea typeface="Microsoft Sans Serif" pitchFamily="34" charset="0"/>
                <a:cs typeface="Microsoft Sans Serif" pitchFamily="34" charset="0"/>
              </a:rPr>
              <a:t>л</a:t>
            </a:r>
            <a:r>
              <a:rPr sz="1400" spc="-130" dirty="0">
                <a:ea typeface="Microsoft Sans Serif" pitchFamily="34" charset="0"/>
                <a:cs typeface="Microsoft Sans Serif" pitchFamily="34" charset="0"/>
              </a:rPr>
              <a:t>е</a:t>
            </a:r>
            <a:r>
              <a:rPr sz="1400" spc="-140" dirty="0">
                <a:ea typeface="Microsoft Sans Serif" pitchFamily="34" charset="0"/>
                <a:cs typeface="Microsoft Sans Serif" pitchFamily="34" charset="0"/>
              </a:rPr>
              <a:t>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1700" y="428625"/>
            <a:ext cx="7084059" cy="23012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450"/>
              </a:spcBef>
            </a:pP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sz="1400" spc="-140" dirty="0" smtClean="0">
                <a:ea typeface="Microsoft Sans Serif" pitchFamily="34" charset="0"/>
                <a:cs typeface="Microsoft Sans Serif" pitchFamily="34" charset="0"/>
              </a:rPr>
              <a:t>Финансовое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>
                <a:ea typeface="Microsoft Sans Serif" pitchFamily="34" charset="0"/>
                <a:cs typeface="Microsoft Sans Serif" pitchFamily="34" charset="0"/>
              </a:rPr>
              <a:t>обеспечение</a:t>
            </a:r>
            <a:r>
              <a:rPr sz="1400" spc="-70" dirty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деятельности управления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50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5448 тыс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рублей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241300" y="5838825"/>
            <a:ext cx="1981200" cy="11986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pc="-13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13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асх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о</a:t>
            </a:r>
            <a:r>
              <a:rPr spc="-130" dirty="0" smtClean="0">
                <a:solidFill>
                  <a:srgbClr val="FFFFFF"/>
                </a:solidFill>
                <a:cs typeface="Arial"/>
              </a:rPr>
              <a:t>ды</a:t>
            </a:r>
            <a:r>
              <a:rPr spc="-70" dirty="0" smtClean="0">
                <a:solidFill>
                  <a:srgbClr val="FFFFFF"/>
                </a:solidFill>
                <a:cs typeface="Arial"/>
              </a:rPr>
              <a:t> </a:t>
            </a:r>
            <a:endParaRPr lang="ru-RU" spc="-70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pc="-114" dirty="0" smtClean="0">
                <a:solidFill>
                  <a:srgbClr val="FFFFFF"/>
                </a:solidFill>
                <a:cs typeface="Arial"/>
              </a:rPr>
              <a:t>п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ро</a:t>
            </a:r>
            <a:r>
              <a:rPr spc="-90" dirty="0" smtClean="0">
                <a:solidFill>
                  <a:srgbClr val="FFFFFF"/>
                </a:solidFill>
                <a:cs typeface="Arial"/>
              </a:rPr>
              <a:t>г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а</a:t>
            </a:r>
            <a:r>
              <a:rPr spc="-145" dirty="0" smtClean="0">
                <a:solidFill>
                  <a:srgbClr val="FFFFFF"/>
                </a:solidFill>
                <a:cs typeface="Arial"/>
              </a:rPr>
              <a:t>мм</a:t>
            </a:r>
            <a:r>
              <a:rPr spc="-75" dirty="0" smtClean="0">
                <a:solidFill>
                  <a:srgbClr val="FFFFFF"/>
                </a:solidFill>
                <a:cs typeface="Arial"/>
              </a:rPr>
              <a:t>ы </a:t>
            </a:r>
            <a:endParaRPr lang="ru-RU" spc="-75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pc="-125" dirty="0" smtClean="0">
                <a:solidFill>
                  <a:srgbClr val="FFFFFF"/>
                </a:solidFill>
                <a:cs typeface="Arial"/>
              </a:rPr>
              <a:t>в</a:t>
            </a:r>
            <a:r>
              <a:rPr spc="-4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202</a:t>
            </a:r>
            <a:r>
              <a:rPr lang="ru-RU" spc="-110" dirty="0" smtClean="0">
                <a:solidFill>
                  <a:srgbClr val="FFFFFF"/>
                </a:solidFill>
                <a:cs typeface="Arial"/>
              </a:rPr>
              <a:t>6</a:t>
            </a:r>
            <a:r>
              <a:rPr spc="-7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75" dirty="0">
                <a:solidFill>
                  <a:srgbClr val="FFFFFF"/>
                </a:solidFill>
                <a:cs typeface="Arial"/>
              </a:rPr>
              <a:t>г</a:t>
            </a:r>
            <a:r>
              <a:rPr spc="-125" dirty="0">
                <a:solidFill>
                  <a:srgbClr val="FFFFFF"/>
                </a:solidFill>
                <a:cs typeface="Arial"/>
              </a:rPr>
              <a:t>о</a:t>
            </a:r>
            <a:r>
              <a:rPr spc="-130" dirty="0">
                <a:solidFill>
                  <a:srgbClr val="FFFFFF"/>
                </a:solidFill>
                <a:cs typeface="Arial"/>
              </a:rPr>
              <a:t>д</a:t>
            </a:r>
            <a:r>
              <a:rPr spc="-110" dirty="0">
                <a:solidFill>
                  <a:srgbClr val="FFFFFF"/>
                </a:solidFill>
                <a:cs typeface="Arial"/>
              </a:rPr>
              <a:t>у</a:t>
            </a:r>
            <a:r>
              <a:rPr spc="-60" dirty="0">
                <a:solidFill>
                  <a:srgbClr val="FFFFFF"/>
                </a:solidFill>
                <a:cs typeface="Arial"/>
              </a:rPr>
              <a:t> </a:t>
            </a:r>
            <a:r>
              <a:rPr spc="-110" dirty="0">
                <a:solidFill>
                  <a:srgbClr val="FFFFFF"/>
                </a:solidFill>
                <a:cs typeface="Arial"/>
              </a:rPr>
              <a:t>с</a:t>
            </a:r>
            <a:r>
              <a:rPr spc="-125" dirty="0">
                <a:solidFill>
                  <a:srgbClr val="FFFFFF"/>
                </a:solidFill>
                <a:cs typeface="Arial"/>
              </a:rPr>
              <a:t>о</a:t>
            </a:r>
            <a:r>
              <a:rPr spc="-110" dirty="0">
                <a:solidFill>
                  <a:srgbClr val="FFFFFF"/>
                </a:solidFill>
                <a:cs typeface="Arial"/>
              </a:rPr>
              <a:t>с</a:t>
            </a:r>
            <a:r>
              <a:rPr spc="-90" dirty="0">
                <a:solidFill>
                  <a:srgbClr val="FFFFFF"/>
                </a:solidFill>
                <a:cs typeface="Arial"/>
              </a:rPr>
              <a:t>т</a:t>
            </a:r>
            <a:r>
              <a:rPr spc="-110" dirty="0">
                <a:solidFill>
                  <a:srgbClr val="FFFFFF"/>
                </a:solidFill>
                <a:cs typeface="Arial"/>
              </a:rPr>
              <a:t>а</a:t>
            </a:r>
            <a:r>
              <a:rPr spc="-130" dirty="0">
                <a:solidFill>
                  <a:srgbClr val="FFFFFF"/>
                </a:solidFill>
                <a:cs typeface="Arial"/>
              </a:rPr>
              <a:t>в</a:t>
            </a:r>
            <a:r>
              <a:rPr spc="-120" dirty="0">
                <a:solidFill>
                  <a:srgbClr val="FFFFFF"/>
                </a:solidFill>
                <a:cs typeface="Arial"/>
              </a:rPr>
              <a:t>я</a:t>
            </a:r>
            <a:r>
              <a:rPr spc="-70" dirty="0">
                <a:solidFill>
                  <a:srgbClr val="FFFFFF"/>
                </a:solidFill>
                <a:cs typeface="Arial"/>
              </a:rPr>
              <a:t>т </a:t>
            </a:r>
            <a:r>
              <a:rPr b="1" spc="-70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2000" b="1" spc="-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28771</a:t>
            </a:r>
            <a:r>
              <a:rPr lang="ru-RU" sz="2000" b="1" spc="-1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130" dirty="0" smtClean="0">
                <a:solidFill>
                  <a:srgbClr val="FFFFFF"/>
                </a:solidFill>
                <a:cs typeface="Arial"/>
              </a:rPr>
              <a:t>тыс</a:t>
            </a:r>
            <a:r>
              <a:rPr spc="-65" dirty="0" smtClean="0">
                <a:solidFill>
                  <a:srgbClr val="FFFFFF"/>
                </a:solidFill>
                <a:cs typeface="Arial"/>
              </a:rPr>
              <a:t>.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у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б</a:t>
            </a:r>
            <a:r>
              <a:rPr spc="-130" dirty="0" smtClean="0">
                <a:solidFill>
                  <a:srgbClr val="FFFFFF"/>
                </a:solidFill>
                <a:cs typeface="Arial"/>
              </a:rPr>
              <a:t>л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е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й</a:t>
            </a:r>
            <a:endParaRPr dirty="0">
              <a:cs typeface="Arial"/>
            </a:endParaRPr>
          </a:p>
        </p:txBody>
      </p:sp>
      <p:sp>
        <p:nvSpPr>
          <p:cNvPr id="2560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2181225"/>
            <a:ext cx="1066800" cy="1066800"/>
          </a:xfrm>
          <a:prstGeom prst="rect">
            <a:avLst/>
          </a:prstGeom>
          <a:noFill/>
        </p:spPr>
      </p:pic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838825"/>
            <a:ext cx="1066800" cy="1066800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65100" y="39338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0"/>
          <p:cNvSpPr txBox="1"/>
          <p:nvPr/>
        </p:nvSpPr>
        <p:spPr>
          <a:xfrm>
            <a:off x="3441700" y="733425"/>
            <a:ext cx="6324600" cy="170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Реализация мероприятий, связанных с управлением муниципальной собственностью -  3176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по управлению земельными ресурсами-  255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по ремонту и содержанию муниципального жилищного фонда-  59561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Иные мероприятия в сфере жилищного хозяйства (разработка ПОД, снос зданий)-  1200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/>
        </p:nvGraphicFramePr>
        <p:xfrm>
          <a:off x="0" y="2181225"/>
          <a:ext cx="6019800" cy="376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5346700" y="1647825"/>
            <a:ext cx="5257800" cy="5562600"/>
          </a:xfrm>
          <a:custGeom>
            <a:avLst/>
            <a:gdLst/>
            <a:ahLst/>
            <a:cxnLst/>
            <a:rect l="l" t="t" r="r" b="b"/>
            <a:pathLst>
              <a:path w="5867400" h="5116195">
                <a:moveTo>
                  <a:pt x="5867400" y="5116068"/>
                </a:moveTo>
                <a:lnTo>
                  <a:pt x="0" y="5116068"/>
                </a:lnTo>
                <a:lnTo>
                  <a:pt x="0" y="438912"/>
                </a:lnTo>
                <a:lnTo>
                  <a:pt x="2576" y="391103"/>
                </a:lnTo>
                <a:lnTo>
                  <a:pt x="10127" y="344781"/>
                </a:lnTo>
                <a:lnTo>
                  <a:pt x="22384" y="300215"/>
                </a:lnTo>
                <a:lnTo>
                  <a:pt x="39079" y="257673"/>
                </a:lnTo>
                <a:lnTo>
                  <a:pt x="59944" y="217424"/>
                </a:lnTo>
                <a:lnTo>
                  <a:pt x="84710" y="179734"/>
                </a:lnTo>
                <a:lnTo>
                  <a:pt x="113109" y="144873"/>
                </a:lnTo>
                <a:lnTo>
                  <a:pt x="144873" y="113109"/>
                </a:lnTo>
                <a:lnTo>
                  <a:pt x="179734" y="84710"/>
                </a:lnTo>
                <a:lnTo>
                  <a:pt x="217424" y="59944"/>
                </a:lnTo>
                <a:lnTo>
                  <a:pt x="257673" y="39079"/>
                </a:lnTo>
                <a:lnTo>
                  <a:pt x="300215" y="22384"/>
                </a:lnTo>
                <a:lnTo>
                  <a:pt x="344781" y="10127"/>
                </a:lnTo>
                <a:lnTo>
                  <a:pt x="391103" y="2576"/>
                </a:lnTo>
                <a:lnTo>
                  <a:pt x="438912" y="0"/>
                </a:lnTo>
                <a:lnTo>
                  <a:pt x="5867400" y="0"/>
                </a:lnTo>
                <a:lnTo>
                  <a:pt x="5867400" y="5116068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69900" y="504825"/>
            <a:ext cx="97536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200" dirty="0">
                <a:solidFill>
                  <a:srgbClr val="FFFFFF"/>
                </a:solidFill>
                <a:latin typeface="+mj-lt"/>
                <a:cs typeface="Arial"/>
              </a:rPr>
              <a:t>ОБЪЕМ</a:t>
            </a:r>
            <a:r>
              <a:rPr sz="2800" spc="-7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r>
              <a:rPr sz="2800" spc="-8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+mj-lt"/>
                <a:cs typeface="Arial"/>
              </a:rPr>
              <a:t>СТРУКТУРА</a:t>
            </a:r>
            <a:r>
              <a:rPr sz="2800" spc="-10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ru-RU" sz="2800" spc="-175" dirty="0" smtClean="0">
                <a:solidFill>
                  <a:srgbClr val="FFFFFF"/>
                </a:solidFill>
                <a:latin typeface="+mj-lt"/>
                <a:cs typeface="Arial"/>
              </a:rPr>
              <a:t>МУНИЦИПАЛЬ</a:t>
            </a:r>
            <a:r>
              <a:rPr sz="2800" spc="-175" dirty="0" smtClean="0">
                <a:solidFill>
                  <a:srgbClr val="FFFFFF"/>
                </a:solidFill>
                <a:latin typeface="+mj-lt"/>
                <a:cs typeface="Arial"/>
              </a:rPr>
              <a:t>НОГО</a:t>
            </a:r>
            <a:r>
              <a:rPr sz="2800" spc="-105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+mj-lt"/>
                <a:cs typeface="Arial"/>
              </a:rPr>
              <a:t>ДОЛГА</a:t>
            </a:r>
            <a:r>
              <a:rPr sz="2800" spc="-6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endParaRPr sz="2800" dirty="0">
              <a:latin typeface="+mj-lt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22900" y="1724025"/>
          <a:ext cx="5270500" cy="480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  <a:gridCol w="1066800"/>
                <a:gridCol w="1066800"/>
                <a:gridCol w="1003300"/>
              </a:tblGrid>
              <a:tr h="1384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4460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3189" marR="120014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3189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4460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27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дже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lang="ru-RU" sz="1200" spc="-3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реди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76627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71153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65680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60207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031">
                <a:tc>
                  <a:txBody>
                    <a:bodyPr/>
                    <a:lstStyle/>
                    <a:p>
                      <a:pPr marL="590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Креди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lang="ru-RU" sz="1200" spc="-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креди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lang="ru-RU" sz="1200" spc="-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ий</a:t>
                      </a: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27000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47474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52947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58420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475">
                <a:tc>
                  <a:txBody>
                    <a:bodyPr/>
                    <a:lstStyle/>
                    <a:p>
                      <a:pPr marL="59055" marR="198120">
                        <a:lnSpc>
                          <a:spcPct val="100699"/>
                        </a:lnSpc>
                        <a:spcBef>
                          <a:spcPts val="96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8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ru-RU" sz="1400" b="1" spc="-75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9055" marR="198120">
                        <a:lnSpc>
                          <a:spcPct val="100699"/>
                        </a:lnSpc>
                        <a:spcBef>
                          <a:spcPts val="965"/>
                        </a:spcBef>
                      </a:pPr>
                      <a:r>
                        <a:rPr lang="ru-RU" sz="18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долг округа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25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103627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lang="ru-RU" sz="155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516" y="1503686"/>
            <a:ext cx="369332" cy="1132205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олго</a:t>
            </a:r>
            <a:r>
              <a:rPr sz="1200" spc="5" dirty="0">
                <a:latin typeface="Microsoft Sans Serif"/>
                <a:cs typeface="Microsoft Sans Serif"/>
              </a:rPr>
              <a:t>в</a:t>
            </a:r>
            <a:r>
              <a:rPr sz="1200" dirty="0">
                <a:latin typeface="Microsoft Sans Serif"/>
                <a:cs typeface="Microsoft Sans Serif"/>
              </a:rPr>
              <a:t>ая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</a:t>
            </a:r>
            <a:r>
              <a:rPr sz="1200" spc="15" dirty="0">
                <a:latin typeface="Microsoft Sans Serif"/>
                <a:cs typeface="Microsoft Sans Serif"/>
              </a:rPr>
              <a:t>а</a:t>
            </a:r>
            <a:r>
              <a:rPr sz="1200" dirty="0">
                <a:latin typeface="Microsoft Sans Serif"/>
                <a:cs typeface="Microsoft Sans Serif"/>
              </a:rPr>
              <a:t>гр</a:t>
            </a:r>
            <a:r>
              <a:rPr sz="1200" spc="-5" dirty="0">
                <a:latin typeface="Microsoft Sans Serif"/>
                <a:cs typeface="Microsoft Sans Serif"/>
              </a:rPr>
              <a:t>у</a:t>
            </a:r>
            <a:r>
              <a:rPr sz="1200" spc="-10" dirty="0">
                <a:latin typeface="Microsoft Sans Serif"/>
                <a:cs typeface="Microsoft Sans Serif"/>
              </a:rPr>
              <a:t>з</a:t>
            </a:r>
            <a:r>
              <a:rPr sz="1200" spc="10" dirty="0">
                <a:latin typeface="Microsoft Sans Serif"/>
                <a:cs typeface="Microsoft Sans Serif"/>
              </a:rPr>
              <a:t>к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13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5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7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35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8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9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37,4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37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solidFill>
                  <a:schemeClr val="tx1"/>
                </a:solidFill>
                <a:latin typeface="Calibri"/>
                <a:cs typeface="Calibri"/>
              </a:rPr>
              <a:t>36,5</a:t>
            </a:r>
            <a:r>
              <a:rPr sz="2100" b="1" dirty="0" smtClean="0">
                <a:solidFill>
                  <a:schemeClr val="tx1"/>
                </a:solidFill>
                <a:latin typeface="Calibri"/>
                <a:cs typeface="Calibri"/>
              </a:rPr>
              <a:t>%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13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33,4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29083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35,5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38227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 smtClean="0">
                <a:latin typeface="Microsoft Sans Serif"/>
                <a:cs typeface="Microsoft Sans Serif"/>
              </a:rPr>
              <a:t>01</a:t>
            </a:r>
            <a:r>
              <a:rPr sz="1400" spc="-70" dirty="0" smtClean="0">
                <a:latin typeface="Microsoft Sans Serif"/>
                <a:cs typeface="Microsoft Sans Serif"/>
              </a:rPr>
              <a:t>.</a:t>
            </a:r>
            <a:r>
              <a:rPr sz="1400" spc="-135" dirty="0" smtClean="0">
                <a:latin typeface="Microsoft Sans Serif"/>
                <a:cs typeface="Microsoft Sans Serif"/>
              </a:rPr>
              <a:t>0</a:t>
            </a:r>
            <a:r>
              <a:rPr sz="1400" spc="-150" dirty="0" smtClean="0">
                <a:latin typeface="Microsoft Sans Serif"/>
                <a:cs typeface="Microsoft Sans Serif"/>
              </a:rPr>
              <a:t>1</a:t>
            </a:r>
            <a:r>
              <a:rPr sz="1400" spc="-70" dirty="0" smtClean="0">
                <a:latin typeface="Microsoft Sans Serif"/>
                <a:cs typeface="Microsoft Sans Serif"/>
              </a:rPr>
              <a:t>.</a:t>
            </a:r>
            <a:r>
              <a:rPr sz="1400" spc="-150" dirty="0" smtClean="0">
                <a:latin typeface="Microsoft Sans Serif"/>
                <a:cs typeface="Microsoft Sans Serif"/>
              </a:rPr>
              <a:t>2</a:t>
            </a:r>
            <a:r>
              <a:rPr sz="1400" spc="-135" dirty="0" smtClean="0">
                <a:latin typeface="Microsoft Sans Serif"/>
                <a:cs typeface="Microsoft Sans Serif"/>
              </a:rPr>
              <a:t>0</a:t>
            </a:r>
            <a:r>
              <a:rPr sz="1400" spc="-150" dirty="0" smtClean="0">
                <a:latin typeface="Microsoft Sans Serif"/>
                <a:cs typeface="Microsoft Sans Serif"/>
              </a:rPr>
              <a:t>2</a:t>
            </a:r>
            <a:r>
              <a:rPr lang="ru-RU" sz="1400" spc="-150" dirty="0" smtClean="0">
                <a:latin typeface="Microsoft Sans Serif"/>
                <a:cs typeface="Microsoft Sans Serif"/>
              </a:rPr>
              <a:t>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33400" y="2486025"/>
            <a:ext cx="3924300" cy="561975"/>
          </a:xfrm>
          <a:custGeom>
            <a:avLst/>
            <a:gdLst>
              <a:gd name="connsiteX0" fmla="*/ 0 w 3924300"/>
              <a:gd name="connsiteY0" fmla="*/ 561975 h 561975"/>
              <a:gd name="connsiteX1" fmla="*/ 1247775 w 3924300"/>
              <a:gd name="connsiteY1" fmla="*/ 28575 h 561975"/>
              <a:gd name="connsiteX2" fmla="*/ 1247775 w 3924300"/>
              <a:gd name="connsiteY2" fmla="*/ 28575 h 561975"/>
              <a:gd name="connsiteX3" fmla="*/ 3924300 w 3924300"/>
              <a:gd name="connsiteY3" fmla="*/ 0 h 561975"/>
              <a:gd name="connsiteX4" fmla="*/ 3924300 w 3924300"/>
              <a:gd name="connsiteY4" fmla="*/ 0 h 561975"/>
              <a:gd name="connsiteX5" fmla="*/ 3924300 w 3924300"/>
              <a:gd name="connsiteY5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4300" h="561975">
                <a:moveTo>
                  <a:pt x="0" y="561975"/>
                </a:moveTo>
                <a:lnTo>
                  <a:pt x="1247775" y="28575"/>
                </a:lnTo>
                <a:lnTo>
                  <a:pt x="1247775" y="28575"/>
                </a:lnTo>
                <a:lnTo>
                  <a:pt x="3924300" y="0"/>
                </a:lnTo>
                <a:lnTo>
                  <a:pt x="3924300" y="0"/>
                </a:lnTo>
                <a:lnTo>
                  <a:pt x="3924300" y="0"/>
                </a:lnTo>
              </a:path>
            </a:pathLst>
          </a:custGeom>
          <a:ln w="60325">
            <a:solidFill>
              <a:srgbClr val="D4C1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1190625"/>
            <a:ext cx="9624060" cy="50419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/>
              <a:t>Бюджет для граждан </a:t>
            </a:r>
          </a:p>
          <a:p>
            <a:pPr>
              <a:buNone/>
            </a:pPr>
            <a:r>
              <a:rPr lang="ru-RU" sz="3600" b="1" dirty="0" smtClean="0"/>
              <a:t>подготовлен финансовым управлением </a:t>
            </a:r>
          </a:p>
          <a:p>
            <a:pPr>
              <a:buNone/>
            </a:pPr>
            <a:r>
              <a:rPr lang="ru-RU" sz="3600" b="1" dirty="0" smtClean="0"/>
              <a:t>администрации Верхнекамского муниципального округа</a:t>
            </a:r>
          </a:p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dirty="0" smtClean="0"/>
              <a:t>адрес: 612820 </a:t>
            </a:r>
            <a:r>
              <a:rPr lang="ru-RU" sz="3600" dirty="0" err="1" smtClean="0"/>
              <a:t>г.Кирс</a:t>
            </a:r>
            <a:r>
              <a:rPr lang="ru-RU" sz="3600" dirty="0" smtClean="0"/>
              <a:t>, ул. Кирова д.16</a:t>
            </a:r>
          </a:p>
          <a:p>
            <a:pPr>
              <a:buNone/>
            </a:pPr>
            <a:r>
              <a:rPr lang="ru-RU" sz="3600" dirty="0" smtClean="0"/>
              <a:t>Телефон: 83339-2-11-99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адрес электронной почты: </a:t>
            </a:r>
            <a:r>
              <a:rPr lang="en-US" sz="3600" dirty="0" smtClean="0"/>
              <a:t>fo05@depfin.kirov.ru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режим работы: с 8.00 до 17.00 ежедневно, кроме </a:t>
            </a:r>
            <a:r>
              <a:rPr lang="ru-RU" sz="3600" dirty="0" err="1" smtClean="0"/>
              <a:t>субб</a:t>
            </a:r>
            <a:r>
              <a:rPr lang="ru-RU" sz="3600" dirty="0" smtClean="0"/>
              <a:t>. и </a:t>
            </a:r>
            <a:r>
              <a:rPr lang="ru-RU" sz="3600" dirty="0" err="1" smtClean="0"/>
              <a:t>воскр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перерыв на обед с 12.00 до 13.00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Проект решения о бюджете опубликован</a:t>
            </a:r>
          </a:p>
          <a:p>
            <a:pPr>
              <a:buNone/>
            </a:pPr>
            <a:r>
              <a:rPr lang="ru-RU" sz="3600" dirty="0" smtClean="0"/>
              <a:t>на интернет-сайте:</a:t>
            </a:r>
            <a:r>
              <a:rPr lang="en-US" sz="3600" dirty="0" smtClean="0"/>
              <a:t> https://verxnekamskij-r43.gosweb.gosuslugi.ru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1300" y="504825"/>
            <a:ext cx="8739664" cy="447558"/>
          </a:xfrm>
          <a:prstGeom prst="rect">
            <a:avLst/>
          </a:prstGeom>
          <a:noFill/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19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ОСНОВНЫЕ</a:t>
            </a:r>
            <a:r>
              <a:rPr sz="2800" spc="-8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ХАРАКТЕРИСТИКИ</a:t>
            </a:r>
            <a:r>
              <a:rPr sz="2800" spc="-11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9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БЮДЖЕТА</a:t>
            </a:r>
            <a:r>
              <a:rPr sz="2800" spc="-10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НА</a:t>
            </a:r>
            <a:r>
              <a:rPr sz="2800" spc="-6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202</a:t>
            </a:r>
            <a:r>
              <a:rPr lang="ru-RU" sz="2800" spc="-14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6</a:t>
            </a:r>
            <a:r>
              <a:rPr sz="2800" spc="-6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–</a:t>
            </a:r>
            <a:r>
              <a:rPr sz="2800" spc="-7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202</a:t>
            </a:r>
            <a:r>
              <a:rPr lang="ru-RU" sz="2800" spc="-14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8</a:t>
            </a:r>
            <a:r>
              <a:rPr sz="2800" spc="-6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ГОДЫ</a:t>
            </a:r>
            <a:endParaRPr sz="2800" dirty="0">
              <a:latin typeface="+mj-lt"/>
              <a:ea typeface="Yu Gothic UI Semibold" pitchFamily="34" charset="-128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5300" y="1800225"/>
            <a:ext cx="814069" cy="1929256"/>
          </a:xfrm>
          <a:custGeom>
            <a:avLst/>
            <a:gdLst/>
            <a:ahLst/>
            <a:cxnLst/>
            <a:rect l="l" t="t" r="r" b="b"/>
            <a:pathLst>
              <a:path w="814069" h="1812289">
                <a:moveTo>
                  <a:pt x="813816" y="1812036"/>
                </a:moveTo>
                <a:lnTo>
                  <a:pt x="0" y="1812036"/>
                </a:lnTo>
                <a:lnTo>
                  <a:pt x="0" y="0"/>
                </a:lnTo>
                <a:lnTo>
                  <a:pt x="813816" y="0"/>
                </a:lnTo>
                <a:lnTo>
                  <a:pt x="813816" y="181203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37100" y="1647825"/>
            <a:ext cx="815340" cy="2133600"/>
          </a:xfrm>
          <a:custGeom>
            <a:avLst/>
            <a:gdLst/>
            <a:ahLst/>
            <a:cxnLst/>
            <a:rect l="l" t="t" r="r" b="b"/>
            <a:pathLst>
              <a:path w="815339" h="1899285">
                <a:moveTo>
                  <a:pt x="815340" y="1898904"/>
                </a:moveTo>
                <a:lnTo>
                  <a:pt x="0" y="1898904"/>
                </a:lnTo>
                <a:lnTo>
                  <a:pt x="0" y="0"/>
                </a:lnTo>
                <a:lnTo>
                  <a:pt x="815340" y="0"/>
                </a:lnTo>
                <a:lnTo>
                  <a:pt x="815340" y="1898904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861300" y="2028825"/>
            <a:ext cx="815340" cy="1752600"/>
          </a:xfrm>
          <a:custGeom>
            <a:avLst/>
            <a:gdLst/>
            <a:ahLst/>
            <a:cxnLst/>
            <a:rect l="l" t="t" r="r" b="b"/>
            <a:pathLst>
              <a:path w="815340" h="1831975">
                <a:moveTo>
                  <a:pt x="815339" y="1831848"/>
                </a:moveTo>
                <a:lnTo>
                  <a:pt x="0" y="1831848"/>
                </a:lnTo>
                <a:lnTo>
                  <a:pt x="0" y="0"/>
                </a:lnTo>
                <a:lnTo>
                  <a:pt x="815339" y="0"/>
                </a:lnTo>
                <a:lnTo>
                  <a:pt x="815339" y="1831848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5900" y="1647825"/>
            <a:ext cx="814069" cy="2081530"/>
          </a:xfrm>
          <a:custGeom>
            <a:avLst/>
            <a:gdLst/>
            <a:ahLst/>
            <a:cxnLst/>
            <a:rect l="l" t="t" r="r" b="b"/>
            <a:pathLst>
              <a:path w="814070" h="1900554">
                <a:moveTo>
                  <a:pt x="813816" y="1900428"/>
                </a:moveTo>
                <a:lnTo>
                  <a:pt x="0" y="1900428"/>
                </a:lnTo>
                <a:lnTo>
                  <a:pt x="0" y="0"/>
                </a:lnTo>
                <a:lnTo>
                  <a:pt x="813816" y="0"/>
                </a:lnTo>
                <a:lnTo>
                  <a:pt x="813816" y="1900428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tx2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803900" y="1647825"/>
            <a:ext cx="815340" cy="2133600"/>
          </a:xfrm>
          <a:custGeom>
            <a:avLst/>
            <a:gdLst/>
            <a:ahLst/>
            <a:cxnLst/>
            <a:rect l="l" t="t" r="r" b="b"/>
            <a:pathLst>
              <a:path w="815340" h="1845945">
                <a:moveTo>
                  <a:pt x="815340" y="1845564"/>
                </a:moveTo>
                <a:lnTo>
                  <a:pt x="0" y="1845564"/>
                </a:lnTo>
                <a:lnTo>
                  <a:pt x="0" y="0"/>
                </a:lnTo>
                <a:lnTo>
                  <a:pt x="815340" y="0"/>
                </a:lnTo>
                <a:lnTo>
                  <a:pt x="815340" y="1845564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bg2">
                <a:lumMod val="20000"/>
                <a:lumOff val="80000"/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28100" y="2028825"/>
            <a:ext cx="815340" cy="1752600"/>
          </a:xfrm>
          <a:custGeom>
            <a:avLst/>
            <a:gdLst/>
            <a:ahLst/>
            <a:cxnLst/>
            <a:rect l="l" t="t" r="r" b="b"/>
            <a:pathLst>
              <a:path w="815340" h="1811020">
                <a:moveTo>
                  <a:pt x="815339" y="1810512"/>
                </a:moveTo>
                <a:lnTo>
                  <a:pt x="0" y="1810512"/>
                </a:lnTo>
                <a:lnTo>
                  <a:pt x="0" y="0"/>
                </a:lnTo>
                <a:lnTo>
                  <a:pt x="815339" y="0"/>
                </a:lnTo>
                <a:lnTo>
                  <a:pt x="815339" y="1810512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bg2">
                <a:lumMod val="20000"/>
                <a:lumOff val="80000"/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22300" y="1419225"/>
            <a:ext cx="533400" cy="24352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b="1" spc="-110" dirty="0" smtClean="0">
                <a:latin typeface="Arial"/>
                <a:cs typeface="Arial"/>
              </a:rPr>
              <a:t>1200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100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8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60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b="1" spc="-110" dirty="0" smtClean="0">
                <a:latin typeface="Arial"/>
                <a:cs typeface="Arial"/>
              </a:rPr>
              <a:t>40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20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050" b="1" spc="-110" dirty="0">
                <a:latin typeface="Arial"/>
                <a:cs typeface="Arial"/>
              </a:rPr>
              <a:t>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1692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5591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7</a:t>
            </a:r>
            <a:r>
              <a:rPr sz="1200" b="1" spc="-75" dirty="0" smtClean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7936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8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3900" y="1724025"/>
            <a:ext cx="371897" cy="17760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90"/>
              </a:lnSpc>
            </a:pPr>
            <a:r>
              <a:rPr sz="2450" b="1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5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50" b="1" spc="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50" b="1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8300" y="1647825"/>
            <a:ext cx="371897" cy="1828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90"/>
              </a:lnSpc>
            </a:pPr>
            <a:r>
              <a:rPr sz="2450" b="1" spc="-325" dirty="0">
                <a:solidFill>
                  <a:srgbClr val="FFFFFF"/>
                </a:solidFill>
                <a:latin typeface="Arial"/>
                <a:cs typeface="Arial"/>
              </a:rPr>
              <a:t>РАСХОДЫ</a:t>
            </a:r>
            <a:endParaRPr sz="2450" dirty="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3700" y="4162425"/>
          <a:ext cx="10058399" cy="2814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213"/>
                <a:gridCol w="2252621"/>
                <a:gridCol w="2252621"/>
                <a:gridCol w="2253944"/>
              </a:tblGrid>
              <a:tr h="637358">
                <a:tc>
                  <a:txBody>
                    <a:bodyPr/>
                    <a:lstStyle/>
                    <a:p>
                      <a:pPr marL="1250950" marR="12484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spc="-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</a:tr>
              <a:tr h="34898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1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ДОХОДЫ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1104022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1057836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968834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405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ом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614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50" i="1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317162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334237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355341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3644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дн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сту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786860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723599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613493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8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РАСХОДЫ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1119022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1057836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968834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405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ИЦИТ</a:t>
                      </a:r>
                      <a:r>
                        <a:rPr sz="1200" b="1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ОФИ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ИТ</a:t>
                      </a:r>
                      <a:r>
                        <a:rPr sz="1200" b="1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+)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-15000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861300" y="1266825"/>
            <a:ext cx="3314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0950" marR="1248410" algn="ctr">
              <a:lnSpc>
                <a:spcPct val="100000"/>
              </a:lnSpc>
              <a:spcBef>
                <a:spcPts val="484"/>
              </a:spcBef>
            </a:pPr>
            <a:r>
              <a:rPr lang="ru-RU" sz="1200" b="1" spc="-110" dirty="0" smtClean="0">
                <a:solidFill>
                  <a:srgbClr val="FFFFFF"/>
                </a:solidFill>
                <a:latin typeface="Arial"/>
                <a:cs typeface="Arial"/>
              </a:rPr>
              <a:t>тыс.  Руб.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4695825"/>
            <a:ext cx="3476625" cy="373380"/>
          </a:xfrm>
          <a:custGeom>
            <a:avLst/>
            <a:gdLst/>
            <a:ahLst/>
            <a:cxnLst/>
            <a:rect l="l" t="t" r="r" b="b"/>
            <a:pathLst>
              <a:path w="3476625" h="373379">
                <a:moveTo>
                  <a:pt x="3290316" y="373380"/>
                </a:moveTo>
                <a:lnTo>
                  <a:pt x="187452" y="373380"/>
                </a:lnTo>
                <a:lnTo>
                  <a:pt x="137583" y="366691"/>
                </a:lnTo>
                <a:lnTo>
                  <a:pt x="92794" y="347810"/>
                </a:lnTo>
                <a:lnTo>
                  <a:pt x="54864" y="318516"/>
                </a:lnTo>
                <a:lnTo>
                  <a:pt x="25569" y="280585"/>
                </a:lnTo>
                <a:lnTo>
                  <a:pt x="6688" y="235796"/>
                </a:lnTo>
                <a:lnTo>
                  <a:pt x="0" y="185928"/>
                </a:lnTo>
                <a:lnTo>
                  <a:pt x="6688" y="136701"/>
                </a:lnTo>
                <a:lnTo>
                  <a:pt x="25569" y="92343"/>
                </a:lnTo>
                <a:lnTo>
                  <a:pt x="54864" y="54673"/>
                </a:lnTo>
                <a:lnTo>
                  <a:pt x="92794" y="25512"/>
                </a:lnTo>
                <a:lnTo>
                  <a:pt x="137583" y="6681"/>
                </a:lnTo>
                <a:lnTo>
                  <a:pt x="187452" y="0"/>
                </a:lnTo>
                <a:lnTo>
                  <a:pt x="3290316" y="0"/>
                </a:lnTo>
                <a:lnTo>
                  <a:pt x="3340071" y="6681"/>
                </a:lnTo>
                <a:lnTo>
                  <a:pt x="3384578" y="25512"/>
                </a:lnTo>
                <a:lnTo>
                  <a:pt x="3422142" y="54673"/>
                </a:lnTo>
                <a:lnTo>
                  <a:pt x="3451069" y="92343"/>
                </a:lnTo>
                <a:lnTo>
                  <a:pt x="3469668" y="136701"/>
                </a:lnTo>
                <a:lnTo>
                  <a:pt x="3476244" y="185928"/>
                </a:lnTo>
                <a:lnTo>
                  <a:pt x="3469668" y="235796"/>
                </a:lnTo>
                <a:lnTo>
                  <a:pt x="3451069" y="280585"/>
                </a:lnTo>
                <a:lnTo>
                  <a:pt x="3422142" y="318516"/>
                </a:lnTo>
                <a:lnTo>
                  <a:pt x="3384578" y="347810"/>
                </a:lnTo>
                <a:lnTo>
                  <a:pt x="3340071" y="366691"/>
                </a:lnTo>
                <a:lnTo>
                  <a:pt x="3290316" y="37338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3943" y="1426463"/>
            <a:ext cx="3298190" cy="373380"/>
          </a:xfrm>
          <a:custGeom>
            <a:avLst/>
            <a:gdLst/>
            <a:ahLst/>
            <a:cxnLst/>
            <a:rect l="l" t="t" r="r" b="b"/>
            <a:pathLst>
              <a:path w="3298190" h="373380">
                <a:moveTo>
                  <a:pt x="3110484" y="373380"/>
                </a:moveTo>
                <a:lnTo>
                  <a:pt x="187452" y="373380"/>
                </a:lnTo>
                <a:lnTo>
                  <a:pt x="137583" y="366691"/>
                </a:lnTo>
                <a:lnTo>
                  <a:pt x="92794" y="347810"/>
                </a:lnTo>
                <a:lnTo>
                  <a:pt x="54864" y="318516"/>
                </a:lnTo>
                <a:lnTo>
                  <a:pt x="25569" y="280585"/>
                </a:lnTo>
                <a:lnTo>
                  <a:pt x="6688" y="235796"/>
                </a:lnTo>
                <a:lnTo>
                  <a:pt x="0" y="185928"/>
                </a:lnTo>
                <a:lnTo>
                  <a:pt x="6688" y="136701"/>
                </a:lnTo>
                <a:lnTo>
                  <a:pt x="25569" y="92343"/>
                </a:lnTo>
                <a:lnTo>
                  <a:pt x="54864" y="54673"/>
                </a:lnTo>
                <a:lnTo>
                  <a:pt x="92794" y="25512"/>
                </a:lnTo>
                <a:lnTo>
                  <a:pt x="137583" y="6681"/>
                </a:lnTo>
                <a:lnTo>
                  <a:pt x="187452" y="0"/>
                </a:lnTo>
                <a:lnTo>
                  <a:pt x="3110484" y="0"/>
                </a:lnTo>
                <a:lnTo>
                  <a:pt x="3160352" y="6681"/>
                </a:lnTo>
                <a:lnTo>
                  <a:pt x="3205141" y="25512"/>
                </a:lnTo>
                <a:lnTo>
                  <a:pt x="3243072" y="54673"/>
                </a:lnTo>
                <a:lnTo>
                  <a:pt x="3272366" y="92343"/>
                </a:lnTo>
                <a:lnTo>
                  <a:pt x="3291247" y="136701"/>
                </a:lnTo>
                <a:lnTo>
                  <a:pt x="3297936" y="185928"/>
                </a:lnTo>
                <a:lnTo>
                  <a:pt x="3291247" y="235796"/>
                </a:lnTo>
                <a:lnTo>
                  <a:pt x="3272366" y="280585"/>
                </a:lnTo>
                <a:lnTo>
                  <a:pt x="3243072" y="318516"/>
                </a:lnTo>
                <a:lnTo>
                  <a:pt x="3205141" y="347810"/>
                </a:lnTo>
                <a:lnTo>
                  <a:pt x="3160352" y="366691"/>
                </a:lnTo>
                <a:lnTo>
                  <a:pt x="3110484" y="37338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79563" y="1494562"/>
            <a:ext cx="2937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6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64107"/>
            <a:ext cx="10551160" cy="5750560"/>
          </a:xfrm>
          <a:custGeom>
            <a:avLst/>
            <a:gdLst/>
            <a:ahLst/>
            <a:cxnLst/>
            <a:rect l="l" t="t" r="r" b="b"/>
            <a:pathLst>
              <a:path w="10551160" h="5750559">
                <a:moveTo>
                  <a:pt x="3820655" y="185928"/>
                </a:moveTo>
                <a:lnTo>
                  <a:pt x="3814089" y="136702"/>
                </a:lnTo>
                <a:lnTo>
                  <a:pt x="3795484" y="92354"/>
                </a:lnTo>
                <a:lnTo>
                  <a:pt x="3766566" y="54673"/>
                </a:lnTo>
                <a:lnTo>
                  <a:pt x="3728999" y="25514"/>
                </a:lnTo>
                <a:lnTo>
                  <a:pt x="3684486" y="6692"/>
                </a:lnTo>
                <a:lnTo>
                  <a:pt x="3634740" y="0"/>
                </a:lnTo>
                <a:lnTo>
                  <a:pt x="0" y="0"/>
                </a:lnTo>
                <a:lnTo>
                  <a:pt x="0" y="373380"/>
                </a:lnTo>
                <a:lnTo>
                  <a:pt x="3634740" y="373380"/>
                </a:lnTo>
                <a:lnTo>
                  <a:pt x="3684486" y="366699"/>
                </a:lnTo>
                <a:lnTo>
                  <a:pt x="3728999" y="347814"/>
                </a:lnTo>
                <a:lnTo>
                  <a:pt x="3766566" y="318516"/>
                </a:lnTo>
                <a:lnTo>
                  <a:pt x="3795484" y="280593"/>
                </a:lnTo>
                <a:lnTo>
                  <a:pt x="3814089" y="235800"/>
                </a:lnTo>
                <a:lnTo>
                  <a:pt x="3820655" y="185928"/>
                </a:lnTo>
                <a:close/>
              </a:path>
              <a:path w="10551160" h="5750559">
                <a:moveTo>
                  <a:pt x="10550639" y="384048"/>
                </a:moveTo>
                <a:lnTo>
                  <a:pt x="10547109" y="335965"/>
                </a:lnTo>
                <a:lnTo>
                  <a:pt x="10536809" y="290106"/>
                </a:lnTo>
                <a:lnTo>
                  <a:pt x="10520286" y="246964"/>
                </a:lnTo>
                <a:lnTo>
                  <a:pt x="10498036" y="207060"/>
                </a:lnTo>
                <a:lnTo>
                  <a:pt x="10470553" y="170865"/>
                </a:lnTo>
                <a:lnTo>
                  <a:pt x="10438359" y="138874"/>
                </a:lnTo>
                <a:lnTo>
                  <a:pt x="10401960" y="111594"/>
                </a:lnTo>
                <a:lnTo>
                  <a:pt x="10361879" y="89522"/>
                </a:lnTo>
                <a:lnTo>
                  <a:pt x="10318598" y="73139"/>
                </a:lnTo>
                <a:lnTo>
                  <a:pt x="10272636" y="62953"/>
                </a:lnTo>
                <a:lnTo>
                  <a:pt x="10224503" y="59436"/>
                </a:lnTo>
                <a:lnTo>
                  <a:pt x="4373867" y="59436"/>
                </a:lnTo>
                <a:lnTo>
                  <a:pt x="4325747" y="62953"/>
                </a:lnTo>
                <a:lnTo>
                  <a:pt x="4279785" y="73139"/>
                </a:lnTo>
                <a:lnTo>
                  <a:pt x="4236504" y="89522"/>
                </a:lnTo>
                <a:lnTo>
                  <a:pt x="4196410" y="111594"/>
                </a:lnTo>
                <a:lnTo>
                  <a:pt x="4160024" y="138874"/>
                </a:lnTo>
                <a:lnTo>
                  <a:pt x="4127830" y="170865"/>
                </a:lnTo>
                <a:lnTo>
                  <a:pt x="4100347" y="207060"/>
                </a:lnTo>
                <a:lnTo>
                  <a:pt x="4078097" y="246964"/>
                </a:lnTo>
                <a:lnTo>
                  <a:pt x="4061574" y="290106"/>
                </a:lnTo>
                <a:lnTo>
                  <a:pt x="4051274" y="335965"/>
                </a:lnTo>
                <a:lnTo>
                  <a:pt x="4047731" y="384048"/>
                </a:lnTo>
                <a:lnTo>
                  <a:pt x="4047731" y="5423916"/>
                </a:lnTo>
                <a:lnTo>
                  <a:pt x="4051274" y="5472049"/>
                </a:lnTo>
                <a:lnTo>
                  <a:pt x="4061574" y="5518010"/>
                </a:lnTo>
                <a:lnTo>
                  <a:pt x="4078097" y="5561292"/>
                </a:lnTo>
                <a:lnTo>
                  <a:pt x="4100347" y="5601373"/>
                </a:lnTo>
                <a:lnTo>
                  <a:pt x="4127830" y="5637771"/>
                </a:lnTo>
                <a:lnTo>
                  <a:pt x="4160024" y="5669966"/>
                </a:lnTo>
                <a:lnTo>
                  <a:pt x="4196410" y="5697448"/>
                </a:lnTo>
                <a:lnTo>
                  <a:pt x="4236504" y="5719699"/>
                </a:lnTo>
                <a:lnTo>
                  <a:pt x="4279785" y="5736221"/>
                </a:lnTo>
                <a:lnTo>
                  <a:pt x="4325747" y="5746521"/>
                </a:lnTo>
                <a:lnTo>
                  <a:pt x="4373867" y="5750052"/>
                </a:lnTo>
                <a:lnTo>
                  <a:pt x="10224503" y="5750052"/>
                </a:lnTo>
                <a:lnTo>
                  <a:pt x="10272636" y="5746521"/>
                </a:lnTo>
                <a:lnTo>
                  <a:pt x="10318598" y="5736221"/>
                </a:lnTo>
                <a:lnTo>
                  <a:pt x="10361879" y="5719699"/>
                </a:lnTo>
                <a:lnTo>
                  <a:pt x="10401960" y="5697448"/>
                </a:lnTo>
                <a:lnTo>
                  <a:pt x="10438359" y="5669966"/>
                </a:lnTo>
                <a:lnTo>
                  <a:pt x="10470553" y="5637771"/>
                </a:lnTo>
                <a:lnTo>
                  <a:pt x="10498036" y="5601373"/>
                </a:lnTo>
                <a:lnTo>
                  <a:pt x="10520286" y="5561292"/>
                </a:lnTo>
                <a:lnTo>
                  <a:pt x="10536809" y="5518010"/>
                </a:lnTo>
                <a:lnTo>
                  <a:pt x="10547109" y="5472049"/>
                </a:lnTo>
                <a:lnTo>
                  <a:pt x="10550639" y="5423916"/>
                </a:lnTo>
                <a:lnTo>
                  <a:pt x="10550639" y="38404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518230" y="6418607"/>
            <a:ext cx="869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288" y="1890790"/>
            <a:ext cx="2447290" cy="399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75030" marR="5080" indent="-862965">
              <a:lnSpc>
                <a:spcPct val="102499"/>
              </a:lnSpc>
              <a:spcBef>
                <a:spcPts val="85"/>
              </a:spcBef>
            </a:pPr>
            <a:r>
              <a:rPr sz="1200" i="1" spc="-110" dirty="0">
                <a:latin typeface="Arial"/>
                <a:cs typeface="Arial"/>
              </a:rPr>
              <a:t>прогрессивная </a:t>
            </a:r>
            <a:r>
              <a:rPr sz="1200" i="1" spc="-125" dirty="0">
                <a:latin typeface="Arial"/>
                <a:cs typeface="Arial"/>
              </a:rPr>
              <a:t>шкала</a:t>
            </a:r>
            <a:r>
              <a:rPr sz="1200" i="1" spc="-120" dirty="0">
                <a:latin typeface="Arial"/>
                <a:cs typeface="Arial"/>
              </a:rPr>
              <a:t> </a:t>
            </a:r>
            <a:r>
              <a:rPr sz="1200" i="1" spc="-114" dirty="0">
                <a:latin typeface="Arial"/>
                <a:cs typeface="Arial"/>
              </a:rPr>
              <a:t>налогообложения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100" dirty="0">
                <a:latin typeface="Arial"/>
                <a:cs typeface="Arial"/>
              </a:rPr>
              <a:t>с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2025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го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10" dirty="0"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3756" y="2409826"/>
          <a:ext cx="3412744" cy="187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alpha val="48000"/>
                    </a:schemeClr>
                  </a:outerShdw>
                </a:effectLst>
                <a:tableStyleId>{2D5ABB26-0587-4C30-8999-92F81FD0307C}</a:tableStyleId>
              </a:tblPr>
              <a:tblGrid>
                <a:gridCol w="1098550"/>
                <a:gridCol w="1433830"/>
                <a:gridCol w="880364"/>
              </a:tblGrid>
              <a:tr h="7528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50" spc="-4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60655" indent="-14604">
                        <a:lnSpc>
                          <a:spcPts val="1510"/>
                        </a:lnSpc>
                      </a:pPr>
                      <a:r>
                        <a:rPr sz="11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га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61">
                <a:tc>
                  <a:txBody>
                    <a:bodyPr/>
                    <a:lstStyle/>
                    <a:p>
                      <a:pPr marL="825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13%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60">
                <a:tc>
                  <a:txBody>
                    <a:bodyPr/>
                    <a:lstStyle/>
                    <a:p>
                      <a:pPr marL="825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15%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29">
                <a:tc>
                  <a:txBody>
                    <a:bodyPr/>
                    <a:lstStyle/>
                    <a:p>
                      <a:pPr marL="1270"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67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18%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29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20%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 </a:t>
                      </a:r>
                      <a:r>
                        <a:rPr sz="1150" spc="-1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22%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93700" y="4772025"/>
            <a:ext cx="3157220" cy="54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400" dirty="0">
              <a:latin typeface="Arial"/>
              <a:cs typeface="Arial"/>
            </a:endParaRPr>
          </a:p>
          <a:p>
            <a:pPr marR="41910" algn="ctr">
              <a:lnSpc>
                <a:spcPct val="100000"/>
              </a:lnSpc>
              <a:spcBef>
                <a:spcPts val="990"/>
              </a:spcBef>
            </a:pPr>
            <a:r>
              <a:rPr sz="1200" i="1" spc="-75" dirty="0">
                <a:latin typeface="Arial"/>
                <a:cs typeface="Arial"/>
              </a:rPr>
              <a:t>(</a:t>
            </a:r>
            <a:r>
              <a:rPr sz="1200" i="1" spc="-105" dirty="0">
                <a:latin typeface="Arial"/>
                <a:cs typeface="Arial"/>
              </a:rPr>
              <a:t>д</a:t>
            </a:r>
            <a:r>
              <a:rPr sz="1200" i="1" spc="-120" dirty="0">
                <a:latin typeface="Arial"/>
                <a:cs typeface="Arial"/>
              </a:rPr>
              <a:t>л</a:t>
            </a:r>
            <a:r>
              <a:rPr sz="1200" i="1" spc="-105" dirty="0">
                <a:latin typeface="Arial"/>
                <a:cs typeface="Arial"/>
              </a:rPr>
              <a:t>я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5" dirty="0">
                <a:latin typeface="Arial"/>
                <a:cs typeface="Arial"/>
              </a:rPr>
              <a:t>с</a:t>
            </a:r>
            <a:r>
              <a:rPr sz="1200" i="1" spc="-95" dirty="0">
                <a:latin typeface="Arial"/>
                <a:cs typeface="Arial"/>
              </a:rPr>
              <a:t>а</a:t>
            </a:r>
            <a:r>
              <a:rPr sz="1200" i="1" spc="-150" dirty="0">
                <a:latin typeface="Arial"/>
                <a:cs typeface="Arial"/>
              </a:rPr>
              <a:t>м</a:t>
            </a:r>
            <a:r>
              <a:rPr sz="1200" i="1" spc="-110" dirty="0">
                <a:latin typeface="Arial"/>
                <a:cs typeface="Arial"/>
              </a:rPr>
              <a:t>о</a:t>
            </a:r>
            <a:r>
              <a:rPr sz="1200" i="1" spc="-85" dirty="0">
                <a:latin typeface="Arial"/>
                <a:cs typeface="Arial"/>
              </a:rPr>
              <a:t>з</a:t>
            </a:r>
            <a:r>
              <a:rPr sz="1200" i="1" spc="-110" dirty="0">
                <a:latin typeface="Arial"/>
                <a:cs typeface="Arial"/>
              </a:rPr>
              <a:t>а</a:t>
            </a:r>
            <a:r>
              <a:rPr sz="1200" i="1" spc="-114" dirty="0">
                <a:latin typeface="Arial"/>
                <a:cs typeface="Arial"/>
              </a:rPr>
              <a:t>н</a:t>
            </a:r>
            <a:r>
              <a:rPr sz="1200" i="1" spc="-105" dirty="0">
                <a:latin typeface="Arial"/>
                <a:cs typeface="Arial"/>
              </a:rPr>
              <a:t>я</a:t>
            </a:r>
            <a:r>
              <a:rPr sz="1200" i="1" spc="-160" dirty="0">
                <a:latin typeface="Arial"/>
                <a:cs typeface="Arial"/>
              </a:rPr>
              <a:t>т</a:t>
            </a:r>
            <a:r>
              <a:rPr sz="1200" i="1" spc="-140" dirty="0">
                <a:latin typeface="Arial"/>
                <a:cs typeface="Arial"/>
              </a:rPr>
              <a:t>ы</a:t>
            </a:r>
            <a:r>
              <a:rPr sz="1200" i="1" spc="-100" dirty="0">
                <a:latin typeface="Arial"/>
                <a:cs typeface="Arial"/>
              </a:rPr>
              <a:t>х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гра</a:t>
            </a:r>
            <a:r>
              <a:rPr sz="1200" i="1" spc="-135" dirty="0">
                <a:latin typeface="Arial"/>
                <a:cs typeface="Arial"/>
              </a:rPr>
              <a:t>ж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10" dirty="0">
                <a:latin typeface="Arial"/>
                <a:cs typeface="Arial"/>
              </a:rPr>
              <a:t>а</a:t>
            </a:r>
            <a:r>
              <a:rPr sz="1200" i="1" spc="-100" dirty="0">
                <a:latin typeface="Arial"/>
                <a:cs typeface="Arial"/>
              </a:rPr>
              <a:t>н</a:t>
            </a:r>
            <a:r>
              <a:rPr sz="1200" i="1" spc="-7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00" y="5305425"/>
            <a:ext cx="2347595" cy="37484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200" spc="-145" dirty="0">
                <a:latin typeface="Microsoft Sans Serif"/>
                <a:cs typeface="Microsoft Sans Serif"/>
              </a:rPr>
              <a:t>С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5" dirty="0">
                <a:latin typeface="Microsoft Sans Serif"/>
                <a:cs typeface="Microsoft Sans Serif"/>
              </a:rPr>
              <a:t>доходов,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полученных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от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реализации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110" dirty="0">
                <a:latin typeface="Microsoft Sans Serif"/>
                <a:cs typeface="Microsoft Sans Serif"/>
              </a:rPr>
              <a:t>о</a:t>
            </a:r>
            <a:r>
              <a:rPr sz="1200" spc="-114" dirty="0">
                <a:latin typeface="Microsoft Sans Serif"/>
                <a:cs typeface="Microsoft Sans Serif"/>
              </a:rPr>
              <a:t>в</a:t>
            </a:r>
            <a:r>
              <a:rPr sz="1200" spc="-95" dirty="0">
                <a:latin typeface="Microsoft Sans Serif"/>
                <a:cs typeface="Microsoft Sans Serif"/>
              </a:rPr>
              <a:t>а</a:t>
            </a:r>
            <a:r>
              <a:rPr sz="1200" spc="-110" dirty="0">
                <a:latin typeface="Microsoft Sans Serif"/>
                <a:cs typeface="Microsoft Sans Serif"/>
              </a:rPr>
              <a:t>ро</a:t>
            </a:r>
            <a:r>
              <a:rPr sz="1200" spc="-105" dirty="0">
                <a:latin typeface="Microsoft Sans Serif"/>
                <a:cs typeface="Microsoft Sans Serif"/>
              </a:rPr>
              <a:t>в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(</a:t>
            </a:r>
            <a:r>
              <a:rPr sz="1200" spc="-110" dirty="0">
                <a:latin typeface="Microsoft Sans Serif"/>
                <a:cs typeface="Microsoft Sans Serif"/>
              </a:rPr>
              <a:t>ра</a:t>
            </a:r>
            <a:r>
              <a:rPr sz="1200" spc="-114" dirty="0">
                <a:latin typeface="Microsoft Sans Serif"/>
                <a:cs typeface="Microsoft Sans Serif"/>
              </a:rPr>
              <a:t>б</a:t>
            </a:r>
            <a:r>
              <a:rPr sz="1200" spc="-110" dirty="0">
                <a:latin typeface="Microsoft Sans Serif"/>
                <a:cs typeface="Microsoft Sans Serif"/>
              </a:rPr>
              <a:t>о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55" dirty="0">
                <a:latin typeface="Microsoft Sans Serif"/>
                <a:cs typeface="Microsoft Sans Serif"/>
              </a:rPr>
              <a:t>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у</a:t>
            </a:r>
            <a:r>
              <a:rPr sz="1200" spc="-105" dirty="0">
                <a:latin typeface="Microsoft Sans Serif"/>
                <a:cs typeface="Microsoft Sans Serif"/>
              </a:rPr>
              <a:t>с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95" dirty="0">
                <a:latin typeface="Microsoft Sans Serif"/>
                <a:cs typeface="Microsoft Sans Serif"/>
              </a:rPr>
              <a:t>г</a:t>
            </a:r>
            <a:r>
              <a:rPr sz="1200" spc="-65" dirty="0">
                <a:latin typeface="Microsoft Sans Serif"/>
                <a:cs typeface="Microsoft Sans Serif"/>
              </a:rPr>
              <a:t>)</a:t>
            </a:r>
            <a:r>
              <a:rPr sz="1200" spc="-55" dirty="0"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700" y="5686425"/>
            <a:ext cx="2282825" cy="587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60" dirty="0">
                <a:latin typeface="Microsoft Sans Serif"/>
                <a:cs typeface="Microsoft Sans Serif"/>
              </a:rPr>
              <a:t>ф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55" dirty="0">
                <a:latin typeface="Microsoft Sans Serif"/>
                <a:cs typeface="Microsoft Sans Serif"/>
              </a:rPr>
              <a:t>з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ч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05" dirty="0">
                <a:latin typeface="Microsoft Sans Serif"/>
                <a:cs typeface="Microsoft Sans Serif"/>
              </a:rPr>
              <a:t>с</a:t>
            </a:r>
            <a:r>
              <a:rPr sz="1200" spc="-155" dirty="0">
                <a:latin typeface="Microsoft Sans Serif"/>
                <a:cs typeface="Microsoft Sans Serif"/>
              </a:rPr>
              <a:t>к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ц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204" dirty="0">
                <a:latin typeface="Microsoft Sans Serif"/>
                <a:cs typeface="Microsoft Sans Serif"/>
              </a:rPr>
              <a:t>–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latin typeface="Arial"/>
                <a:cs typeface="Arial"/>
              </a:rPr>
              <a:t>4</a:t>
            </a:r>
            <a:r>
              <a:rPr sz="1200" b="1" spc="-175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262255" marR="5080" indent="-250190">
              <a:lnSpc>
                <a:spcPct val="102499"/>
              </a:lnSpc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0" dirty="0">
                <a:latin typeface="Microsoft Sans Serif"/>
                <a:cs typeface="Microsoft Sans Serif"/>
              </a:rPr>
              <a:t>ор</a:t>
            </a:r>
            <a:r>
              <a:rPr sz="1200" spc="-85" dirty="0">
                <a:latin typeface="Microsoft Sans Serif"/>
                <a:cs typeface="Microsoft Sans Serif"/>
              </a:rPr>
              <a:t>г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55" dirty="0">
                <a:latin typeface="Microsoft Sans Serif"/>
                <a:cs typeface="Microsoft Sans Serif"/>
              </a:rPr>
              <a:t>з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14" dirty="0">
                <a:latin typeface="Microsoft Sans Serif"/>
                <a:cs typeface="Microsoft Sans Serif"/>
              </a:rPr>
              <a:t>ц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я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4" dirty="0">
                <a:latin typeface="Microsoft Sans Serif"/>
                <a:cs typeface="Microsoft Sans Serif"/>
              </a:rPr>
              <a:t>д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в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д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05" dirty="0">
                <a:latin typeface="Microsoft Sans Serif"/>
                <a:cs typeface="Microsoft Sans Serif"/>
              </a:rPr>
              <a:t>ь</a:t>
            </a:r>
            <a:r>
              <a:rPr sz="1200" spc="-110" dirty="0">
                <a:latin typeface="Microsoft Sans Serif"/>
                <a:cs typeface="Microsoft Sans Serif"/>
              </a:rPr>
              <a:t>н</a:t>
            </a:r>
            <a:r>
              <a:rPr sz="1200" spc="-130" dirty="0">
                <a:latin typeface="Microsoft Sans Serif"/>
                <a:cs typeface="Microsoft Sans Serif"/>
              </a:rPr>
              <a:t>ы</a:t>
            </a:r>
            <a:r>
              <a:rPr sz="1200" spc="-100" dirty="0">
                <a:latin typeface="Microsoft Sans Serif"/>
                <a:cs typeface="Microsoft Sans Serif"/>
              </a:rPr>
              <a:t>м  </a:t>
            </a:r>
            <a:r>
              <a:rPr sz="1200" spc="-135" dirty="0">
                <a:latin typeface="Microsoft Sans Serif"/>
                <a:cs typeface="Microsoft Sans Serif"/>
              </a:rPr>
              <a:t>п</a:t>
            </a:r>
            <a:r>
              <a:rPr sz="1200" spc="-114" dirty="0">
                <a:latin typeface="Microsoft Sans Serif"/>
                <a:cs typeface="Microsoft Sans Serif"/>
              </a:rPr>
              <a:t>ред</a:t>
            </a:r>
            <a:r>
              <a:rPr sz="1200" spc="-135" dirty="0">
                <a:latin typeface="Microsoft Sans Serif"/>
                <a:cs typeface="Microsoft Sans Serif"/>
              </a:rPr>
              <a:t>п</a:t>
            </a:r>
            <a:r>
              <a:rPr sz="1200" spc="-95" dirty="0">
                <a:latin typeface="Microsoft Sans Serif"/>
                <a:cs typeface="Microsoft Sans Serif"/>
              </a:rPr>
              <a:t>р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65" dirty="0">
                <a:latin typeface="Microsoft Sans Serif"/>
                <a:cs typeface="Microsoft Sans Serif"/>
              </a:rPr>
              <a:t>м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20" dirty="0">
                <a:latin typeface="Microsoft Sans Serif"/>
                <a:cs typeface="Microsoft Sans Serif"/>
              </a:rPr>
              <a:t>я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204" dirty="0">
                <a:latin typeface="Microsoft Sans Serif"/>
                <a:cs typeface="Microsoft Sans Serif"/>
              </a:rPr>
              <a:t>–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latin typeface="Arial"/>
                <a:cs typeface="Arial"/>
              </a:rPr>
              <a:t>6</a:t>
            </a:r>
            <a:r>
              <a:rPr sz="1200" b="1" spc="-175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3988" y="1605775"/>
            <a:ext cx="3939540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НАЛ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ИЦ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Ставки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налога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стоимости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недвижимости: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3988" y="1979217"/>
            <a:ext cx="5473065" cy="774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некоммерческого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назначения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(жилые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дома,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квартиры,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гаражи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пр.)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01%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0,3%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17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объектам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стоимостью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300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млн.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рублей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2,5%</a:t>
            </a:r>
            <a:endParaRPr sz="1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ъ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b="1" spc="-17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3988" y="2914947"/>
            <a:ext cx="5502910" cy="1335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ада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ои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  <a:p>
            <a:pPr marL="262255" marR="5080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используемого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сельскохозяйственного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производства,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ведения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личного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подсобного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хозяйства,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предоставленных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(приобретенных)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жилищного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строительства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0,3%</a:t>
            </a:r>
            <a:endParaRPr sz="1200" dirty="0">
              <a:latin typeface="Arial"/>
              <a:cs typeface="Arial"/>
            </a:endParaRPr>
          </a:p>
          <a:p>
            <a:pPr marL="262255" marR="1073150" indent="-250190">
              <a:lnSpc>
                <a:spcPct val="102499"/>
              </a:lnSpc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прочим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земельным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участкам,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земельным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участкам </a:t>
            </a:r>
            <a:r>
              <a:rPr sz="12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стоимостью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300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млн.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рублей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1,5%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3988" y="4411523"/>
            <a:ext cx="339090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</a:pPr>
            <a:r>
              <a:rPr sz="1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  о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3988" y="4972369"/>
            <a:ext cx="1985645" cy="1335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45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45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150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250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22191" y="1117092"/>
            <a:ext cx="2697480" cy="375285"/>
          </a:xfrm>
          <a:custGeom>
            <a:avLst/>
            <a:gdLst/>
            <a:ahLst/>
            <a:cxnLst/>
            <a:rect l="l" t="t" r="r" b="b"/>
            <a:pathLst>
              <a:path w="2697479" h="375284">
                <a:moveTo>
                  <a:pt x="2511552" y="374904"/>
                </a:moveTo>
                <a:lnTo>
                  <a:pt x="187452" y="374904"/>
                </a:lnTo>
                <a:lnTo>
                  <a:pt x="137583" y="368215"/>
                </a:lnTo>
                <a:lnTo>
                  <a:pt x="92794" y="349334"/>
                </a:lnTo>
                <a:lnTo>
                  <a:pt x="54864" y="320040"/>
                </a:lnTo>
                <a:lnTo>
                  <a:pt x="25569" y="282109"/>
                </a:lnTo>
                <a:lnTo>
                  <a:pt x="6688" y="237320"/>
                </a:lnTo>
                <a:lnTo>
                  <a:pt x="0" y="187452"/>
                </a:lnTo>
                <a:lnTo>
                  <a:pt x="6688" y="137583"/>
                </a:lnTo>
                <a:lnTo>
                  <a:pt x="25569" y="92794"/>
                </a:lnTo>
                <a:lnTo>
                  <a:pt x="54864" y="54864"/>
                </a:lnTo>
                <a:lnTo>
                  <a:pt x="92794" y="25569"/>
                </a:lnTo>
                <a:lnTo>
                  <a:pt x="137583" y="6688"/>
                </a:lnTo>
                <a:lnTo>
                  <a:pt x="187452" y="0"/>
                </a:lnTo>
                <a:lnTo>
                  <a:pt x="2511552" y="0"/>
                </a:lnTo>
                <a:lnTo>
                  <a:pt x="2560778" y="6688"/>
                </a:lnTo>
                <a:lnTo>
                  <a:pt x="2605136" y="25569"/>
                </a:lnTo>
                <a:lnTo>
                  <a:pt x="2642806" y="54864"/>
                </a:lnTo>
                <a:lnTo>
                  <a:pt x="2671967" y="92794"/>
                </a:lnTo>
                <a:lnTo>
                  <a:pt x="2690798" y="137583"/>
                </a:lnTo>
                <a:lnTo>
                  <a:pt x="2697480" y="187452"/>
                </a:lnTo>
                <a:lnTo>
                  <a:pt x="2690798" y="237320"/>
                </a:lnTo>
                <a:lnTo>
                  <a:pt x="2671967" y="282109"/>
                </a:lnTo>
                <a:lnTo>
                  <a:pt x="2642806" y="320040"/>
                </a:lnTo>
                <a:lnTo>
                  <a:pt x="2605136" y="349334"/>
                </a:lnTo>
                <a:lnTo>
                  <a:pt x="2560778" y="368215"/>
                </a:lnTo>
                <a:lnTo>
                  <a:pt x="2511552" y="37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1378" y="901589"/>
            <a:ext cx="6236335" cy="5552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НА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Л</a:t>
            </a:r>
            <a:r>
              <a:rPr b="1" spc="-210" dirty="0">
                <a:solidFill>
                  <a:srgbClr val="FFFFFF"/>
                </a:solidFill>
                <a:latin typeface="+mj-lt"/>
                <a:cs typeface="Arial"/>
              </a:rPr>
              <a:t>О</a:t>
            </a:r>
            <a:r>
              <a:rPr b="1" spc="-90" dirty="0">
                <a:solidFill>
                  <a:srgbClr val="FFFFFF"/>
                </a:solidFill>
                <a:latin typeface="+mj-lt"/>
                <a:cs typeface="Arial"/>
              </a:rPr>
              <a:t>Г</a:t>
            </a:r>
            <a:r>
              <a:rPr b="1" spc="-125" dirty="0">
                <a:solidFill>
                  <a:srgbClr val="FFFFFF"/>
                </a:solidFill>
                <a:latin typeface="+mj-lt"/>
                <a:cs typeface="Arial"/>
              </a:rPr>
              <a:t>И,</a:t>
            </a:r>
            <a:r>
              <a:rPr b="1" spc="-9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b="1" spc="-160" dirty="0">
                <a:solidFill>
                  <a:srgbClr val="FFFFFF"/>
                </a:solidFill>
                <a:latin typeface="+mj-lt"/>
                <a:cs typeface="Arial"/>
              </a:rPr>
              <a:t>У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П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Л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</a:t>
            </a:r>
            <a:r>
              <a:rPr b="1" spc="-175" dirty="0">
                <a:solidFill>
                  <a:srgbClr val="FFFFFF"/>
                </a:solidFill>
                <a:latin typeface="+mj-lt"/>
                <a:cs typeface="Arial"/>
              </a:rPr>
              <a:t>Ч</a:t>
            </a:r>
            <a:r>
              <a:rPr b="1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ВА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Е</a:t>
            </a:r>
            <a:r>
              <a:rPr b="1" spc="-200" dirty="0">
                <a:solidFill>
                  <a:srgbClr val="FFFFFF"/>
                </a:solidFill>
                <a:latin typeface="+mj-lt"/>
                <a:cs typeface="Arial"/>
              </a:rPr>
              <a:t>М</a:t>
            </a:r>
            <a:r>
              <a:rPr b="1" spc="-240" dirty="0">
                <a:solidFill>
                  <a:srgbClr val="FFFFFF"/>
                </a:solidFill>
                <a:latin typeface="+mj-lt"/>
                <a:cs typeface="Arial"/>
              </a:rPr>
              <a:t>Ы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Е</a:t>
            </a:r>
            <a:r>
              <a:rPr b="1" spc="-1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b="1" spc="-90" dirty="0">
                <a:solidFill>
                  <a:srgbClr val="FFFFFF"/>
                </a:solidFill>
                <a:latin typeface="+mj-lt"/>
                <a:cs typeface="Arial"/>
              </a:rPr>
              <a:t>Г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Р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</a:t>
            </a:r>
            <a:r>
              <a:rPr b="1" spc="-235" dirty="0">
                <a:solidFill>
                  <a:srgbClr val="FFFFFF"/>
                </a:solidFill>
                <a:latin typeface="+mj-lt"/>
                <a:cs typeface="Arial"/>
              </a:rPr>
              <a:t>Ж</a:t>
            </a:r>
            <a:r>
              <a:rPr b="1" spc="-175" dirty="0">
                <a:solidFill>
                  <a:srgbClr val="FFFFFF"/>
                </a:solidFill>
                <a:latin typeface="+mj-lt"/>
                <a:cs typeface="Arial"/>
              </a:rPr>
              <a:t>Д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АНА</a:t>
            </a:r>
            <a:r>
              <a:rPr b="1" spc="-215" dirty="0">
                <a:solidFill>
                  <a:srgbClr val="FFFFFF"/>
                </a:solidFill>
                <a:latin typeface="+mj-lt"/>
                <a:cs typeface="Arial"/>
              </a:rPr>
              <a:t>М</a:t>
            </a:r>
            <a:r>
              <a:rPr b="1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endParaRPr dirty="0">
              <a:latin typeface="+mj-lt"/>
              <a:cs typeface="Arial"/>
            </a:endParaRPr>
          </a:p>
          <a:p>
            <a:pPr marL="4097020">
              <a:lnSpc>
                <a:spcPct val="100000"/>
              </a:lnSpc>
              <a:spcBef>
                <a:spcPts val="150"/>
              </a:spcBef>
            </a:pPr>
            <a:r>
              <a:rPr sz="1400" b="1" spc="-1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400" b="1" spc="-21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М</a:t>
            </a:r>
            <a:r>
              <a:rPr sz="1400" b="1" spc="-15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У</a:t>
            </a:r>
            <a:r>
              <a:rPr sz="1400" b="1" spc="-26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Щ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400" b="1" spc="-16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Т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НН</a:t>
            </a:r>
            <a:r>
              <a:rPr sz="1400" b="1" spc="-22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Ы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О</a:t>
            </a:r>
            <a:r>
              <a:rPr sz="1400" b="1" spc="-10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Г</a:t>
            </a:r>
            <a:r>
              <a:rPr sz="1400" b="1" spc="-1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400" b="1" spc="-85" dirty="0">
                <a:solidFill>
                  <a:srgbClr val="1F7069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СТРУКТУРА НАЛОГОВЫХ ДОХОДОВ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2026 год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74700" y="2409825"/>
          <a:ext cx="815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88016" y="26384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54,4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88016" y="33242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30,2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77040" y="40100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6,8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77040" y="46196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5,4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77040" y="52292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3,3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6884" y="1876425"/>
            <a:ext cx="2080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dirty="0" smtClean="0"/>
              <a:t>254935</a:t>
            </a:r>
            <a:r>
              <a:rPr lang="ru-RU" dirty="0" smtClean="0"/>
              <a:t>  тыс. руб.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51300" y="31718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51300" y="38576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51300" y="45434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51300" y="5153025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51300" y="5838825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385300" y="1876425"/>
            <a:ext cx="34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СТРУКТУРА НЕНАЛОГОВЫХ ДОХОДОВ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2026 год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74700" y="2486025"/>
          <a:ext cx="740251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71598" y="1952625"/>
            <a:ext cx="2568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800" dirty="0" smtClean="0"/>
              <a:t>62 227 тыс. 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68675" y="271462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>
                <a:latin typeface="Times New Roman"/>
              </a:rPr>
              <a:t>61,1</a:t>
            </a:r>
            <a:endParaRPr lang="ru-RU" sz="20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7872" y="34004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24,6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85561" y="40100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10,5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74284" y="47720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2,4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65525" y="53054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1,4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60900" y="3248025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60900" y="39338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60900" y="45434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60900" y="51530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660900" y="5762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60900" y="5762625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944874" y="1952625"/>
            <a:ext cx="34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"/>
            <a:ext cx="9624060" cy="1542821"/>
          </a:xfrm>
        </p:spPr>
        <p:txBody>
          <a:bodyPr>
            <a:normAutofit fontScale="90000"/>
          </a:bodyPr>
          <a:lstStyle/>
          <a:p>
            <a:r>
              <a:rPr lang="ru-RU" sz="3200" spc="-11" dirty="0" smtClean="0">
                <a:solidFill>
                  <a:schemeClr val="tx1"/>
                </a:solidFill>
              </a:rPr>
              <a:t>ОБЪЕМ </a:t>
            </a:r>
            <a:r>
              <a:rPr lang="ru-RU" sz="3200" dirty="0" smtClean="0">
                <a:solidFill>
                  <a:schemeClr val="tx1"/>
                </a:solidFill>
              </a:rPr>
              <a:t>И </a:t>
            </a:r>
            <a:r>
              <a:rPr lang="ru-RU" sz="3200" spc="-17" dirty="0" smtClean="0">
                <a:solidFill>
                  <a:schemeClr val="tx1"/>
                </a:solidFill>
              </a:rPr>
              <a:t>СТРУКТУРА </a:t>
            </a:r>
            <a:r>
              <a:rPr lang="ru-RU" sz="3200" spc="-11" dirty="0" smtClean="0">
                <a:solidFill>
                  <a:schemeClr val="tx1"/>
                </a:solidFill>
              </a:rPr>
              <a:t>БЕЗВОЗМЕЗДНЫХ ПОСТУПЛЕНИЙ</a:t>
            </a:r>
            <a:r>
              <a:rPr lang="ru-RU" sz="3200" spc="-34" dirty="0" smtClean="0">
                <a:solidFill>
                  <a:schemeClr val="tx1"/>
                </a:solidFill>
              </a:rPr>
              <a:t/>
            </a:r>
            <a:br>
              <a:rPr lang="ru-RU" sz="3200" spc="-34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2026 </a:t>
            </a:r>
            <a:r>
              <a:rPr lang="ru-RU" sz="3200" spc="-29" dirty="0" smtClean="0">
                <a:solidFill>
                  <a:schemeClr val="tx1"/>
                </a:solidFill>
              </a:rPr>
              <a:t>ГОД,</a:t>
            </a:r>
            <a:r>
              <a:rPr lang="ru-RU" sz="3200" spc="-11" dirty="0" smtClean="0">
                <a:solidFill>
                  <a:schemeClr val="tx1"/>
                </a:solidFill>
              </a:rPr>
              <a:t> </a:t>
            </a:r>
            <a:r>
              <a:rPr lang="ru-RU" sz="2000" b="1" spc="-11" dirty="0" smtClean="0">
                <a:solidFill>
                  <a:schemeClr val="tx1"/>
                </a:solidFill>
                <a:latin typeface="+mn-lt"/>
              </a:rPr>
              <a:t>ТЫС</a:t>
            </a:r>
            <a:r>
              <a:rPr lang="ru-RU" sz="2000" b="1" spc="-6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spc="-6" dirty="0" smtClean="0">
                <a:solidFill>
                  <a:schemeClr val="tx1"/>
                </a:solidFill>
                <a:latin typeface="+mn-lt"/>
              </a:rPr>
              <a:t>РУБЛЕЙ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1300" y="1876425"/>
          <a:ext cx="1005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8928100" y="2028824"/>
          <a:ext cx="1676400" cy="553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3425"/>
            <a:ext cx="10375900" cy="6053201"/>
            <a:chOff x="0" y="958596"/>
            <a:chExt cx="9718675" cy="5828030"/>
          </a:xfrm>
          <a:solidFill>
            <a:schemeClr val="bg2">
              <a:lumMod val="75000"/>
              <a:alpha val="35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0" y="958596"/>
              <a:ext cx="9718675" cy="5826760"/>
            </a:xfrm>
            <a:custGeom>
              <a:avLst/>
              <a:gdLst/>
              <a:ahLst/>
              <a:cxnLst/>
              <a:rect l="l" t="t" r="r" b="b"/>
              <a:pathLst>
                <a:path w="9718675" h="5826759">
                  <a:moveTo>
                    <a:pt x="9718548" y="5826252"/>
                  </a:moveTo>
                  <a:lnTo>
                    <a:pt x="0" y="5826252"/>
                  </a:lnTo>
                  <a:lnTo>
                    <a:pt x="0" y="0"/>
                  </a:lnTo>
                  <a:lnTo>
                    <a:pt x="9218676" y="0"/>
                  </a:lnTo>
                  <a:lnTo>
                    <a:pt x="9266781" y="2290"/>
                  </a:lnTo>
                  <a:lnTo>
                    <a:pt x="9313601" y="9021"/>
                  </a:lnTo>
                  <a:lnTo>
                    <a:pt x="9358924" y="19983"/>
                  </a:lnTo>
                  <a:lnTo>
                    <a:pt x="9402540" y="34965"/>
                  </a:lnTo>
                  <a:lnTo>
                    <a:pt x="9444239" y="53757"/>
                  </a:lnTo>
                  <a:lnTo>
                    <a:pt x="9483811" y="76148"/>
                  </a:lnTo>
                  <a:lnTo>
                    <a:pt x="9521045" y="101929"/>
                  </a:lnTo>
                  <a:lnTo>
                    <a:pt x="9555732" y="130888"/>
                  </a:lnTo>
                  <a:lnTo>
                    <a:pt x="9587660" y="162816"/>
                  </a:lnTo>
                  <a:lnTo>
                    <a:pt x="9616619" y="197502"/>
                  </a:lnTo>
                  <a:lnTo>
                    <a:pt x="9642400" y="234736"/>
                  </a:lnTo>
                  <a:lnTo>
                    <a:pt x="9664791" y="274308"/>
                  </a:lnTo>
                  <a:lnTo>
                    <a:pt x="9683583" y="316008"/>
                  </a:lnTo>
                  <a:lnTo>
                    <a:pt x="9698565" y="359624"/>
                  </a:lnTo>
                  <a:lnTo>
                    <a:pt x="9709526" y="404947"/>
                  </a:lnTo>
                  <a:lnTo>
                    <a:pt x="9716258" y="451766"/>
                  </a:lnTo>
                  <a:lnTo>
                    <a:pt x="9718548" y="499872"/>
                  </a:lnTo>
                  <a:lnTo>
                    <a:pt x="9718548" y="58262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80972"/>
              <a:ext cx="6070600" cy="5105400"/>
            </a:xfrm>
            <a:custGeom>
              <a:avLst/>
              <a:gdLst/>
              <a:ahLst/>
              <a:cxnLst/>
              <a:rect l="l" t="t" r="r" b="b"/>
              <a:pathLst>
                <a:path w="6070600" h="5105400">
                  <a:moveTo>
                    <a:pt x="6070091" y="5105400"/>
                  </a:moveTo>
                  <a:lnTo>
                    <a:pt x="0" y="5105400"/>
                  </a:lnTo>
                  <a:lnTo>
                    <a:pt x="0" y="0"/>
                  </a:lnTo>
                  <a:lnTo>
                    <a:pt x="5631184" y="0"/>
                  </a:lnTo>
                  <a:lnTo>
                    <a:pt x="5678988" y="2576"/>
                  </a:lnTo>
                  <a:lnTo>
                    <a:pt x="5725310" y="10127"/>
                  </a:lnTo>
                  <a:lnTo>
                    <a:pt x="5769876" y="22384"/>
                  </a:lnTo>
                  <a:lnTo>
                    <a:pt x="5812418" y="39079"/>
                  </a:lnTo>
                  <a:lnTo>
                    <a:pt x="5852667" y="59943"/>
                  </a:lnTo>
                  <a:lnTo>
                    <a:pt x="5890357" y="84709"/>
                  </a:lnTo>
                  <a:lnTo>
                    <a:pt x="5925218" y="113109"/>
                  </a:lnTo>
                  <a:lnTo>
                    <a:pt x="5956982" y="144873"/>
                  </a:lnTo>
                  <a:lnTo>
                    <a:pt x="5985381" y="179734"/>
                  </a:lnTo>
                  <a:lnTo>
                    <a:pt x="6010147" y="217423"/>
                  </a:lnTo>
                  <a:lnTo>
                    <a:pt x="6031012" y="257673"/>
                  </a:lnTo>
                  <a:lnTo>
                    <a:pt x="6047707" y="300215"/>
                  </a:lnTo>
                  <a:lnTo>
                    <a:pt x="6059964" y="344781"/>
                  </a:lnTo>
                  <a:lnTo>
                    <a:pt x="6067515" y="391102"/>
                  </a:lnTo>
                  <a:lnTo>
                    <a:pt x="6070091" y="438911"/>
                  </a:lnTo>
                  <a:lnTo>
                    <a:pt x="6070091" y="510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21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8900" y="1800225"/>
          <a:ext cx="5040312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72792" y="3400999"/>
            <a:ext cx="2305050" cy="145937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ts val="2270"/>
              </a:lnSpc>
              <a:spcBef>
                <a:spcPts val="380"/>
              </a:spcBef>
            </a:pPr>
            <a:r>
              <a:rPr sz="2100" spc="-295" dirty="0">
                <a:latin typeface="Arial"/>
                <a:cs typeface="Arial"/>
              </a:rPr>
              <a:t>О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325" dirty="0">
                <a:latin typeface="Arial"/>
                <a:cs typeface="Arial"/>
              </a:rPr>
              <a:t>щ</a:t>
            </a:r>
            <a:r>
              <a:rPr sz="2100" spc="-245" dirty="0">
                <a:latin typeface="Arial"/>
                <a:cs typeface="Arial"/>
              </a:rPr>
              <a:t>и</a:t>
            </a:r>
            <a:r>
              <a:rPr sz="2100" spc="-240" dirty="0">
                <a:latin typeface="Arial"/>
                <a:cs typeface="Arial"/>
              </a:rPr>
              <a:t>й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240" dirty="0">
                <a:latin typeface="Arial"/>
                <a:cs typeface="Arial"/>
              </a:rPr>
              <a:t>о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275" dirty="0">
                <a:latin typeface="Arial"/>
                <a:cs typeface="Arial"/>
              </a:rPr>
              <a:t>ъ</a:t>
            </a:r>
            <a:r>
              <a:rPr sz="2100" spc="-210" dirty="0">
                <a:latin typeface="Arial"/>
                <a:cs typeface="Arial"/>
              </a:rPr>
              <a:t>е</a:t>
            </a:r>
            <a:r>
              <a:rPr sz="2100" spc="-165" dirty="0">
                <a:latin typeface="Arial"/>
                <a:cs typeface="Arial"/>
              </a:rPr>
              <a:t>м  </a:t>
            </a:r>
            <a:r>
              <a:rPr sz="2100" spc="-225" dirty="0">
                <a:latin typeface="Arial"/>
                <a:cs typeface="Arial"/>
              </a:rPr>
              <a:t>расходов </a:t>
            </a:r>
            <a:r>
              <a:rPr sz="2100" spc="-220" dirty="0">
                <a:latin typeface="Arial"/>
                <a:cs typeface="Arial"/>
              </a:rPr>
              <a:t> </a:t>
            </a:r>
            <a:r>
              <a:rPr sz="2100" spc="-229" dirty="0" smtClean="0">
                <a:latin typeface="Arial"/>
                <a:cs typeface="Arial"/>
              </a:rPr>
              <a:t>б</a:t>
            </a:r>
            <a:r>
              <a:rPr sz="2100" spc="-330" dirty="0" smtClean="0">
                <a:latin typeface="Arial"/>
                <a:cs typeface="Arial"/>
              </a:rPr>
              <a:t>ю</a:t>
            </a:r>
            <a:r>
              <a:rPr sz="2100" spc="-245" dirty="0" smtClean="0">
                <a:latin typeface="Arial"/>
                <a:cs typeface="Arial"/>
              </a:rPr>
              <a:t>д</a:t>
            </a:r>
            <a:r>
              <a:rPr sz="2100" spc="-275" dirty="0" smtClean="0">
                <a:latin typeface="Arial"/>
                <a:cs typeface="Arial"/>
              </a:rPr>
              <a:t>ж</a:t>
            </a:r>
            <a:r>
              <a:rPr sz="2100" spc="-210" dirty="0" smtClean="0">
                <a:latin typeface="Arial"/>
                <a:cs typeface="Arial"/>
              </a:rPr>
              <a:t>е</a:t>
            </a:r>
            <a:r>
              <a:rPr sz="2100" spc="-190" dirty="0" smtClean="0">
                <a:latin typeface="Arial"/>
                <a:cs typeface="Arial"/>
              </a:rPr>
              <a:t>т</a:t>
            </a:r>
            <a:r>
              <a:rPr sz="2100" spc="-215" dirty="0" smtClean="0">
                <a:latin typeface="Arial"/>
                <a:cs typeface="Arial"/>
              </a:rPr>
              <a:t>а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ts val="3990"/>
              </a:lnSpc>
            </a:pPr>
            <a:r>
              <a:rPr lang="ru-RU" sz="3850" b="1" spc="-365" dirty="0" smtClean="0">
                <a:latin typeface="Arial"/>
                <a:cs typeface="Arial"/>
              </a:rPr>
              <a:t>1119022</a:t>
            </a:r>
            <a:endParaRPr sz="3850" dirty="0">
              <a:latin typeface="Arial"/>
              <a:cs typeface="Arial"/>
            </a:endParaRPr>
          </a:p>
          <a:p>
            <a:pPr algn="ctr">
              <a:lnSpc>
                <a:spcPts val="2415"/>
              </a:lnSpc>
            </a:pPr>
            <a:r>
              <a:rPr lang="ru-RU" sz="2100" spc="-275" dirty="0" smtClean="0">
                <a:latin typeface="Arial"/>
                <a:cs typeface="Arial"/>
              </a:rPr>
              <a:t>тыс.</a:t>
            </a:r>
            <a:r>
              <a:rPr sz="2100" spc="-95" dirty="0" smtClean="0">
                <a:latin typeface="Arial"/>
                <a:cs typeface="Arial"/>
              </a:rPr>
              <a:t> </a:t>
            </a:r>
            <a:r>
              <a:rPr sz="2100" spc="-240" dirty="0">
                <a:latin typeface="Arial"/>
                <a:cs typeface="Arial"/>
              </a:rPr>
              <a:t>р</a:t>
            </a:r>
            <a:r>
              <a:rPr sz="2100" spc="-210" dirty="0">
                <a:latin typeface="Arial"/>
                <a:cs typeface="Arial"/>
              </a:rPr>
              <a:t>у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245" dirty="0">
                <a:latin typeface="Arial"/>
                <a:cs typeface="Arial"/>
              </a:rPr>
              <a:t>л</a:t>
            </a:r>
            <a:r>
              <a:rPr sz="2100" spc="-229" dirty="0">
                <a:latin typeface="Arial"/>
                <a:cs typeface="Arial"/>
              </a:rPr>
              <a:t>е</a:t>
            </a:r>
            <a:r>
              <a:rPr sz="2100" spc="-240" dirty="0">
                <a:latin typeface="Arial"/>
                <a:cs typeface="Arial"/>
              </a:rPr>
              <a:t>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700" y="1419225"/>
            <a:ext cx="4324622" cy="216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циал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ну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ав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3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600" b="1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24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-150" dirty="0" smtClean="0">
                <a:solidFill>
                  <a:srgbClr val="FFFFFF"/>
                </a:solidFill>
                <a:latin typeface="Arial"/>
                <a:cs typeface="Arial"/>
              </a:rPr>
              <a:t>53,5</a:t>
            </a:r>
            <a:r>
              <a:rPr sz="2400" b="1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00" b="1" spc="-90" dirty="0" smtClean="0">
                <a:solidFill>
                  <a:srgbClr val="FFFFFF"/>
                </a:solidFill>
                <a:latin typeface="Arial"/>
                <a:cs typeface="Arial"/>
              </a:rPr>
              <a:t> бюджета 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b="1" spc="-100" dirty="0" smtClean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endParaRPr lang="ru-RU" sz="1600" b="1" spc="-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14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600" b="1" spc="-155" dirty="0" smtClean="0">
                <a:solidFill>
                  <a:srgbClr val="FFFFFF"/>
                </a:solidFill>
                <a:latin typeface="Arial"/>
                <a:cs typeface="Arial"/>
              </a:rPr>
              <a:t>ую</a:t>
            </a:r>
            <a:r>
              <a:rPr sz="1600" b="1"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220" dirty="0" smtClean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-8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ru-RU" sz="1600" b="1" spc="-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68275" algn="l"/>
              </a:tabLst>
            </a:pPr>
            <a:r>
              <a:rPr lang="ru-RU"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бразование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buFont typeface="Courier New"/>
              <a:buChar char="o"/>
              <a:tabLst>
                <a:tab pos="168275" algn="l"/>
              </a:tabLst>
            </a:pPr>
            <a:r>
              <a:rPr lang="ru-RU"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оли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buFont typeface="Courier New"/>
              <a:buChar char="o"/>
              <a:tabLst>
                <a:tab pos="168275" algn="l"/>
              </a:tabLst>
            </a:pPr>
            <a:r>
              <a:rPr lang="ru-RU" sz="16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168275" algn="l"/>
              </a:tabLst>
            </a:pPr>
            <a:r>
              <a:rPr lang="ru-RU" sz="1600" spc="-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28760" y="4835652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119974" y="6118445"/>
            <a:ext cx="1406525" cy="3752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59385">
              <a:lnSpc>
                <a:spcPts val="900"/>
              </a:lnSpc>
              <a:spcBef>
                <a:spcPts val="170"/>
              </a:spcBef>
              <a:tabLst>
                <a:tab pos="895985" algn="l"/>
              </a:tabLst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800" spc="-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-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  </a:t>
            </a:r>
            <a:r>
              <a:rPr sz="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ача</a:t>
            </a:r>
            <a:r>
              <a:rPr sz="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ны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ОЖИДАЕМОЕ</a:t>
            </a:r>
            <a:endParaRPr sz="800" dirty="0">
              <a:latin typeface="Microsoft Sans Serif"/>
              <a:cs typeface="Microsoft Sans Serif"/>
            </a:endParaRPr>
          </a:p>
          <a:p>
            <a:pPr marL="245745">
              <a:lnSpc>
                <a:spcPts val="880"/>
              </a:lnSpc>
            </a:pP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9315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800" spc="-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3530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8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78751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8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6036" y="5033145"/>
            <a:ext cx="477054" cy="9874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550" b="1" dirty="0" smtClean="0">
                <a:solidFill>
                  <a:srgbClr val="AC9170"/>
                </a:solidFill>
                <a:latin typeface="Arial"/>
                <a:cs typeface="Arial"/>
              </a:rPr>
              <a:t>тыс</a:t>
            </a:r>
            <a:r>
              <a:rPr sz="1550" b="1" spc="-95" dirty="0" smtClean="0">
                <a:solidFill>
                  <a:srgbClr val="AC9170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AC9170"/>
                </a:solidFill>
                <a:latin typeface="Arial"/>
                <a:cs typeface="Arial"/>
              </a:rPr>
              <a:t>р</a:t>
            </a:r>
            <a:r>
              <a:rPr sz="1550" b="1" spc="5" dirty="0">
                <a:solidFill>
                  <a:srgbClr val="AC9170"/>
                </a:solidFill>
                <a:latin typeface="Arial"/>
                <a:cs typeface="Arial"/>
              </a:rPr>
              <a:t>у</a:t>
            </a:r>
            <a:r>
              <a:rPr sz="1550" b="1" spc="-15" dirty="0">
                <a:solidFill>
                  <a:srgbClr val="AC9170"/>
                </a:solidFill>
                <a:latin typeface="Arial"/>
                <a:cs typeface="Arial"/>
              </a:rPr>
              <a:t>б</a:t>
            </a:r>
            <a:r>
              <a:rPr sz="1550" b="1" spc="10" dirty="0">
                <a:solidFill>
                  <a:srgbClr val="AC9170"/>
                </a:solidFill>
                <a:latin typeface="Arial"/>
                <a:cs typeface="Arial"/>
              </a:rPr>
              <a:t>л</a:t>
            </a:r>
            <a:r>
              <a:rPr sz="1550" b="1" spc="-10" dirty="0">
                <a:solidFill>
                  <a:srgbClr val="AC9170"/>
                </a:solidFill>
                <a:latin typeface="Arial"/>
                <a:cs typeface="Arial"/>
              </a:rPr>
              <a:t>е</a:t>
            </a:r>
            <a:r>
              <a:rPr sz="1550" b="1" dirty="0">
                <a:solidFill>
                  <a:srgbClr val="AC9170"/>
                </a:solidFill>
                <a:latin typeface="Arial"/>
                <a:cs typeface="Arial"/>
              </a:rPr>
              <a:t>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8465" y="4650778"/>
            <a:ext cx="5238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1198137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9693" y="4515130"/>
            <a:ext cx="5956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1310178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6026" y="4579098"/>
            <a:ext cx="5956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1119022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03828" y="4601964"/>
            <a:ext cx="624271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dirty="0" smtClean="0">
                <a:latin typeface="Microsoft Sans Serif"/>
                <a:cs typeface="Microsoft Sans Serif"/>
              </a:rPr>
              <a:t>1057836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70352" y="4627913"/>
            <a:ext cx="51625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968834</a:t>
            </a:r>
            <a:endParaRPr sz="1200" dirty="0">
              <a:latin typeface="Microsoft Sans Serif"/>
              <a:cs typeface="Microsoft Sans Serif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4203700" y="2333625"/>
            <a:ext cx="1752600" cy="152400"/>
          </a:xfrm>
          <a:prstGeom prst="bentConnector3">
            <a:avLst>
              <a:gd name="adj1" fmla="val 54891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10"/>
          <p:cNvSpPr/>
          <p:nvPr/>
        </p:nvSpPr>
        <p:spPr>
          <a:xfrm>
            <a:off x="8394700" y="4848225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0"/>
          <p:cNvSpPr/>
          <p:nvPr/>
        </p:nvSpPr>
        <p:spPr>
          <a:xfrm>
            <a:off x="7632700" y="4772025"/>
            <a:ext cx="455930" cy="13169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0"/>
          <p:cNvSpPr/>
          <p:nvPr/>
        </p:nvSpPr>
        <p:spPr>
          <a:xfrm>
            <a:off x="6946900" y="4695825"/>
            <a:ext cx="455930" cy="13931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0"/>
          <p:cNvSpPr/>
          <p:nvPr/>
        </p:nvSpPr>
        <p:spPr>
          <a:xfrm>
            <a:off x="6261100" y="4848225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3700" y="200025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РАСХОДЫ БЮДЖЕТА 2026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/>
        </p:nvGraphicFramePr>
        <p:xfrm>
          <a:off x="5575300" y="1495425"/>
          <a:ext cx="5757863" cy="549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92100" y="200025"/>
            <a:ext cx="96774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400" b="1" spc="-190" dirty="0" smtClean="0">
                <a:solidFill>
                  <a:schemeClr val="tx1"/>
                </a:solidFill>
              </a:rPr>
              <a:t>            </a:t>
            </a:r>
            <a:r>
              <a:rPr sz="2400" b="1" spc="-190" dirty="0" smtClean="0">
                <a:solidFill>
                  <a:schemeClr val="tx1"/>
                </a:solidFill>
              </a:rPr>
              <a:t>РАСХОДЫ</a:t>
            </a:r>
            <a:r>
              <a:rPr sz="2400" b="1" spc="-80" dirty="0" smtClean="0">
                <a:solidFill>
                  <a:schemeClr val="tx1"/>
                </a:solidFill>
              </a:rPr>
              <a:t> </a:t>
            </a:r>
            <a:r>
              <a:rPr sz="2400" b="1" spc="-195" dirty="0" smtClean="0">
                <a:solidFill>
                  <a:schemeClr val="tx1"/>
                </a:solidFill>
              </a:rPr>
              <a:t>БЮДЖЕТА</a:t>
            </a:r>
            <a:r>
              <a:rPr sz="2400" b="1" spc="-85" dirty="0" smtClean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В</a:t>
            </a:r>
            <a:r>
              <a:rPr sz="2400" b="1" spc="-65" dirty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РАМКАХ</a:t>
            </a:r>
            <a:r>
              <a:rPr sz="2400" b="1" spc="-80" dirty="0">
                <a:solidFill>
                  <a:schemeClr val="tx1"/>
                </a:solidFill>
              </a:rPr>
              <a:t> </a:t>
            </a:r>
            <a:r>
              <a:rPr lang="ru-RU" sz="2400" b="1" spc="-180" dirty="0" smtClean="0">
                <a:solidFill>
                  <a:schemeClr val="tx1"/>
                </a:solidFill>
              </a:rPr>
              <a:t>МУНИЦИПАЛЬ</a:t>
            </a:r>
            <a:r>
              <a:rPr sz="2400" b="1" spc="-180" dirty="0" smtClean="0">
                <a:solidFill>
                  <a:schemeClr val="tx1"/>
                </a:solidFill>
              </a:rPr>
              <a:t>НЫХ</a:t>
            </a:r>
            <a:r>
              <a:rPr sz="2400" b="1" spc="-105" dirty="0" smtClean="0">
                <a:solidFill>
                  <a:schemeClr val="tx1"/>
                </a:solidFill>
              </a:rPr>
              <a:t> </a:t>
            </a:r>
            <a:r>
              <a:rPr sz="2400" b="1" spc="-180" dirty="0">
                <a:solidFill>
                  <a:schemeClr val="tx1"/>
                </a:solidFill>
              </a:rPr>
              <a:t>ПРОГРАММ</a:t>
            </a:r>
            <a:r>
              <a:rPr sz="2400" b="1" spc="-105" dirty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В</a:t>
            </a:r>
            <a:r>
              <a:rPr sz="2400" b="1" spc="-65" dirty="0">
                <a:solidFill>
                  <a:schemeClr val="tx1"/>
                </a:solidFill>
              </a:rPr>
              <a:t> </a:t>
            </a:r>
            <a:r>
              <a:rPr sz="2400" b="1" spc="-145" dirty="0" smtClean="0">
                <a:solidFill>
                  <a:schemeClr val="tx1"/>
                </a:solidFill>
              </a:rPr>
              <a:t>202</a:t>
            </a:r>
            <a:r>
              <a:rPr lang="ru-RU" sz="2400" b="1" spc="-145" dirty="0" smtClean="0">
                <a:solidFill>
                  <a:schemeClr val="tx1"/>
                </a:solidFill>
              </a:rPr>
              <a:t>6</a:t>
            </a:r>
            <a:r>
              <a:rPr sz="2400" b="1" spc="-60" dirty="0" smtClean="0">
                <a:solidFill>
                  <a:schemeClr val="tx1"/>
                </a:solidFill>
              </a:rPr>
              <a:t> </a:t>
            </a:r>
            <a:r>
              <a:rPr sz="2400" b="1" spc="-165" dirty="0">
                <a:solidFill>
                  <a:schemeClr val="tx1"/>
                </a:solidFill>
              </a:rPr>
              <a:t>ГОДУ</a:t>
            </a:r>
            <a:endParaRPr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" y="1038226"/>
          <a:ext cx="6337300" cy="6151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5535"/>
                <a:gridCol w="1001765"/>
              </a:tblGrid>
              <a:tr h="826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100" b="1" i="0" spc="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ва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ие</a:t>
                      </a:r>
                      <a:r>
                        <a:rPr sz="1100" b="1" i="0" spc="-6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5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муниципальной</a:t>
                      </a:r>
                      <a:r>
                        <a:rPr sz="1100" b="1" i="0" spc="-8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spc="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100" b="1" i="0" spc="-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ы</a:t>
                      </a:r>
                    </a:p>
                  </a:txBody>
                  <a:tcPr marL="0" marR="0" marT="9969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0</a:t>
                      </a: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ru-RU"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6</a:t>
                      </a:r>
                      <a:r>
                        <a:rPr sz="1100" b="1" i="0" spc="-3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-3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0" spc="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  </a:t>
                      </a: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тыс</a:t>
                      </a:r>
                      <a:r>
                        <a:rPr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уб</a:t>
                      </a:r>
                      <a:r>
                        <a:rPr lang="ru-RU"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.</a:t>
                      </a:r>
                      <a:endParaRPr sz="1100" b="1" i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"Образование"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407228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"Дорожное хозяйство и транспорт"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246603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"Культура"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158496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"Муниципальное управление и цифровизация"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96504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"Муниципальное имущество"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70788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"Физическая культура и спорт"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3852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"Муниципальные финансы"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28771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506741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"Территориальное благоустройство и повышение качества городской и сельской среды"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"Безопасная среда для жизни"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23167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8506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"Молодёжь"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8506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"Инженерная и коммунальная инфраструктура"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"Экологическое благополучие"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"Муниципальная экономика"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"Профилактика правонарушений и преступлений"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86088">
                <a:tc>
                  <a:txBody>
                    <a:bodyPr/>
                    <a:lstStyle/>
                    <a:p>
                      <a:pPr marL="4445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ВС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Е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Г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</a:t>
                      </a:r>
                      <a:r>
                        <a:rPr sz="1400" b="1" spc="-6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АС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ХО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ОВ</a:t>
                      </a:r>
                      <a:r>
                        <a:rPr sz="1400" b="1" spc="-7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spc="-9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еа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л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з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ц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ю</a:t>
                      </a:r>
                      <a:r>
                        <a:rPr sz="1400" b="1" spc="-7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400" b="1" spc="-7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муниципальных</a:t>
                      </a:r>
                      <a:r>
                        <a:rPr lang="ru-RU" sz="1400" b="1" spc="-7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п</a:t>
                      </a:r>
                      <a:r>
                        <a:rPr sz="1400" b="1" spc="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5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ог</a:t>
                      </a:r>
                      <a:r>
                        <a:rPr sz="1400" b="1" spc="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мм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600" b="1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1117669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D8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32700" y="3400425"/>
            <a:ext cx="1714500" cy="15652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39750">
              <a:lnSpc>
                <a:spcPts val="1700"/>
              </a:lnSpc>
              <a:spcBef>
                <a:spcPts val="320"/>
              </a:spcBef>
            </a:pPr>
            <a:r>
              <a:rPr sz="1550" b="1" spc="-195" dirty="0">
                <a:latin typeface="Arial"/>
                <a:cs typeface="Arial"/>
              </a:rPr>
              <a:t>О</a:t>
            </a:r>
            <a:r>
              <a:rPr sz="1550" b="1" spc="-170" dirty="0">
                <a:latin typeface="Arial"/>
                <a:cs typeface="Arial"/>
              </a:rPr>
              <a:t>б</a:t>
            </a:r>
            <a:r>
              <a:rPr sz="1550" b="1" spc="-220" dirty="0">
                <a:latin typeface="Arial"/>
                <a:cs typeface="Arial"/>
              </a:rPr>
              <a:t>щ</a:t>
            </a:r>
            <a:r>
              <a:rPr sz="1550" b="1" spc="-150" dirty="0">
                <a:latin typeface="Arial"/>
                <a:cs typeface="Arial"/>
              </a:rPr>
              <a:t>и</a:t>
            </a:r>
            <a:r>
              <a:rPr sz="1550" b="1" spc="-160" dirty="0">
                <a:latin typeface="Arial"/>
                <a:cs typeface="Arial"/>
              </a:rPr>
              <a:t>й</a:t>
            </a:r>
            <a:r>
              <a:rPr sz="1550" b="1" spc="-70" dirty="0">
                <a:latin typeface="Arial"/>
                <a:cs typeface="Arial"/>
              </a:rPr>
              <a:t> </a:t>
            </a:r>
            <a:r>
              <a:rPr sz="1550" b="1" spc="-160" dirty="0">
                <a:latin typeface="Arial"/>
                <a:cs typeface="Arial"/>
              </a:rPr>
              <a:t>о</a:t>
            </a:r>
            <a:r>
              <a:rPr sz="1550" b="1" spc="-150" dirty="0">
                <a:latin typeface="Arial"/>
                <a:cs typeface="Arial"/>
              </a:rPr>
              <a:t>б</a:t>
            </a:r>
            <a:r>
              <a:rPr sz="1550" b="1" spc="-200" dirty="0">
                <a:latin typeface="Arial"/>
                <a:cs typeface="Arial"/>
              </a:rPr>
              <a:t>ъ</a:t>
            </a:r>
            <a:r>
              <a:rPr sz="1550" b="1" spc="-135" dirty="0">
                <a:latin typeface="Arial"/>
                <a:cs typeface="Arial"/>
              </a:rPr>
              <a:t>е</a:t>
            </a:r>
            <a:r>
              <a:rPr sz="1550" b="1" spc="-110" dirty="0">
                <a:latin typeface="Arial"/>
                <a:cs typeface="Arial"/>
              </a:rPr>
              <a:t>м  </a:t>
            </a:r>
            <a:r>
              <a:rPr sz="1550" b="1" spc="-155" dirty="0">
                <a:latin typeface="Arial"/>
                <a:cs typeface="Arial"/>
              </a:rPr>
              <a:t>расходов</a:t>
            </a:r>
            <a:endParaRPr sz="1550" dirty="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10"/>
              </a:spcBef>
            </a:pPr>
            <a:r>
              <a:rPr sz="1550" b="1" spc="-165" dirty="0">
                <a:latin typeface="Arial"/>
                <a:cs typeface="Arial"/>
              </a:rPr>
              <a:t>н</a:t>
            </a:r>
            <a:r>
              <a:rPr sz="1550" b="1" spc="-140" dirty="0">
                <a:latin typeface="Arial"/>
                <a:cs typeface="Arial"/>
              </a:rPr>
              <a:t>а</a:t>
            </a:r>
            <a:r>
              <a:rPr sz="1550" b="1" spc="-80" dirty="0">
                <a:latin typeface="Arial"/>
                <a:cs typeface="Arial"/>
              </a:rPr>
              <a:t> </a:t>
            </a:r>
            <a:r>
              <a:rPr lang="ru-RU" sz="1550" b="1" spc="-95" dirty="0" smtClean="0">
                <a:latin typeface="Arial"/>
                <a:cs typeface="Arial"/>
              </a:rPr>
              <a:t>муниципаль</a:t>
            </a:r>
            <a:r>
              <a:rPr sz="1550" b="1" spc="-165" dirty="0" smtClean="0">
                <a:latin typeface="Arial"/>
                <a:cs typeface="Arial"/>
              </a:rPr>
              <a:t>н</a:t>
            </a:r>
            <a:r>
              <a:rPr sz="1550" b="1" spc="-155" dirty="0" smtClean="0">
                <a:latin typeface="Arial"/>
                <a:cs typeface="Arial"/>
              </a:rPr>
              <a:t>ы</a:t>
            </a:r>
            <a:r>
              <a:rPr sz="1550" b="1" spc="-95" dirty="0" smtClean="0">
                <a:latin typeface="Arial"/>
                <a:cs typeface="Arial"/>
              </a:rPr>
              <a:t>е  </a:t>
            </a:r>
            <a:r>
              <a:rPr sz="1550" b="1" spc="-160" dirty="0">
                <a:latin typeface="Arial"/>
                <a:cs typeface="Arial"/>
              </a:rPr>
              <a:t>программы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3290"/>
              </a:lnSpc>
            </a:pPr>
            <a:r>
              <a:rPr lang="ru-RU" sz="3150" b="1" spc="-305" dirty="0" smtClean="0">
                <a:latin typeface="Arial"/>
                <a:cs typeface="Arial"/>
              </a:rPr>
              <a:t>1117669</a:t>
            </a:r>
            <a:endParaRPr sz="3150" dirty="0">
              <a:latin typeface="Arial"/>
              <a:cs typeface="Arial"/>
            </a:endParaRPr>
          </a:p>
          <a:p>
            <a:pPr marL="12700">
              <a:lnSpc>
                <a:spcPts val="1795"/>
              </a:lnSpc>
            </a:pPr>
            <a:r>
              <a:rPr lang="ru-RU" sz="1550" b="1" spc="-190" dirty="0" smtClean="0">
                <a:latin typeface="Arial"/>
                <a:cs typeface="Arial"/>
              </a:rPr>
              <a:t>    тыс. </a:t>
            </a:r>
            <a:r>
              <a:rPr sz="1550" b="1" spc="-95" dirty="0" smtClean="0">
                <a:latin typeface="Arial"/>
                <a:cs typeface="Arial"/>
              </a:rPr>
              <a:t> </a:t>
            </a:r>
            <a:r>
              <a:rPr sz="1550" b="1" spc="-160" dirty="0">
                <a:latin typeface="Arial"/>
                <a:cs typeface="Arial"/>
              </a:rPr>
              <a:t>р</a:t>
            </a:r>
            <a:r>
              <a:rPr sz="1550" b="1" spc="-135" dirty="0">
                <a:latin typeface="Arial"/>
                <a:cs typeface="Arial"/>
              </a:rPr>
              <a:t>у</a:t>
            </a:r>
            <a:r>
              <a:rPr sz="1550" b="1" spc="-170" dirty="0">
                <a:latin typeface="Arial"/>
                <a:cs typeface="Arial"/>
              </a:rPr>
              <a:t>б</a:t>
            </a:r>
            <a:r>
              <a:rPr sz="1550" b="1" spc="-150" dirty="0">
                <a:latin typeface="Arial"/>
                <a:cs typeface="Arial"/>
              </a:rPr>
              <a:t>ле</a:t>
            </a:r>
            <a:r>
              <a:rPr sz="1550" b="1" spc="-160" dirty="0">
                <a:latin typeface="Arial"/>
                <a:cs typeface="Arial"/>
              </a:rPr>
              <a:t>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1700" y="1114425"/>
            <a:ext cx="1414780" cy="457200"/>
          </a:xfrm>
          <a:custGeom>
            <a:avLst/>
            <a:gdLst/>
            <a:ahLst/>
            <a:cxnLst/>
            <a:rect l="l" t="t" r="r" b="b"/>
            <a:pathLst>
              <a:path w="1414779" h="413385">
                <a:moveTo>
                  <a:pt x="1187195" y="413004"/>
                </a:moveTo>
                <a:lnTo>
                  <a:pt x="228600" y="413004"/>
                </a:lnTo>
                <a:lnTo>
                  <a:pt x="176108" y="407521"/>
                </a:lnTo>
                <a:lnTo>
                  <a:pt x="127962" y="391907"/>
                </a:lnTo>
                <a:lnTo>
                  <a:pt x="85521" y="367417"/>
                </a:lnTo>
                <a:lnTo>
                  <a:pt x="50145" y="335302"/>
                </a:lnTo>
                <a:lnTo>
                  <a:pt x="23193" y="296815"/>
                </a:lnTo>
                <a:lnTo>
                  <a:pt x="6024" y="253210"/>
                </a:lnTo>
                <a:lnTo>
                  <a:pt x="0" y="205740"/>
                </a:lnTo>
                <a:lnTo>
                  <a:pt x="6024" y="158833"/>
                </a:lnTo>
                <a:lnTo>
                  <a:pt x="23193" y="115632"/>
                </a:lnTo>
                <a:lnTo>
                  <a:pt x="50145" y="77417"/>
                </a:lnTo>
                <a:lnTo>
                  <a:pt x="85521" y="45466"/>
                </a:lnTo>
                <a:lnTo>
                  <a:pt x="127962" y="21060"/>
                </a:lnTo>
                <a:lnTo>
                  <a:pt x="176108" y="5478"/>
                </a:lnTo>
                <a:lnTo>
                  <a:pt x="228600" y="0"/>
                </a:lnTo>
                <a:lnTo>
                  <a:pt x="1187195" y="0"/>
                </a:lnTo>
                <a:lnTo>
                  <a:pt x="1239123" y="5478"/>
                </a:lnTo>
                <a:lnTo>
                  <a:pt x="1286864" y="21060"/>
                </a:lnTo>
                <a:lnTo>
                  <a:pt x="1329034" y="45466"/>
                </a:lnTo>
                <a:lnTo>
                  <a:pt x="1364246" y="77417"/>
                </a:lnTo>
                <a:lnTo>
                  <a:pt x="1391114" y="115632"/>
                </a:lnTo>
                <a:lnTo>
                  <a:pt x="1408251" y="158833"/>
                </a:lnTo>
                <a:lnTo>
                  <a:pt x="1414272" y="205740"/>
                </a:lnTo>
                <a:lnTo>
                  <a:pt x="1408251" y="253210"/>
                </a:lnTo>
                <a:lnTo>
                  <a:pt x="1391114" y="296815"/>
                </a:lnTo>
                <a:lnTo>
                  <a:pt x="1364246" y="335302"/>
                </a:lnTo>
                <a:lnTo>
                  <a:pt x="1329034" y="367417"/>
                </a:lnTo>
                <a:lnTo>
                  <a:pt x="1286864" y="391907"/>
                </a:lnTo>
                <a:lnTo>
                  <a:pt x="1239123" y="407521"/>
                </a:lnTo>
                <a:lnTo>
                  <a:pt x="1187195" y="413004"/>
                </a:lnTo>
                <a:close/>
              </a:path>
            </a:pathLst>
          </a:custGeom>
          <a:solidFill>
            <a:srgbClr val="B894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27900" y="1266825"/>
            <a:ext cx="1203386" cy="1858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18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Образование</a:t>
            </a:r>
            <a:endParaRPr sz="1400" b="1" dirty="0"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6900" y="1114425"/>
            <a:ext cx="3746500" cy="1295400"/>
            <a:chOff x="7580376" y="1214627"/>
            <a:chExt cx="3746500" cy="1155700"/>
          </a:xfrm>
        </p:grpSpPr>
        <p:sp>
          <p:nvSpPr>
            <p:cNvPr id="10" name="object 10"/>
            <p:cNvSpPr/>
            <p:nvPr/>
          </p:nvSpPr>
          <p:spPr>
            <a:xfrm>
              <a:off x="7580376" y="1519427"/>
              <a:ext cx="405765" cy="850900"/>
            </a:xfrm>
            <a:custGeom>
              <a:avLst/>
              <a:gdLst/>
              <a:ahLst/>
              <a:cxnLst/>
              <a:rect l="l" t="t" r="r" b="b"/>
              <a:pathLst>
                <a:path w="405765" h="850900">
                  <a:moveTo>
                    <a:pt x="211836" y="74676"/>
                  </a:moveTo>
                  <a:lnTo>
                    <a:pt x="197762" y="71723"/>
                  </a:lnTo>
                  <a:lnTo>
                    <a:pt x="186118" y="63627"/>
                  </a:lnTo>
                  <a:lnTo>
                    <a:pt x="178188" y="51530"/>
                  </a:lnTo>
                  <a:lnTo>
                    <a:pt x="175260" y="36576"/>
                  </a:lnTo>
                  <a:lnTo>
                    <a:pt x="178188" y="22502"/>
                  </a:lnTo>
                  <a:lnTo>
                    <a:pt x="186118" y="10858"/>
                  </a:lnTo>
                  <a:lnTo>
                    <a:pt x="197762" y="2928"/>
                  </a:lnTo>
                  <a:lnTo>
                    <a:pt x="211836" y="0"/>
                  </a:lnTo>
                  <a:lnTo>
                    <a:pt x="226790" y="2928"/>
                  </a:lnTo>
                  <a:lnTo>
                    <a:pt x="238887" y="10858"/>
                  </a:lnTo>
                  <a:lnTo>
                    <a:pt x="246983" y="22502"/>
                  </a:lnTo>
                  <a:lnTo>
                    <a:pt x="247377" y="24384"/>
                  </a:lnTo>
                  <a:lnTo>
                    <a:pt x="211836" y="24384"/>
                  </a:lnTo>
                  <a:lnTo>
                    <a:pt x="211836" y="50292"/>
                  </a:lnTo>
                  <a:lnTo>
                    <a:pt x="247227" y="50292"/>
                  </a:lnTo>
                  <a:lnTo>
                    <a:pt x="246983" y="51530"/>
                  </a:lnTo>
                  <a:lnTo>
                    <a:pt x="238887" y="63627"/>
                  </a:lnTo>
                  <a:lnTo>
                    <a:pt x="226790" y="71723"/>
                  </a:lnTo>
                  <a:lnTo>
                    <a:pt x="211836" y="74676"/>
                  </a:lnTo>
                  <a:close/>
                </a:path>
                <a:path w="405765" h="850900">
                  <a:moveTo>
                    <a:pt x="355092" y="539496"/>
                  </a:moveTo>
                  <a:lnTo>
                    <a:pt x="0" y="539496"/>
                  </a:lnTo>
                  <a:lnTo>
                    <a:pt x="0" y="24384"/>
                  </a:lnTo>
                  <a:lnTo>
                    <a:pt x="177797" y="24384"/>
                  </a:lnTo>
                  <a:lnTo>
                    <a:pt x="175260" y="36576"/>
                  </a:lnTo>
                  <a:lnTo>
                    <a:pt x="24384" y="36576"/>
                  </a:lnTo>
                  <a:lnTo>
                    <a:pt x="12192" y="50292"/>
                  </a:lnTo>
                  <a:lnTo>
                    <a:pt x="24384" y="50292"/>
                  </a:lnTo>
                  <a:lnTo>
                    <a:pt x="24384" y="515112"/>
                  </a:lnTo>
                  <a:lnTo>
                    <a:pt x="12192" y="515112"/>
                  </a:lnTo>
                  <a:lnTo>
                    <a:pt x="24384" y="527304"/>
                  </a:lnTo>
                  <a:lnTo>
                    <a:pt x="355092" y="527304"/>
                  </a:lnTo>
                  <a:lnTo>
                    <a:pt x="355092" y="539496"/>
                  </a:lnTo>
                  <a:close/>
                </a:path>
                <a:path w="405765" h="850900">
                  <a:moveTo>
                    <a:pt x="247227" y="50292"/>
                  </a:moveTo>
                  <a:lnTo>
                    <a:pt x="211836" y="50292"/>
                  </a:lnTo>
                  <a:lnTo>
                    <a:pt x="211836" y="24384"/>
                  </a:lnTo>
                  <a:lnTo>
                    <a:pt x="247377" y="24384"/>
                  </a:lnTo>
                  <a:lnTo>
                    <a:pt x="249936" y="36576"/>
                  </a:lnTo>
                  <a:lnTo>
                    <a:pt x="247227" y="50292"/>
                  </a:lnTo>
                  <a:close/>
                </a:path>
                <a:path w="405765" h="850900">
                  <a:moveTo>
                    <a:pt x="24384" y="50292"/>
                  </a:moveTo>
                  <a:lnTo>
                    <a:pt x="12192" y="50292"/>
                  </a:lnTo>
                  <a:lnTo>
                    <a:pt x="24384" y="36576"/>
                  </a:lnTo>
                  <a:lnTo>
                    <a:pt x="24384" y="50292"/>
                  </a:lnTo>
                  <a:close/>
                </a:path>
                <a:path w="405765" h="850900">
                  <a:moveTo>
                    <a:pt x="177946" y="50292"/>
                  </a:moveTo>
                  <a:lnTo>
                    <a:pt x="24384" y="50292"/>
                  </a:lnTo>
                  <a:lnTo>
                    <a:pt x="24384" y="36576"/>
                  </a:lnTo>
                  <a:lnTo>
                    <a:pt x="175260" y="36576"/>
                  </a:lnTo>
                  <a:lnTo>
                    <a:pt x="177946" y="50292"/>
                  </a:lnTo>
                  <a:close/>
                </a:path>
                <a:path w="405765" h="850900">
                  <a:moveTo>
                    <a:pt x="24384" y="527304"/>
                  </a:moveTo>
                  <a:lnTo>
                    <a:pt x="12192" y="515112"/>
                  </a:lnTo>
                  <a:lnTo>
                    <a:pt x="24384" y="515112"/>
                  </a:lnTo>
                  <a:lnTo>
                    <a:pt x="24384" y="527304"/>
                  </a:lnTo>
                  <a:close/>
                </a:path>
                <a:path w="405765" h="850900">
                  <a:moveTo>
                    <a:pt x="381000" y="539496"/>
                  </a:moveTo>
                  <a:lnTo>
                    <a:pt x="367284" y="539496"/>
                  </a:lnTo>
                  <a:lnTo>
                    <a:pt x="355092" y="527304"/>
                  </a:lnTo>
                  <a:lnTo>
                    <a:pt x="24384" y="527304"/>
                  </a:lnTo>
                  <a:lnTo>
                    <a:pt x="24384" y="515112"/>
                  </a:lnTo>
                  <a:lnTo>
                    <a:pt x="381000" y="515112"/>
                  </a:lnTo>
                  <a:lnTo>
                    <a:pt x="381000" y="539496"/>
                  </a:lnTo>
                  <a:close/>
                </a:path>
                <a:path w="405765" h="850900">
                  <a:moveTo>
                    <a:pt x="355092" y="776750"/>
                  </a:moveTo>
                  <a:lnTo>
                    <a:pt x="355092" y="527304"/>
                  </a:lnTo>
                  <a:lnTo>
                    <a:pt x="367284" y="539496"/>
                  </a:lnTo>
                  <a:lnTo>
                    <a:pt x="381000" y="539496"/>
                  </a:lnTo>
                  <a:lnTo>
                    <a:pt x="381000" y="774192"/>
                  </a:lnTo>
                  <a:lnTo>
                    <a:pt x="367284" y="774192"/>
                  </a:lnTo>
                  <a:lnTo>
                    <a:pt x="355092" y="776750"/>
                  </a:lnTo>
                  <a:close/>
                </a:path>
                <a:path w="405765" h="850900">
                  <a:moveTo>
                    <a:pt x="381000" y="812292"/>
                  </a:moveTo>
                  <a:lnTo>
                    <a:pt x="355092" y="812292"/>
                  </a:lnTo>
                  <a:lnTo>
                    <a:pt x="355092" y="776750"/>
                  </a:lnTo>
                  <a:lnTo>
                    <a:pt x="367284" y="774192"/>
                  </a:lnTo>
                  <a:lnTo>
                    <a:pt x="381000" y="776900"/>
                  </a:lnTo>
                  <a:lnTo>
                    <a:pt x="381000" y="812292"/>
                  </a:lnTo>
                  <a:close/>
                </a:path>
                <a:path w="405765" h="850900">
                  <a:moveTo>
                    <a:pt x="381000" y="776900"/>
                  </a:moveTo>
                  <a:lnTo>
                    <a:pt x="367284" y="774192"/>
                  </a:lnTo>
                  <a:lnTo>
                    <a:pt x="381000" y="774192"/>
                  </a:lnTo>
                  <a:lnTo>
                    <a:pt x="381000" y="776900"/>
                  </a:lnTo>
                  <a:close/>
                </a:path>
                <a:path w="405765" h="850900">
                  <a:moveTo>
                    <a:pt x="367284" y="850392"/>
                  </a:moveTo>
                  <a:lnTo>
                    <a:pt x="353210" y="847439"/>
                  </a:lnTo>
                  <a:lnTo>
                    <a:pt x="341566" y="839343"/>
                  </a:lnTo>
                  <a:lnTo>
                    <a:pt x="333636" y="827246"/>
                  </a:lnTo>
                  <a:lnTo>
                    <a:pt x="330708" y="812292"/>
                  </a:lnTo>
                  <a:lnTo>
                    <a:pt x="333636" y="797337"/>
                  </a:lnTo>
                  <a:lnTo>
                    <a:pt x="341566" y="785241"/>
                  </a:lnTo>
                  <a:lnTo>
                    <a:pt x="353210" y="777144"/>
                  </a:lnTo>
                  <a:lnTo>
                    <a:pt x="355092" y="776750"/>
                  </a:lnTo>
                  <a:lnTo>
                    <a:pt x="355092" y="812292"/>
                  </a:lnTo>
                  <a:lnTo>
                    <a:pt x="405384" y="812292"/>
                  </a:lnTo>
                  <a:lnTo>
                    <a:pt x="402431" y="827246"/>
                  </a:lnTo>
                  <a:lnTo>
                    <a:pt x="394335" y="839343"/>
                  </a:lnTo>
                  <a:lnTo>
                    <a:pt x="382238" y="847439"/>
                  </a:lnTo>
                  <a:lnTo>
                    <a:pt x="367284" y="850392"/>
                  </a:lnTo>
                  <a:close/>
                </a:path>
                <a:path w="405765" h="850900">
                  <a:moveTo>
                    <a:pt x="405384" y="812292"/>
                  </a:moveTo>
                  <a:lnTo>
                    <a:pt x="381000" y="812292"/>
                  </a:lnTo>
                  <a:lnTo>
                    <a:pt x="381000" y="776900"/>
                  </a:lnTo>
                  <a:lnTo>
                    <a:pt x="382238" y="777144"/>
                  </a:lnTo>
                  <a:lnTo>
                    <a:pt x="394335" y="785241"/>
                  </a:lnTo>
                  <a:lnTo>
                    <a:pt x="402431" y="797337"/>
                  </a:lnTo>
                  <a:lnTo>
                    <a:pt x="405384" y="812292"/>
                  </a:lnTo>
                  <a:close/>
                </a:path>
              </a:pathLst>
            </a:custGeom>
            <a:solidFill>
              <a:srgbClr val="CFBF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48596" y="1214627"/>
              <a:ext cx="1478280" cy="411480"/>
            </a:xfrm>
            <a:custGeom>
              <a:avLst/>
              <a:gdLst/>
              <a:ahLst/>
              <a:cxnLst/>
              <a:rect l="l" t="t" r="r" b="b"/>
              <a:pathLst>
                <a:path w="1478279" h="411480">
                  <a:moveTo>
                    <a:pt x="1240535" y="411480"/>
                  </a:moveTo>
                  <a:lnTo>
                    <a:pt x="237743" y="411480"/>
                  </a:lnTo>
                  <a:lnTo>
                    <a:pt x="189898" y="407327"/>
                  </a:lnTo>
                  <a:lnTo>
                    <a:pt x="145303" y="395406"/>
                  </a:lnTo>
                  <a:lnTo>
                    <a:pt x="104923" y="376520"/>
                  </a:lnTo>
                  <a:lnTo>
                    <a:pt x="69722" y="351472"/>
                  </a:lnTo>
                  <a:lnTo>
                    <a:pt x="40665" y="321066"/>
                  </a:lnTo>
                  <a:lnTo>
                    <a:pt x="18716" y="286107"/>
                  </a:lnTo>
                  <a:lnTo>
                    <a:pt x="4839" y="247396"/>
                  </a:lnTo>
                  <a:lnTo>
                    <a:pt x="0" y="205740"/>
                  </a:lnTo>
                  <a:lnTo>
                    <a:pt x="4839" y="164083"/>
                  </a:lnTo>
                  <a:lnTo>
                    <a:pt x="18716" y="125372"/>
                  </a:lnTo>
                  <a:lnTo>
                    <a:pt x="40665" y="90413"/>
                  </a:lnTo>
                  <a:lnTo>
                    <a:pt x="69722" y="60007"/>
                  </a:lnTo>
                  <a:lnTo>
                    <a:pt x="104923" y="34959"/>
                  </a:lnTo>
                  <a:lnTo>
                    <a:pt x="145303" y="16073"/>
                  </a:lnTo>
                  <a:lnTo>
                    <a:pt x="189898" y="4152"/>
                  </a:lnTo>
                  <a:lnTo>
                    <a:pt x="237743" y="0"/>
                  </a:lnTo>
                  <a:lnTo>
                    <a:pt x="1240535" y="0"/>
                  </a:lnTo>
                  <a:lnTo>
                    <a:pt x="1288381" y="4152"/>
                  </a:lnTo>
                  <a:lnTo>
                    <a:pt x="1332976" y="16073"/>
                  </a:lnTo>
                  <a:lnTo>
                    <a:pt x="1373356" y="34959"/>
                  </a:lnTo>
                  <a:lnTo>
                    <a:pt x="1408557" y="60007"/>
                  </a:lnTo>
                  <a:lnTo>
                    <a:pt x="1437614" y="90413"/>
                  </a:lnTo>
                  <a:lnTo>
                    <a:pt x="1459563" y="125372"/>
                  </a:lnTo>
                  <a:lnTo>
                    <a:pt x="1473440" y="164083"/>
                  </a:lnTo>
                  <a:lnTo>
                    <a:pt x="1478280" y="205740"/>
                  </a:lnTo>
                  <a:lnTo>
                    <a:pt x="1473440" y="247396"/>
                  </a:lnTo>
                  <a:lnTo>
                    <a:pt x="1459563" y="286107"/>
                  </a:lnTo>
                  <a:lnTo>
                    <a:pt x="1437614" y="321066"/>
                  </a:lnTo>
                  <a:lnTo>
                    <a:pt x="1408557" y="351472"/>
                  </a:lnTo>
                  <a:lnTo>
                    <a:pt x="1373356" y="376520"/>
                  </a:lnTo>
                  <a:lnTo>
                    <a:pt x="1332976" y="395406"/>
                  </a:lnTo>
                  <a:lnTo>
                    <a:pt x="1288381" y="407327"/>
                  </a:lnTo>
                  <a:lnTo>
                    <a:pt x="1240535" y="411480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61500" y="1190625"/>
            <a:ext cx="90868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Культура</a:t>
            </a:r>
            <a:endParaRPr sz="1400" b="1" dirty="0"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01163" y="6372225"/>
            <a:ext cx="3192237" cy="1000125"/>
            <a:chOff x="8078723" y="5510784"/>
            <a:chExt cx="2975406" cy="1000125"/>
          </a:xfrm>
        </p:grpSpPr>
        <p:sp>
          <p:nvSpPr>
            <p:cNvPr id="15" name="object 15"/>
            <p:cNvSpPr/>
            <p:nvPr/>
          </p:nvSpPr>
          <p:spPr>
            <a:xfrm>
              <a:off x="9641254" y="5510784"/>
              <a:ext cx="1412875" cy="609600"/>
            </a:xfrm>
            <a:custGeom>
              <a:avLst/>
              <a:gdLst/>
              <a:ahLst/>
              <a:cxnLst/>
              <a:rect l="l" t="t" r="r" b="b"/>
              <a:pathLst>
                <a:path w="1412875" h="518160">
                  <a:moveTo>
                    <a:pt x="1185671" y="518160"/>
                  </a:moveTo>
                  <a:lnTo>
                    <a:pt x="227075" y="518160"/>
                  </a:lnTo>
                  <a:lnTo>
                    <a:pt x="181439" y="512903"/>
                  </a:lnTo>
                  <a:lnTo>
                    <a:pt x="138874" y="497824"/>
                  </a:lnTo>
                  <a:lnTo>
                    <a:pt x="100310" y="473958"/>
                  </a:lnTo>
                  <a:lnTo>
                    <a:pt x="66674" y="442341"/>
                  </a:lnTo>
                  <a:lnTo>
                    <a:pt x="38897" y="404008"/>
                  </a:lnTo>
                  <a:lnTo>
                    <a:pt x="17906" y="359997"/>
                  </a:lnTo>
                  <a:lnTo>
                    <a:pt x="4631" y="311342"/>
                  </a:lnTo>
                  <a:lnTo>
                    <a:pt x="0" y="259080"/>
                  </a:lnTo>
                  <a:lnTo>
                    <a:pt x="4631" y="206817"/>
                  </a:lnTo>
                  <a:lnTo>
                    <a:pt x="17906" y="158162"/>
                  </a:lnTo>
                  <a:lnTo>
                    <a:pt x="38897" y="114151"/>
                  </a:lnTo>
                  <a:lnTo>
                    <a:pt x="66674" y="75819"/>
                  </a:lnTo>
                  <a:lnTo>
                    <a:pt x="100310" y="44201"/>
                  </a:lnTo>
                  <a:lnTo>
                    <a:pt x="138874" y="20335"/>
                  </a:lnTo>
                  <a:lnTo>
                    <a:pt x="181439" y="5256"/>
                  </a:lnTo>
                  <a:lnTo>
                    <a:pt x="227075" y="0"/>
                  </a:lnTo>
                  <a:lnTo>
                    <a:pt x="1185671" y="0"/>
                  </a:lnTo>
                  <a:lnTo>
                    <a:pt x="1231746" y="5256"/>
                  </a:lnTo>
                  <a:lnTo>
                    <a:pt x="1274516" y="20335"/>
                  </a:lnTo>
                  <a:lnTo>
                    <a:pt x="1313107" y="44201"/>
                  </a:lnTo>
                  <a:lnTo>
                    <a:pt x="1346644" y="75819"/>
                  </a:lnTo>
                  <a:lnTo>
                    <a:pt x="1374252" y="114151"/>
                  </a:lnTo>
                  <a:lnTo>
                    <a:pt x="1395055" y="158162"/>
                  </a:lnTo>
                  <a:lnTo>
                    <a:pt x="1408179" y="206817"/>
                  </a:lnTo>
                  <a:lnTo>
                    <a:pt x="1412748" y="259080"/>
                  </a:lnTo>
                  <a:lnTo>
                    <a:pt x="1408179" y="311342"/>
                  </a:lnTo>
                  <a:lnTo>
                    <a:pt x="1395055" y="359997"/>
                  </a:lnTo>
                  <a:lnTo>
                    <a:pt x="1374252" y="404008"/>
                  </a:lnTo>
                  <a:lnTo>
                    <a:pt x="1346644" y="442341"/>
                  </a:lnTo>
                  <a:lnTo>
                    <a:pt x="1313107" y="473958"/>
                  </a:lnTo>
                  <a:lnTo>
                    <a:pt x="1274516" y="497824"/>
                  </a:lnTo>
                  <a:lnTo>
                    <a:pt x="1231746" y="512903"/>
                  </a:lnTo>
                  <a:lnTo>
                    <a:pt x="1185671" y="518160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8723" y="5967984"/>
              <a:ext cx="1414780" cy="542925"/>
            </a:xfrm>
            <a:custGeom>
              <a:avLst/>
              <a:gdLst/>
              <a:ahLst/>
              <a:cxnLst/>
              <a:rect l="l" t="t" r="r" b="b"/>
              <a:pathLst>
                <a:path w="1414779" h="542925">
                  <a:moveTo>
                    <a:pt x="1187195" y="542543"/>
                  </a:moveTo>
                  <a:lnTo>
                    <a:pt x="228600" y="542543"/>
                  </a:lnTo>
                  <a:lnTo>
                    <a:pt x="187445" y="538208"/>
                  </a:lnTo>
                  <a:lnTo>
                    <a:pt x="148737" y="525694"/>
                  </a:lnTo>
                  <a:lnTo>
                    <a:pt x="113114" y="505742"/>
                  </a:lnTo>
                  <a:lnTo>
                    <a:pt x="81217" y="479092"/>
                  </a:lnTo>
                  <a:lnTo>
                    <a:pt x="53684" y="446483"/>
                  </a:lnTo>
                  <a:lnTo>
                    <a:pt x="31157" y="408657"/>
                  </a:lnTo>
                  <a:lnTo>
                    <a:pt x="14274" y="366353"/>
                  </a:lnTo>
                  <a:lnTo>
                    <a:pt x="3675" y="320311"/>
                  </a:lnTo>
                  <a:lnTo>
                    <a:pt x="0" y="271272"/>
                  </a:lnTo>
                  <a:lnTo>
                    <a:pt x="3675" y="222633"/>
                  </a:lnTo>
                  <a:lnTo>
                    <a:pt x="14274" y="176804"/>
                  </a:lnTo>
                  <a:lnTo>
                    <a:pt x="31157" y="134563"/>
                  </a:lnTo>
                  <a:lnTo>
                    <a:pt x="53684" y="96687"/>
                  </a:lnTo>
                  <a:lnTo>
                    <a:pt x="81217" y="63953"/>
                  </a:lnTo>
                  <a:lnTo>
                    <a:pt x="113114" y="37140"/>
                  </a:lnTo>
                  <a:lnTo>
                    <a:pt x="148737" y="17025"/>
                  </a:lnTo>
                  <a:lnTo>
                    <a:pt x="187445" y="4385"/>
                  </a:lnTo>
                  <a:lnTo>
                    <a:pt x="228600" y="0"/>
                  </a:lnTo>
                  <a:lnTo>
                    <a:pt x="1187195" y="0"/>
                  </a:lnTo>
                  <a:lnTo>
                    <a:pt x="1227896" y="4385"/>
                  </a:lnTo>
                  <a:lnTo>
                    <a:pt x="1266251" y="17025"/>
                  </a:lnTo>
                  <a:lnTo>
                    <a:pt x="1301608" y="37140"/>
                  </a:lnTo>
                  <a:lnTo>
                    <a:pt x="1333316" y="63953"/>
                  </a:lnTo>
                  <a:lnTo>
                    <a:pt x="1360720" y="96687"/>
                  </a:lnTo>
                  <a:lnTo>
                    <a:pt x="1383171" y="134563"/>
                  </a:lnTo>
                  <a:lnTo>
                    <a:pt x="1400014" y="176804"/>
                  </a:lnTo>
                  <a:lnTo>
                    <a:pt x="1410598" y="222633"/>
                  </a:lnTo>
                  <a:lnTo>
                    <a:pt x="1414272" y="271272"/>
                  </a:lnTo>
                  <a:lnTo>
                    <a:pt x="1410598" y="320311"/>
                  </a:lnTo>
                  <a:lnTo>
                    <a:pt x="1400014" y="366353"/>
                  </a:lnTo>
                  <a:lnTo>
                    <a:pt x="1383171" y="408657"/>
                  </a:lnTo>
                  <a:lnTo>
                    <a:pt x="1360720" y="446483"/>
                  </a:lnTo>
                  <a:lnTo>
                    <a:pt x="1333316" y="479092"/>
                  </a:lnTo>
                  <a:lnTo>
                    <a:pt x="1301608" y="505742"/>
                  </a:lnTo>
                  <a:lnTo>
                    <a:pt x="1266251" y="525694"/>
                  </a:lnTo>
                  <a:lnTo>
                    <a:pt x="1227896" y="538208"/>
                  </a:lnTo>
                  <a:lnTo>
                    <a:pt x="1187195" y="542543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/>
          <p:nvPr/>
        </p:nvSpPr>
        <p:spPr>
          <a:xfrm>
            <a:off x="9842500" y="1571626"/>
            <a:ext cx="353568" cy="914399"/>
          </a:xfrm>
          <a:custGeom>
            <a:avLst/>
            <a:gdLst/>
            <a:ahLst/>
            <a:cxnLst/>
            <a:rect l="l" t="t" r="r" b="b"/>
            <a:pathLst>
              <a:path w="364490" h="1112520">
                <a:moveTo>
                  <a:pt x="313944" y="73491"/>
                </a:moveTo>
                <a:lnTo>
                  <a:pt x="312705" y="73247"/>
                </a:lnTo>
                <a:lnTo>
                  <a:pt x="300609" y="65151"/>
                </a:lnTo>
                <a:lnTo>
                  <a:pt x="292512" y="53054"/>
                </a:lnTo>
                <a:lnTo>
                  <a:pt x="289560" y="38100"/>
                </a:lnTo>
                <a:lnTo>
                  <a:pt x="292512" y="23145"/>
                </a:lnTo>
                <a:lnTo>
                  <a:pt x="300609" y="11049"/>
                </a:lnTo>
                <a:lnTo>
                  <a:pt x="312705" y="2952"/>
                </a:lnTo>
                <a:lnTo>
                  <a:pt x="327660" y="0"/>
                </a:lnTo>
                <a:lnTo>
                  <a:pt x="341733" y="2952"/>
                </a:lnTo>
                <a:lnTo>
                  <a:pt x="353377" y="11049"/>
                </a:lnTo>
                <a:lnTo>
                  <a:pt x="361307" y="23145"/>
                </a:lnTo>
                <a:lnTo>
                  <a:pt x="364236" y="38100"/>
                </a:lnTo>
                <a:lnTo>
                  <a:pt x="313944" y="38100"/>
                </a:lnTo>
                <a:lnTo>
                  <a:pt x="313944" y="73491"/>
                </a:lnTo>
                <a:close/>
              </a:path>
              <a:path w="364490" h="1112520">
                <a:moveTo>
                  <a:pt x="327660" y="76200"/>
                </a:moveTo>
                <a:lnTo>
                  <a:pt x="313944" y="73491"/>
                </a:lnTo>
                <a:lnTo>
                  <a:pt x="313944" y="38100"/>
                </a:lnTo>
                <a:lnTo>
                  <a:pt x="339852" y="38100"/>
                </a:lnTo>
                <a:lnTo>
                  <a:pt x="339852" y="73641"/>
                </a:lnTo>
                <a:lnTo>
                  <a:pt x="327660" y="76200"/>
                </a:lnTo>
                <a:close/>
              </a:path>
              <a:path w="364490" h="1112520">
                <a:moveTo>
                  <a:pt x="339852" y="73641"/>
                </a:moveTo>
                <a:lnTo>
                  <a:pt x="339852" y="38100"/>
                </a:lnTo>
                <a:lnTo>
                  <a:pt x="364236" y="38100"/>
                </a:lnTo>
                <a:lnTo>
                  <a:pt x="361307" y="53054"/>
                </a:lnTo>
                <a:lnTo>
                  <a:pt x="353377" y="65151"/>
                </a:lnTo>
                <a:lnTo>
                  <a:pt x="341733" y="73247"/>
                </a:lnTo>
                <a:lnTo>
                  <a:pt x="339852" y="73641"/>
                </a:lnTo>
                <a:close/>
              </a:path>
              <a:path w="364490" h="1112520">
                <a:moveTo>
                  <a:pt x="313944" y="556260"/>
                </a:moveTo>
                <a:lnTo>
                  <a:pt x="313944" y="73491"/>
                </a:lnTo>
                <a:lnTo>
                  <a:pt x="327660" y="76200"/>
                </a:lnTo>
                <a:lnTo>
                  <a:pt x="339852" y="76200"/>
                </a:lnTo>
                <a:lnTo>
                  <a:pt x="339852" y="544068"/>
                </a:lnTo>
                <a:lnTo>
                  <a:pt x="327660" y="544068"/>
                </a:lnTo>
                <a:lnTo>
                  <a:pt x="313944" y="556260"/>
                </a:lnTo>
                <a:close/>
              </a:path>
              <a:path w="364490" h="1112520">
                <a:moveTo>
                  <a:pt x="339852" y="76200"/>
                </a:moveTo>
                <a:lnTo>
                  <a:pt x="327660" y="76200"/>
                </a:lnTo>
                <a:lnTo>
                  <a:pt x="339852" y="73641"/>
                </a:lnTo>
                <a:lnTo>
                  <a:pt x="339852" y="76200"/>
                </a:lnTo>
                <a:close/>
              </a:path>
              <a:path w="364490" h="1112520">
                <a:moveTo>
                  <a:pt x="25908" y="1040231"/>
                </a:moveTo>
                <a:lnTo>
                  <a:pt x="25908" y="544068"/>
                </a:lnTo>
                <a:lnTo>
                  <a:pt x="313944" y="544068"/>
                </a:lnTo>
                <a:lnTo>
                  <a:pt x="313944" y="556260"/>
                </a:lnTo>
                <a:lnTo>
                  <a:pt x="50292" y="556260"/>
                </a:lnTo>
                <a:lnTo>
                  <a:pt x="38100" y="568452"/>
                </a:lnTo>
                <a:lnTo>
                  <a:pt x="50292" y="568452"/>
                </a:lnTo>
                <a:lnTo>
                  <a:pt x="50292" y="1037844"/>
                </a:lnTo>
                <a:lnTo>
                  <a:pt x="38100" y="1037844"/>
                </a:lnTo>
                <a:lnTo>
                  <a:pt x="25908" y="1040231"/>
                </a:lnTo>
                <a:close/>
              </a:path>
              <a:path w="364490" h="1112520">
                <a:moveTo>
                  <a:pt x="339852" y="568452"/>
                </a:moveTo>
                <a:lnTo>
                  <a:pt x="50292" y="568452"/>
                </a:lnTo>
                <a:lnTo>
                  <a:pt x="50292" y="556260"/>
                </a:lnTo>
                <a:lnTo>
                  <a:pt x="313944" y="556260"/>
                </a:lnTo>
                <a:lnTo>
                  <a:pt x="327660" y="544068"/>
                </a:lnTo>
                <a:lnTo>
                  <a:pt x="339852" y="544068"/>
                </a:lnTo>
                <a:lnTo>
                  <a:pt x="339852" y="568452"/>
                </a:lnTo>
                <a:close/>
              </a:path>
              <a:path w="364490" h="1112520">
                <a:moveTo>
                  <a:pt x="50292" y="568452"/>
                </a:moveTo>
                <a:lnTo>
                  <a:pt x="38100" y="568452"/>
                </a:lnTo>
                <a:lnTo>
                  <a:pt x="50292" y="556260"/>
                </a:lnTo>
                <a:lnTo>
                  <a:pt x="50292" y="568452"/>
                </a:lnTo>
                <a:close/>
              </a:path>
              <a:path w="364490" h="1112520">
                <a:moveTo>
                  <a:pt x="50292" y="1074420"/>
                </a:moveTo>
                <a:lnTo>
                  <a:pt x="25908" y="1074420"/>
                </a:lnTo>
                <a:lnTo>
                  <a:pt x="25908" y="1040231"/>
                </a:lnTo>
                <a:lnTo>
                  <a:pt x="38100" y="1037844"/>
                </a:lnTo>
                <a:lnTo>
                  <a:pt x="50292" y="1040381"/>
                </a:lnTo>
                <a:lnTo>
                  <a:pt x="50292" y="1074420"/>
                </a:lnTo>
                <a:close/>
              </a:path>
              <a:path w="364490" h="1112520">
                <a:moveTo>
                  <a:pt x="50292" y="1040381"/>
                </a:moveTo>
                <a:lnTo>
                  <a:pt x="38100" y="1037844"/>
                </a:lnTo>
                <a:lnTo>
                  <a:pt x="50292" y="1037844"/>
                </a:lnTo>
                <a:lnTo>
                  <a:pt x="50292" y="1040381"/>
                </a:lnTo>
                <a:close/>
              </a:path>
              <a:path w="364490" h="1112520">
                <a:moveTo>
                  <a:pt x="38100" y="1112520"/>
                </a:moveTo>
                <a:lnTo>
                  <a:pt x="23145" y="1109567"/>
                </a:lnTo>
                <a:lnTo>
                  <a:pt x="11049" y="1101471"/>
                </a:lnTo>
                <a:lnTo>
                  <a:pt x="2952" y="1089374"/>
                </a:lnTo>
                <a:lnTo>
                  <a:pt x="0" y="1074420"/>
                </a:lnTo>
                <a:lnTo>
                  <a:pt x="2952" y="1060346"/>
                </a:lnTo>
                <a:lnTo>
                  <a:pt x="11049" y="1048702"/>
                </a:lnTo>
                <a:lnTo>
                  <a:pt x="23145" y="1040772"/>
                </a:lnTo>
                <a:lnTo>
                  <a:pt x="25908" y="1040231"/>
                </a:lnTo>
                <a:lnTo>
                  <a:pt x="25908" y="1074420"/>
                </a:lnTo>
                <a:lnTo>
                  <a:pt x="74676" y="1074420"/>
                </a:lnTo>
                <a:lnTo>
                  <a:pt x="71747" y="1089374"/>
                </a:lnTo>
                <a:lnTo>
                  <a:pt x="63817" y="1101471"/>
                </a:lnTo>
                <a:lnTo>
                  <a:pt x="52173" y="1109567"/>
                </a:lnTo>
                <a:lnTo>
                  <a:pt x="38100" y="1112520"/>
                </a:lnTo>
                <a:close/>
              </a:path>
              <a:path w="364490" h="1112520">
                <a:moveTo>
                  <a:pt x="74676" y="1074420"/>
                </a:moveTo>
                <a:lnTo>
                  <a:pt x="50292" y="1074420"/>
                </a:lnTo>
                <a:lnTo>
                  <a:pt x="50292" y="1040381"/>
                </a:lnTo>
                <a:lnTo>
                  <a:pt x="52173" y="1040772"/>
                </a:lnTo>
                <a:lnTo>
                  <a:pt x="63817" y="1048702"/>
                </a:lnTo>
                <a:lnTo>
                  <a:pt x="71747" y="1060346"/>
                </a:lnTo>
                <a:lnTo>
                  <a:pt x="74676" y="1074420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251700" y="6372225"/>
            <a:ext cx="393700" cy="847090"/>
          </a:xfrm>
          <a:custGeom>
            <a:avLst/>
            <a:gdLst/>
            <a:ahLst/>
            <a:cxnLst/>
            <a:rect l="l" t="t" r="r" b="b"/>
            <a:pathLst>
              <a:path w="393700" h="1199514">
                <a:moveTo>
                  <a:pt x="342900" y="73491"/>
                </a:moveTo>
                <a:lnTo>
                  <a:pt x="341661" y="73247"/>
                </a:lnTo>
                <a:lnTo>
                  <a:pt x="329565" y="65150"/>
                </a:lnTo>
                <a:lnTo>
                  <a:pt x="321468" y="53054"/>
                </a:lnTo>
                <a:lnTo>
                  <a:pt x="318516" y="38100"/>
                </a:lnTo>
                <a:lnTo>
                  <a:pt x="321468" y="23145"/>
                </a:lnTo>
                <a:lnTo>
                  <a:pt x="329565" y="11049"/>
                </a:lnTo>
                <a:lnTo>
                  <a:pt x="341661" y="2952"/>
                </a:lnTo>
                <a:lnTo>
                  <a:pt x="356616" y="0"/>
                </a:lnTo>
                <a:lnTo>
                  <a:pt x="370689" y="2952"/>
                </a:lnTo>
                <a:lnTo>
                  <a:pt x="382333" y="11049"/>
                </a:lnTo>
                <a:lnTo>
                  <a:pt x="390263" y="23145"/>
                </a:lnTo>
                <a:lnTo>
                  <a:pt x="393192" y="38100"/>
                </a:lnTo>
                <a:lnTo>
                  <a:pt x="342900" y="38100"/>
                </a:lnTo>
                <a:lnTo>
                  <a:pt x="342900" y="73491"/>
                </a:lnTo>
                <a:close/>
              </a:path>
              <a:path w="393700" h="1199514">
                <a:moveTo>
                  <a:pt x="356616" y="76200"/>
                </a:moveTo>
                <a:lnTo>
                  <a:pt x="342900" y="73491"/>
                </a:lnTo>
                <a:lnTo>
                  <a:pt x="342900" y="38100"/>
                </a:lnTo>
                <a:lnTo>
                  <a:pt x="368808" y="38100"/>
                </a:lnTo>
                <a:lnTo>
                  <a:pt x="368808" y="73641"/>
                </a:lnTo>
                <a:lnTo>
                  <a:pt x="356616" y="76200"/>
                </a:lnTo>
                <a:close/>
              </a:path>
              <a:path w="393700" h="1199514">
                <a:moveTo>
                  <a:pt x="368808" y="73641"/>
                </a:moveTo>
                <a:lnTo>
                  <a:pt x="368808" y="38100"/>
                </a:lnTo>
                <a:lnTo>
                  <a:pt x="393192" y="38100"/>
                </a:lnTo>
                <a:lnTo>
                  <a:pt x="390263" y="53054"/>
                </a:lnTo>
                <a:lnTo>
                  <a:pt x="382333" y="65150"/>
                </a:lnTo>
                <a:lnTo>
                  <a:pt x="370689" y="73247"/>
                </a:lnTo>
                <a:lnTo>
                  <a:pt x="368808" y="73641"/>
                </a:lnTo>
                <a:close/>
              </a:path>
              <a:path w="393700" h="1199514">
                <a:moveTo>
                  <a:pt x="342900" y="464820"/>
                </a:moveTo>
                <a:lnTo>
                  <a:pt x="342900" y="73491"/>
                </a:lnTo>
                <a:lnTo>
                  <a:pt x="356616" y="76200"/>
                </a:lnTo>
                <a:lnTo>
                  <a:pt x="368808" y="76200"/>
                </a:lnTo>
                <a:lnTo>
                  <a:pt x="368808" y="451104"/>
                </a:lnTo>
                <a:lnTo>
                  <a:pt x="356616" y="451104"/>
                </a:lnTo>
                <a:lnTo>
                  <a:pt x="342900" y="464820"/>
                </a:lnTo>
                <a:close/>
              </a:path>
              <a:path w="393700" h="1199514">
                <a:moveTo>
                  <a:pt x="368808" y="76200"/>
                </a:moveTo>
                <a:lnTo>
                  <a:pt x="356616" y="76200"/>
                </a:lnTo>
                <a:lnTo>
                  <a:pt x="368808" y="73641"/>
                </a:lnTo>
                <a:lnTo>
                  <a:pt x="368808" y="76200"/>
                </a:lnTo>
                <a:close/>
              </a:path>
              <a:path w="393700" h="1199514">
                <a:moveTo>
                  <a:pt x="177946" y="1175004"/>
                </a:moveTo>
                <a:lnTo>
                  <a:pt x="0" y="1175004"/>
                </a:lnTo>
                <a:lnTo>
                  <a:pt x="0" y="451104"/>
                </a:lnTo>
                <a:lnTo>
                  <a:pt x="342900" y="451104"/>
                </a:lnTo>
                <a:lnTo>
                  <a:pt x="342900" y="464820"/>
                </a:lnTo>
                <a:lnTo>
                  <a:pt x="24384" y="464820"/>
                </a:lnTo>
                <a:lnTo>
                  <a:pt x="12192" y="477012"/>
                </a:lnTo>
                <a:lnTo>
                  <a:pt x="24384" y="477012"/>
                </a:lnTo>
                <a:lnTo>
                  <a:pt x="24384" y="1149096"/>
                </a:lnTo>
                <a:lnTo>
                  <a:pt x="12192" y="1149096"/>
                </a:lnTo>
                <a:lnTo>
                  <a:pt x="24384" y="1161288"/>
                </a:lnTo>
                <a:lnTo>
                  <a:pt x="175260" y="1161288"/>
                </a:lnTo>
                <a:lnTo>
                  <a:pt x="177946" y="1175004"/>
                </a:lnTo>
                <a:close/>
              </a:path>
              <a:path w="393700" h="1199514">
                <a:moveTo>
                  <a:pt x="368808" y="477012"/>
                </a:moveTo>
                <a:lnTo>
                  <a:pt x="24384" y="477012"/>
                </a:lnTo>
                <a:lnTo>
                  <a:pt x="24384" y="464820"/>
                </a:lnTo>
                <a:lnTo>
                  <a:pt x="342900" y="464820"/>
                </a:lnTo>
                <a:lnTo>
                  <a:pt x="356616" y="451104"/>
                </a:lnTo>
                <a:lnTo>
                  <a:pt x="368808" y="451104"/>
                </a:lnTo>
                <a:lnTo>
                  <a:pt x="368808" y="477012"/>
                </a:lnTo>
                <a:close/>
              </a:path>
              <a:path w="393700" h="1199514">
                <a:moveTo>
                  <a:pt x="24384" y="477012"/>
                </a:moveTo>
                <a:lnTo>
                  <a:pt x="12192" y="477012"/>
                </a:lnTo>
                <a:lnTo>
                  <a:pt x="24384" y="464820"/>
                </a:lnTo>
                <a:lnTo>
                  <a:pt x="24384" y="477012"/>
                </a:lnTo>
                <a:close/>
              </a:path>
              <a:path w="393700" h="1199514">
                <a:moveTo>
                  <a:pt x="211836" y="1199388"/>
                </a:moveTo>
                <a:lnTo>
                  <a:pt x="197762" y="1196435"/>
                </a:lnTo>
                <a:lnTo>
                  <a:pt x="186118" y="1188339"/>
                </a:lnTo>
                <a:lnTo>
                  <a:pt x="178188" y="1176242"/>
                </a:lnTo>
                <a:lnTo>
                  <a:pt x="175260" y="1161288"/>
                </a:lnTo>
                <a:lnTo>
                  <a:pt x="178188" y="1147214"/>
                </a:lnTo>
                <a:lnTo>
                  <a:pt x="186118" y="1135570"/>
                </a:lnTo>
                <a:lnTo>
                  <a:pt x="197762" y="1127640"/>
                </a:lnTo>
                <a:lnTo>
                  <a:pt x="211836" y="1124712"/>
                </a:lnTo>
                <a:lnTo>
                  <a:pt x="226790" y="1127640"/>
                </a:lnTo>
                <a:lnTo>
                  <a:pt x="238887" y="1135570"/>
                </a:lnTo>
                <a:lnTo>
                  <a:pt x="246983" y="1147214"/>
                </a:lnTo>
                <a:lnTo>
                  <a:pt x="247377" y="1149096"/>
                </a:lnTo>
                <a:lnTo>
                  <a:pt x="211836" y="1149096"/>
                </a:lnTo>
                <a:lnTo>
                  <a:pt x="211836" y="1175004"/>
                </a:lnTo>
                <a:lnTo>
                  <a:pt x="247227" y="1175004"/>
                </a:lnTo>
                <a:lnTo>
                  <a:pt x="246983" y="1176242"/>
                </a:lnTo>
                <a:lnTo>
                  <a:pt x="238887" y="1188339"/>
                </a:lnTo>
                <a:lnTo>
                  <a:pt x="226790" y="1196435"/>
                </a:lnTo>
                <a:lnTo>
                  <a:pt x="211836" y="1199388"/>
                </a:lnTo>
                <a:close/>
              </a:path>
              <a:path w="393700" h="1199514">
                <a:moveTo>
                  <a:pt x="24384" y="1161288"/>
                </a:moveTo>
                <a:lnTo>
                  <a:pt x="12192" y="1149096"/>
                </a:lnTo>
                <a:lnTo>
                  <a:pt x="24384" y="1149096"/>
                </a:lnTo>
                <a:lnTo>
                  <a:pt x="24384" y="1161288"/>
                </a:lnTo>
                <a:close/>
              </a:path>
              <a:path w="393700" h="1199514">
                <a:moveTo>
                  <a:pt x="175260" y="1161288"/>
                </a:moveTo>
                <a:lnTo>
                  <a:pt x="24384" y="1161288"/>
                </a:lnTo>
                <a:lnTo>
                  <a:pt x="24384" y="1149096"/>
                </a:lnTo>
                <a:lnTo>
                  <a:pt x="177797" y="1149096"/>
                </a:lnTo>
                <a:lnTo>
                  <a:pt x="175260" y="1161288"/>
                </a:lnTo>
                <a:close/>
              </a:path>
              <a:path w="393700" h="1199514">
                <a:moveTo>
                  <a:pt x="247227" y="1175004"/>
                </a:moveTo>
                <a:lnTo>
                  <a:pt x="211836" y="1175004"/>
                </a:lnTo>
                <a:lnTo>
                  <a:pt x="211836" y="1149096"/>
                </a:lnTo>
                <a:lnTo>
                  <a:pt x="247377" y="1149096"/>
                </a:lnTo>
                <a:lnTo>
                  <a:pt x="249936" y="1161288"/>
                </a:lnTo>
                <a:lnTo>
                  <a:pt x="247227" y="1175004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3"/>
          <p:cNvSpPr txBox="1"/>
          <p:nvPr/>
        </p:nvSpPr>
        <p:spPr>
          <a:xfrm>
            <a:off x="9385300" y="6296025"/>
            <a:ext cx="1676400" cy="6758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Дорожное </a:t>
            </a:r>
          </a:p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хозяйство и транспорт</a:t>
            </a:r>
            <a:endParaRPr sz="1400" b="1" dirty="0">
              <a:cs typeface="Microsoft Sans Serif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80300" y="6829425"/>
            <a:ext cx="1482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Физическая </a:t>
            </a:r>
          </a:p>
          <a:p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культура и спорт</a:t>
            </a:r>
            <a:endParaRPr lang="ru-RU" sz="1400" b="1" dirty="0"/>
          </a:p>
        </p:txBody>
      </p:sp>
      <p:sp>
        <p:nvSpPr>
          <p:cNvPr id="25" name="object 19"/>
          <p:cNvSpPr/>
          <p:nvPr/>
        </p:nvSpPr>
        <p:spPr>
          <a:xfrm>
            <a:off x="10147300" y="5381625"/>
            <a:ext cx="353568" cy="990600"/>
          </a:xfrm>
          <a:custGeom>
            <a:avLst/>
            <a:gdLst/>
            <a:ahLst/>
            <a:cxnLst/>
            <a:rect l="l" t="t" r="r" b="b"/>
            <a:pathLst>
              <a:path w="364490" h="1112520">
                <a:moveTo>
                  <a:pt x="313944" y="73491"/>
                </a:moveTo>
                <a:lnTo>
                  <a:pt x="312705" y="73247"/>
                </a:lnTo>
                <a:lnTo>
                  <a:pt x="300609" y="65151"/>
                </a:lnTo>
                <a:lnTo>
                  <a:pt x="292512" y="53054"/>
                </a:lnTo>
                <a:lnTo>
                  <a:pt x="289560" y="38100"/>
                </a:lnTo>
                <a:lnTo>
                  <a:pt x="292512" y="23145"/>
                </a:lnTo>
                <a:lnTo>
                  <a:pt x="300609" y="11049"/>
                </a:lnTo>
                <a:lnTo>
                  <a:pt x="312705" y="2952"/>
                </a:lnTo>
                <a:lnTo>
                  <a:pt x="327660" y="0"/>
                </a:lnTo>
                <a:lnTo>
                  <a:pt x="341733" y="2952"/>
                </a:lnTo>
                <a:lnTo>
                  <a:pt x="353377" y="11049"/>
                </a:lnTo>
                <a:lnTo>
                  <a:pt x="361307" y="23145"/>
                </a:lnTo>
                <a:lnTo>
                  <a:pt x="364236" y="38100"/>
                </a:lnTo>
                <a:lnTo>
                  <a:pt x="313944" y="38100"/>
                </a:lnTo>
                <a:lnTo>
                  <a:pt x="313944" y="73491"/>
                </a:lnTo>
                <a:close/>
              </a:path>
              <a:path w="364490" h="1112520">
                <a:moveTo>
                  <a:pt x="327660" y="76200"/>
                </a:moveTo>
                <a:lnTo>
                  <a:pt x="313944" y="73491"/>
                </a:lnTo>
                <a:lnTo>
                  <a:pt x="313944" y="38100"/>
                </a:lnTo>
                <a:lnTo>
                  <a:pt x="339852" y="38100"/>
                </a:lnTo>
                <a:lnTo>
                  <a:pt x="339852" y="73641"/>
                </a:lnTo>
                <a:lnTo>
                  <a:pt x="327660" y="76200"/>
                </a:lnTo>
                <a:close/>
              </a:path>
              <a:path w="364490" h="1112520">
                <a:moveTo>
                  <a:pt x="339852" y="73641"/>
                </a:moveTo>
                <a:lnTo>
                  <a:pt x="339852" y="38100"/>
                </a:lnTo>
                <a:lnTo>
                  <a:pt x="364236" y="38100"/>
                </a:lnTo>
                <a:lnTo>
                  <a:pt x="361307" y="53054"/>
                </a:lnTo>
                <a:lnTo>
                  <a:pt x="353377" y="65151"/>
                </a:lnTo>
                <a:lnTo>
                  <a:pt x="341733" y="73247"/>
                </a:lnTo>
                <a:lnTo>
                  <a:pt x="339852" y="73641"/>
                </a:lnTo>
                <a:close/>
              </a:path>
              <a:path w="364490" h="1112520">
                <a:moveTo>
                  <a:pt x="313944" y="556260"/>
                </a:moveTo>
                <a:lnTo>
                  <a:pt x="313944" y="73491"/>
                </a:lnTo>
                <a:lnTo>
                  <a:pt x="327660" y="76200"/>
                </a:lnTo>
                <a:lnTo>
                  <a:pt x="339852" y="76200"/>
                </a:lnTo>
                <a:lnTo>
                  <a:pt x="339852" y="544068"/>
                </a:lnTo>
                <a:lnTo>
                  <a:pt x="327660" y="544068"/>
                </a:lnTo>
                <a:lnTo>
                  <a:pt x="313944" y="556260"/>
                </a:lnTo>
                <a:close/>
              </a:path>
              <a:path w="364490" h="1112520">
                <a:moveTo>
                  <a:pt x="339852" y="76200"/>
                </a:moveTo>
                <a:lnTo>
                  <a:pt x="327660" y="76200"/>
                </a:lnTo>
                <a:lnTo>
                  <a:pt x="339852" y="73641"/>
                </a:lnTo>
                <a:lnTo>
                  <a:pt x="339852" y="76200"/>
                </a:lnTo>
                <a:close/>
              </a:path>
              <a:path w="364490" h="1112520">
                <a:moveTo>
                  <a:pt x="25908" y="1040231"/>
                </a:moveTo>
                <a:lnTo>
                  <a:pt x="25908" y="544068"/>
                </a:lnTo>
                <a:lnTo>
                  <a:pt x="313944" y="544068"/>
                </a:lnTo>
                <a:lnTo>
                  <a:pt x="313944" y="556260"/>
                </a:lnTo>
                <a:lnTo>
                  <a:pt x="50292" y="556260"/>
                </a:lnTo>
                <a:lnTo>
                  <a:pt x="38100" y="568452"/>
                </a:lnTo>
                <a:lnTo>
                  <a:pt x="50292" y="568452"/>
                </a:lnTo>
                <a:lnTo>
                  <a:pt x="50292" y="1037844"/>
                </a:lnTo>
                <a:lnTo>
                  <a:pt x="38100" y="1037844"/>
                </a:lnTo>
                <a:lnTo>
                  <a:pt x="25908" y="1040231"/>
                </a:lnTo>
                <a:close/>
              </a:path>
              <a:path w="364490" h="1112520">
                <a:moveTo>
                  <a:pt x="339852" y="568452"/>
                </a:moveTo>
                <a:lnTo>
                  <a:pt x="50292" y="568452"/>
                </a:lnTo>
                <a:lnTo>
                  <a:pt x="50292" y="556260"/>
                </a:lnTo>
                <a:lnTo>
                  <a:pt x="313944" y="556260"/>
                </a:lnTo>
                <a:lnTo>
                  <a:pt x="327660" y="544068"/>
                </a:lnTo>
                <a:lnTo>
                  <a:pt x="339852" y="544068"/>
                </a:lnTo>
                <a:lnTo>
                  <a:pt x="339852" y="568452"/>
                </a:lnTo>
                <a:close/>
              </a:path>
              <a:path w="364490" h="1112520">
                <a:moveTo>
                  <a:pt x="50292" y="568452"/>
                </a:moveTo>
                <a:lnTo>
                  <a:pt x="38100" y="568452"/>
                </a:lnTo>
                <a:lnTo>
                  <a:pt x="50292" y="556260"/>
                </a:lnTo>
                <a:lnTo>
                  <a:pt x="50292" y="568452"/>
                </a:lnTo>
                <a:close/>
              </a:path>
              <a:path w="364490" h="1112520">
                <a:moveTo>
                  <a:pt x="50292" y="1074420"/>
                </a:moveTo>
                <a:lnTo>
                  <a:pt x="25908" y="1074420"/>
                </a:lnTo>
                <a:lnTo>
                  <a:pt x="25908" y="1040231"/>
                </a:lnTo>
                <a:lnTo>
                  <a:pt x="38100" y="1037844"/>
                </a:lnTo>
                <a:lnTo>
                  <a:pt x="50292" y="1040381"/>
                </a:lnTo>
                <a:lnTo>
                  <a:pt x="50292" y="1074420"/>
                </a:lnTo>
                <a:close/>
              </a:path>
              <a:path w="364490" h="1112520">
                <a:moveTo>
                  <a:pt x="50292" y="1040381"/>
                </a:moveTo>
                <a:lnTo>
                  <a:pt x="38100" y="1037844"/>
                </a:lnTo>
                <a:lnTo>
                  <a:pt x="50292" y="1037844"/>
                </a:lnTo>
                <a:lnTo>
                  <a:pt x="50292" y="1040381"/>
                </a:lnTo>
                <a:close/>
              </a:path>
              <a:path w="364490" h="1112520">
                <a:moveTo>
                  <a:pt x="38100" y="1112520"/>
                </a:moveTo>
                <a:lnTo>
                  <a:pt x="23145" y="1109567"/>
                </a:lnTo>
                <a:lnTo>
                  <a:pt x="11049" y="1101471"/>
                </a:lnTo>
                <a:lnTo>
                  <a:pt x="2952" y="1089374"/>
                </a:lnTo>
                <a:lnTo>
                  <a:pt x="0" y="1074420"/>
                </a:lnTo>
                <a:lnTo>
                  <a:pt x="2952" y="1060346"/>
                </a:lnTo>
                <a:lnTo>
                  <a:pt x="11049" y="1048702"/>
                </a:lnTo>
                <a:lnTo>
                  <a:pt x="23145" y="1040772"/>
                </a:lnTo>
                <a:lnTo>
                  <a:pt x="25908" y="1040231"/>
                </a:lnTo>
                <a:lnTo>
                  <a:pt x="25908" y="1074420"/>
                </a:lnTo>
                <a:lnTo>
                  <a:pt x="74676" y="1074420"/>
                </a:lnTo>
                <a:lnTo>
                  <a:pt x="71747" y="1089374"/>
                </a:lnTo>
                <a:lnTo>
                  <a:pt x="63817" y="1101471"/>
                </a:lnTo>
                <a:lnTo>
                  <a:pt x="52173" y="1109567"/>
                </a:lnTo>
                <a:lnTo>
                  <a:pt x="38100" y="1112520"/>
                </a:lnTo>
                <a:close/>
              </a:path>
              <a:path w="364490" h="1112520">
                <a:moveTo>
                  <a:pt x="74676" y="1074420"/>
                </a:moveTo>
                <a:lnTo>
                  <a:pt x="50292" y="1074420"/>
                </a:lnTo>
                <a:lnTo>
                  <a:pt x="50292" y="1040381"/>
                </a:lnTo>
                <a:lnTo>
                  <a:pt x="52173" y="1040772"/>
                </a:lnTo>
                <a:lnTo>
                  <a:pt x="63817" y="1048702"/>
                </a:lnTo>
                <a:lnTo>
                  <a:pt x="71747" y="1060346"/>
                </a:lnTo>
                <a:lnTo>
                  <a:pt x="74676" y="1074420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4527</TotalTime>
  <Words>4103</Words>
  <Application>Microsoft Office PowerPoint</Application>
  <PresentationFormat>Произвольный</PresentationFormat>
  <Paragraphs>687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Слайд 4</vt:lpstr>
      <vt:lpstr>СТРУКТУРА НАЛОГОВЫХ ДОХОДОВ  2026 год</vt:lpstr>
      <vt:lpstr>СТРУКТУРА НЕНАЛОГОВЫХ ДОХОДОВ  2026 год</vt:lpstr>
      <vt:lpstr>ОБЪЕМ И СТРУКТУРА БЕЗВОЗМЕЗДНЫХ ПОСТУПЛЕНИЙ 2026 ГОД, ТЫС. РУБЛЕЙ</vt:lpstr>
      <vt:lpstr>Слайд 8</vt:lpstr>
      <vt:lpstr>            РАСХОДЫ БЮДЖЕТА В РАМКАХ МУНИЦИПАЛЬНЫХ ПРОГРАММ В 2026 ГОДУ</vt:lpstr>
      <vt:lpstr>Муниципальные программы социальной направленности  2026-2028годы</vt:lpstr>
      <vt:lpstr>Муниципальные программы обеспечения жизнедеятельности 2026-2028годы</vt:lpstr>
      <vt:lpstr>Муниципальные программы экономической направленности  2026-2028годы</vt:lpstr>
      <vt:lpstr>Муниципальные программы общественной безопасности 2026-2028годы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36,5%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ÐﾟÑ•Ð¾ÐµÐºÑ‡ Ð·Ð°ÐºÐ¾Ð½Ð° 25-27Ð¿Ð¾Ñ†Ð¾Ð»Ðµ Ð¿Ñ•Ð°Ð²Ð¾Ðº.pptx</dc:title>
  <dc:creator>perestoronina</dc:creator>
  <cp:lastModifiedBy>user12341234</cp:lastModifiedBy>
  <cp:revision>863</cp:revision>
  <dcterms:created xsi:type="dcterms:W3CDTF">2024-12-03T05:22:54Z</dcterms:created>
  <dcterms:modified xsi:type="dcterms:W3CDTF">2025-12-25T07:33:58Z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LastSaved">
    <vt:filetime>2024-12-03T00:00:00Z</vt:filetime>
  </property>
</Properties>
</file>