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40" r:id="rId3"/>
    <p:sldId id="259" r:id="rId4"/>
    <p:sldId id="260" r:id="rId5"/>
    <p:sldId id="306" r:id="rId6"/>
    <p:sldId id="307" r:id="rId7"/>
    <p:sldId id="308" r:id="rId8"/>
    <p:sldId id="309" r:id="rId9"/>
    <p:sldId id="261" r:id="rId10"/>
    <p:sldId id="310" r:id="rId11"/>
    <p:sldId id="263" r:id="rId12"/>
    <p:sldId id="265" r:id="rId13"/>
    <p:sldId id="312" r:id="rId14"/>
    <p:sldId id="328" r:id="rId15"/>
    <p:sldId id="315" r:id="rId16"/>
    <p:sldId id="314" r:id="rId17"/>
    <p:sldId id="327" r:id="rId18"/>
    <p:sldId id="336" r:id="rId19"/>
    <p:sldId id="316" r:id="rId20"/>
    <p:sldId id="329" r:id="rId21"/>
    <p:sldId id="331" r:id="rId22"/>
    <p:sldId id="339" r:id="rId23"/>
    <p:sldId id="320" r:id="rId24"/>
    <p:sldId id="334" r:id="rId25"/>
    <p:sldId id="321" r:id="rId26"/>
    <p:sldId id="332" r:id="rId27"/>
    <p:sldId id="323" r:id="rId28"/>
    <p:sldId id="338" r:id="rId29"/>
    <p:sldId id="333" r:id="rId30"/>
    <p:sldId id="335" r:id="rId31"/>
    <p:sldId id="324" r:id="rId32"/>
    <p:sldId id="311" r:id="rId33"/>
    <p:sldId id="292" r:id="rId34"/>
    <p:sldId id="305" r:id="rId35"/>
    <p:sldId id="34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6A"/>
    <a:srgbClr val="41D35D"/>
    <a:srgbClr val="FCD9D2"/>
    <a:srgbClr val="67B9FD"/>
    <a:srgbClr val="00CC00"/>
    <a:srgbClr val="F7F9F1"/>
    <a:srgbClr val="B8BF59"/>
    <a:srgbClr val="1ED095"/>
    <a:srgbClr val="269280"/>
    <a:srgbClr val="2CE0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2341234\AppData\Roaming\Microsoft\Excel\&#1055;&#1088;&#1086;&#1075;&#1088;&#1072;&#1084;&#1084;&#1072;%20&#1078;&#1080;&#1079;&#1085;&#1077;&#1086;&#1073;&#1077;&#1089;&#1087;&#1077;&#1095;&#1077;&#1085;&#1080;&#1103;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-qrn3h1e347h\&#1087;&#1086;&#1095;&#1090;&#1072;%202005\&#1054;&#1073;&#1097;&#1080;&#1081;\&#1044;&#1059;&#1052;&#1067;%20&#1054;&#1050;&#1056;&#1059;&#1043;\2025\&#1044;&#1059;&#1052;&#1040;%20&#1087;&#1086;%20&#1043;&#1086;&#1076;&#1086;&#1074;&#1086;&#1084;&#1091;%20&#1086;&#1090;&#1095;&#1105;&#1090;&#1091;\&#1055;&#1056;&#1048;&#1051;&#1054;&#1046;&#1045;&#1053;&#1048;&#1071;%20&#1048;%20&#1058;&#1045;&#1050;&#1057;&#1058;%20&#1088;&#1077;&#1096;&#1077;&#1085;&#1080;&#1103;\&#1044;&#1086;&#1093;&#1086;&#1076;&#1099;\&#1058;&#1072;&#1073;&#1083;&#1080;&#1094;&#1072;%20&#1082;%20&#1087;&#1086;&#1103;&#1089;&#1085;&#1080;&#1090;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-qrn3h1e347h\&#1087;&#1086;&#1095;&#1090;&#1072;%202005\&#1054;&#1073;&#1097;&#1080;&#1081;\&#1044;&#1059;&#1052;&#1067;%20&#1054;&#1050;&#1056;&#1059;&#1043;\2025\&#1044;&#1059;&#1052;&#1040;%20&#1087;&#1086;%20&#1043;&#1086;&#1076;&#1086;&#1074;&#1086;&#1084;&#1091;%20&#1086;&#1090;&#1095;&#1105;&#1090;&#1091;\&#1055;&#1056;&#1048;&#1051;&#1054;&#1046;&#1045;&#1053;&#1048;&#1071;%20&#1048;%20&#1058;&#1045;&#1050;&#1057;&#1058;%20&#1088;&#1077;&#1096;&#1077;&#1085;&#1080;&#1103;\&#1044;&#1086;&#1093;&#1086;&#1076;&#1099;\&#1058;&#1072;&#1073;&#1083;&#1080;&#1094;&#1072;%20&#1082;%20&#1087;&#1086;&#1103;&#1089;&#1085;&#1080;&#1090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-qrn3h1e347h\&#1087;&#1086;&#1095;&#1090;&#1072;%202005\&#1054;&#1073;&#1097;&#1080;&#1081;\&#1044;&#1059;&#1052;&#1067;%20&#1054;&#1050;&#1056;&#1059;&#1043;\2025\&#1044;&#1059;&#1052;&#1040;%20&#1087;&#1086;%20&#1043;&#1086;&#1076;&#1086;&#1074;&#1086;&#1084;&#1091;%20&#1086;&#1090;&#1095;&#1105;&#1090;&#1091;\&#1055;&#1056;&#1048;&#1051;&#1054;&#1046;&#1045;&#1053;&#1048;&#1071;%20&#1048;%20&#1058;&#1045;&#1050;&#1057;&#1058;%20&#1088;&#1077;&#1096;&#1077;&#1085;&#1080;&#1103;\&#1044;&#1086;&#1093;&#1086;&#1076;&#1099;\&#1058;&#1072;&#1073;&#1083;&#1080;&#1094;&#1072;%20&#1082;%20&#1087;&#1086;&#1103;&#1089;&#1085;&#1080;&#1090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-qrn3h1e347h\&#1087;&#1086;&#1095;&#1090;&#1072;%202005\&#1054;&#1073;&#1097;&#1080;&#1081;\&#1044;&#1059;&#1052;&#1067;%20&#1054;&#1050;&#1056;&#1059;&#1043;\2025\&#1044;&#1059;&#1052;&#1040;%20&#1087;&#1086;%20&#1043;&#1086;&#1076;&#1086;&#1074;&#1086;&#1084;&#1091;%20&#1086;&#1090;&#1095;&#1105;&#1090;&#1091;\&#1055;&#1056;&#1048;&#1051;&#1054;&#1046;&#1045;&#1053;&#1048;&#1071;%20&#1048;%20&#1058;&#1045;&#1050;&#1057;&#1058;%20&#1088;&#1077;&#1096;&#1077;&#1085;&#1080;&#1103;\&#1044;&#1086;&#1093;&#1086;&#1076;&#1099;\&#1058;&#1072;&#1073;&#1083;&#1080;&#1094;&#1072;%20&#1082;%20&#1087;&#1086;&#1103;&#1089;&#1085;&#1080;&#1090;.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in-qrn3h1e347h\&#1087;&#1086;&#1095;&#1090;&#1072;%202005\&#1054;&#1073;&#1097;&#1080;&#1081;\&#1044;&#1059;&#1052;&#1067;%20&#1054;&#1050;&#1056;&#1059;&#1043;\2025\&#1044;&#1059;&#1052;&#1040;%20&#1087;&#1086;%20&#1043;&#1086;&#1076;&#1086;&#1074;&#1086;&#1084;&#1091;%20&#1086;&#1090;&#1095;&#1105;&#1090;&#1091;\&#1055;&#1056;&#1048;&#1051;&#1054;&#1046;&#1045;&#1053;&#1048;&#1071;%20&#1048;%20&#1058;&#1045;&#1050;&#1057;&#1058;%20&#1088;&#1077;&#1096;&#1077;&#1085;&#1080;&#1103;\&#1044;&#1086;&#1093;&#1086;&#1076;&#1099;\&#1058;&#1072;&#1073;&#1083;&#1080;&#1094;&#1072;%20&#1082;%20&#1087;&#1086;&#1103;&#1089;&#1085;&#1080;&#1090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-qrn3h1e347h\&#1087;&#1086;&#1095;&#1090;&#1072;%202005\&#1054;&#1073;&#1097;&#1080;&#1081;\&#1044;&#1059;&#1052;&#1067;%20&#1054;&#1050;&#1056;&#1059;&#1043;\2025\&#1044;&#1059;&#1052;&#1040;%20&#1087;&#1086;%20&#1043;&#1086;&#1076;&#1086;&#1074;&#1086;&#1084;&#1091;%20&#1086;&#1090;&#1095;&#1105;&#1090;&#1091;\&#1055;&#1056;&#1048;&#1051;&#1054;&#1046;&#1045;&#1053;&#1048;&#1071;%20&#1048;%20&#1058;&#1045;&#1050;&#1057;&#1058;%20&#1088;&#1077;&#1096;&#1077;&#1085;&#1080;&#1103;\&#1056;&#1072;&#1089;&#1093;&#1086;&#1076;&#1099;\&#1042;&#1057;&#1055;&#1054;&#1052;\%20&#1088;&#1072;&#1079;&#1076;.%20&#1087;&#1086;&#1076;&#108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-qrn3h1e347h\&#1087;&#1086;&#1095;&#1090;&#1072;%202005\&#1054;&#1073;&#1097;&#1080;&#1081;\&#1044;&#1059;&#1052;&#1067;%20&#1054;&#1050;&#1056;&#1059;&#1043;\2025\&#1044;&#1059;&#1052;&#1040;%20&#1087;&#1086;%20&#1043;&#1086;&#1076;&#1086;&#1074;&#1086;&#1084;&#1091;%20&#1086;&#1090;&#1095;&#1105;&#1090;&#1091;\&#1055;&#1056;&#1048;&#1051;&#1054;&#1046;&#1045;&#1053;&#1048;&#1071;%20&#1048;%20&#1058;&#1045;&#1050;&#1057;&#1058;%20&#1088;&#1077;&#1096;&#1077;&#1085;&#1080;&#1103;\&#1056;&#1072;&#1089;&#1093;&#1086;&#1076;&#1099;\&#1042;&#1057;&#1055;&#1054;&#1052;\%20&#1088;&#1072;&#1079;&#1076;.%20&#1087;&#1086;&#1076;&#108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spPr>
            <a:gradFill flip="none" rotWithShape="1">
              <a:gsLst>
                <a:gs pos="0">
                  <a:srgbClr val="00B050"/>
                </a:gs>
                <a:gs pos="39999">
                  <a:srgbClr val="92D050"/>
                </a:gs>
                <a:gs pos="70000">
                  <a:srgbClr val="41D35D"/>
                </a:gs>
                <a:gs pos="100000">
                  <a:srgbClr val="FFEBFA"/>
                </a:gs>
              </a:gsLst>
              <a:lin ang="8100000" scaled="0"/>
              <a:tileRect/>
            </a:gradFill>
            <a:effectLst>
              <a:outerShdw blurRad="190500" dist="50800" dir="5400000" algn="ctr" rotWithShape="0">
                <a:prstClr val="white">
                  <a:lumMod val="85000"/>
                </a:prstClr>
              </a:outerShdw>
            </a:effectLst>
          </c:spPr>
          <c:dLbls>
            <c:dLbl>
              <c:idx val="0"/>
              <c:layout>
                <c:manualLayout>
                  <c:x val="8.6956640817036409E-3"/>
                  <c:y val="-5.577303011688732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val>
            <c:numRef>
              <c:f>'[Программа жизнеобеспечения (version 1).xlsb]Лист1'!$B$37:$C$37</c:f>
              <c:numCache>
                <c:formatCode>#,##0</c:formatCode>
                <c:ptCount val="2"/>
                <c:pt idx="0">
                  <c:v>1326743</c:v>
                </c:pt>
                <c:pt idx="1">
                  <c:v>1657330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8100000" scaled="0"/>
            </a:gra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val>
            <c:numRef>
              <c:f>'[Программа жизнеобеспечения (version 1).xlsb]Лист1'!$B$38:$C$38</c:f>
              <c:numCache>
                <c:formatCode>General</c:formatCode>
                <c:ptCount val="2"/>
                <c:pt idx="0" formatCode="#,##0">
                  <c:v>355339</c:v>
                </c:pt>
                <c:pt idx="1">
                  <c:v>24752</c:v>
                </c:pt>
              </c:numCache>
            </c:numRef>
          </c:val>
        </c:ser>
        <c:gapWidth val="75"/>
        <c:overlap val="100"/>
        <c:axId val="100926208"/>
        <c:axId val="100927744"/>
      </c:barChart>
      <c:catAx>
        <c:axId val="100926208"/>
        <c:scaling>
          <c:orientation val="minMax"/>
        </c:scaling>
        <c:delete val="1"/>
        <c:axPos val="b"/>
        <c:majorTickMark val="none"/>
        <c:tickLblPos val="none"/>
        <c:crossAx val="100927744"/>
        <c:crosses val="autoZero"/>
        <c:auto val="1"/>
        <c:lblAlgn val="ctr"/>
        <c:lblOffset val="100"/>
      </c:catAx>
      <c:valAx>
        <c:axId val="100927744"/>
        <c:scaling>
          <c:orientation val="minMax"/>
        </c:scaling>
        <c:delete val="1"/>
        <c:axPos val="l"/>
        <c:majorGridlines/>
        <c:numFmt formatCode="#,##0" sourceLinked="1"/>
        <c:majorTickMark val="none"/>
        <c:tickLblPos val="none"/>
        <c:crossAx val="100926208"/>
        <c:crosses val="autoZero"/>
        <c:crossBetween val="between"/>
      </c:valAx>
    </c:plotArea>
    <c:plotVisOnly val="1"/>
  </c:chart>
  <c:spPr>
    <a:effectLst>
      <a:outerShdw blurRad="317500" dist="190500" dir="5400000" algn="ctr" rotWithShape="0">
        <a:srgbClr val="C0504D">
          <a:lumMod val="20000"/>
          <a:lumOff val="80000"/>
        </a:srgb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</c:spPr>
          <c:dPt>
            <c:idx val="0"/>
            <c:spPr>
              <a:solidFill>
                <a:schemeClr val="accent2"/>
              </a:solidFill>
            </c:spPr>
          </c:dPt>
          <c:val>
            <c:numRef>
              <c:f>Лист2!$G$53:$G$54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95.6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ser>
          <c:idx val="0"/>
          <c:order val="0"/>
          <c:spPr>
            <a:solidFill>
              <a:srgbClr val="AFCFFF"/>
            </a:solidFill>
          </c:spPr>
          <c:dPt>
            <c:idx val="1"/>
            <c:spPr>
              <a:solidFill>
                <a:schemeClr val="accent2"/>
              </a:solidFill>
            </c:spPr>
          </c:dPt>
          <c:val>
            <c:numRef>
              <c:f>Лист2!$G$51:$G$52</c:f>
              <c:numCache>
                <c:formatCode>General</c:formatCode>
                <c:ptCount val="2"/>
                <c:pt idx="0">
                  <c:v>98.9</c:v>
                </c:pt>
                <c:pt idx="1">
                  <c:v>1.1000000000000001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spPr>
            <a:solidFill>
              <a:srgbClr val="97C1FF"/>
            </a:solidFill>
          </c:spPr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val>
            <c:numRef>
              <c:f>Лист2!$C$76:$C$77</c:f>
              <c:numCache>
                <c:formatCode>0.0</c:formatCode>
                <c:ptCount val="2"/>
                <c:pt idx="0">
                  <c:v>6.2732292164130792</c:v>
                </c:pt>
                <c:pt idx="1">
                  <c:v>93.726770783586645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ser>
          <c:idx val="0"/>
          <c:order val="0"/>
          <c:spPr>
            <a:solidFill>
              <a:srgbClr val="AFCFFF"/>
            </a:solidFill>
          </c:spPr>
          <c:dPt>
            <c:idx val="0"/>
            <c:spPr>
              <a:solidFill>
                <a:srgbClr val="FBA18F"/>
              </a:solidFill>
            </c:spPr>
          </c:dPt>
          <c:val>
            <c:numRef>
              <c:f>Лист2!$D$76:$D$77</c:f>
              <c:numCache>
                <c:formatCode>0.0</c:formatCode>
                <c:ptCount val="2"/>
                <c:pt idx="0">
                  <c:v>4.2682686117741406</c:v>
                </c:pt>
                <c:pt idx="1">
                  <c:v>95.731731388225882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677143482064744"/>
          <c:y val="2.3148148148148147E-2"/>
          <c:w val="0.53888888888888964"/>
          <c:h val="0.89814814814814825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3.0555555555555582E-2"/>
                  <c:y val="2.7777777777777901E-2"/>
                </c:manualLayout>
              </c:layout>
              <c:showVal val="1"/>
            </c:dLbl>
            <c:dLbl>
              <c:idx val="6"/>
              <c:layout>
                <c:manualLayout>
                  <c:x val="-4.7222222222222332E-2"/>
                  <c:y val="4.6296296296296493E-3"/>
                </c:manualLayout>
              </c:layout>
              <c:showVal val="1"/>
            </c:dLbl>
            <c:dLbl>
              <c:idx val="8"/>
              <c:layout>
                <c:manualLayout>
                  <c:x val="-8.3333333333333506E-3"/>
                  <c:y val="-2.777777777777795E-2"/>
                </c:manualLayout>
              </c:layout>
              <c:showVal val="1"/>
            </c:dLbl>
            <c:dLbl>
              <c:idx val="10"/>
              <c:layout>
                <c:manualLayout>
                  <c:x val="8.3333333333333506E-3"/>
                  <c:y val="3.7037037037037056E-2"/>
                </c:manualLayout>
              </c:layout>
              <c:showVal val="1"/>
            </c:dLbl>
            <c:dLbl>
              <c:idx val="11"/>
              <c:layout>
                <c:manualLayout>
                  <c:x val="1.9444444444444445E-2"/>
                  <c:y val="-4.629666083406252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Лист2!$G$34:$G$45</c:f>
              <c:numCache>
                <c:formatCode>0.0</c:formatCode>
                <c:ptCount val="12"/>
                <c:pt idx="0">
                  <c:v>45.721128274689924</c:v>
                </c:pt>
                <c:pt idx="1">
                  <c:v>4.4019935892204414</c:v>
                </c:pt>
                <c:pt idx="2">
                  <c:v>25.844334565020986</c:v>
                </c:pt>
                <c:pt idx="3">
                  <c:v>2.8142140322340082E-3</c:v>
                </c:pt>
                <c:pt idx="4">
                  <c:v>1.0361936066685615</c:v>
                </c:pt>
                <c:pt idx="5">
                  <c:v>1.5213641058257046</c:v>
                </c:pt>
                <c:pt idx="6">
                  <c:v>1.0730598104908271</c:v>
                </c:pt>
                <c:pt idx="7">
                  <c:v>1.1397566830547732</c:v>
                </c:pt>
                <c:pt idx="8">
                  <c:v>1.7470640712108718</c:v>
                </c:pt>
                <c:pt idx="9">
                  <c:v>10.677128038295818</c:v>
                </c:pt>
                <c:pt idx="10">
                  <c:v>1.4594513971165533</c:v>
                </c:pt>
                <c:pt idx="11">
                  <c:v>1.0713712820714827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0"/>
            <c:spPr>
              <a:solidFill>
                <a:srgbClr val="F6EC6A"/>
              </a:solidFill>
            </c:spPr>
          </c:dPt>
          <c:dLbls>
            <c:dLbl>
              <c:idx val="1"/>
              <c:layout>
                <c:manualLayout>
                  <c:x val="3.3074703906526205E-2"/>
                  <c:y val="-6.002870179115320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6940739563786594E-2"/>
                </c:manualLayout>
              </c:layout>
              <c:showVal val="1"/>
            </c:dLbl>
            <c:dLbl>
              <c:idx val="4"/>
              <c:layout>
                <c:manualLayout>
                  <c:x val="-1.1808113506653301E-2"/>
                  <c:y val="6.4256578372618714E-3"/>
                </c:manualLayout>
              </c:layout>
              <c:showVal val="1"/>
            </c:dLbl>
            <c:dLbl>
              <c:idx val="5"/>
              <c:layout>
                <c:manualLayout>
                  <c:x val="-5.9040567533266523E-3"/>
                  <c:y val="2.141885945753964E-2"/>
                </c:manualLayout>
              </c:layout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rPr>
                      <a:t>22,2%</a:t>
                    </a:r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layout>
                <c:manualLayout>
                  <c:x val="4.1343379883157748E-3"/>
                  <c:y val="-1.6161573559156674E-2"/>
                </c:manualLayout>
              </c:layout>
              <c:showVal val="1"/>
            </c:dLbl>
            <c:dLbl>
              <c:idx val="10"/>
              <c:layout>
                <c:manualLayout>
                  <c:x val="1.4470182959105213E-2"/>
                  <c:y val="-6.0028701791153202E-2"/>
                </c:manualLayout>
              </c:layout>
              <c:showVal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Лист1!$G$8:$G$19</c:f>
              <c:numCache>
                <c:formatCode>0.0%</c:formatCode>
                <c:ptCount val="12"/>
                <c:pt idx="0">
                  <c:v>8.2728003364027719E-2</c:v>
                </c:pt>
                <c:pt idx="1">
                  <c:v>5.2857787603549308E-4</c:v>
                </c:pt>
                <c:pt idx="2">
                  <c:v>1.072040223366626E-2</c:v>
                </c:pt>
                <c:pt idx="3">
                  <c:v>0.1001575001367796</c:v>
                </c:pt>
                <c:pt idx="4">
                  <c:v>0.46399190619883612</c:v>
                </c:pt>
                <c:pt idx="5">
                  <c:v>3.9077310979702025E-3</c:v>
                </c:pt>
                <c:pt idx="6">
                  <c:v>0.22164867986542244</c:v>
                </c:pt>
                <c:pt idx="7">
                  <c:v>7.6113241995438938E-2</c:v>
                </c:pt>
                <c:pt idx="8">
                  <c:v>2.9501314584361833E-4</c:v>
                </c:pt>
                <c:pt idx="9">
                  <c:v>1.9239483221304022E-2</c:v>
                </c:pt>
                <c:pt idx="10">
                  <c:v>2.0559871278312596E-2</c:v>
                </c:pt>
                <c:pt idx="11">
                  <c:v>1.0958958636364889E-4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6ABE9E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4BAB86"/>
              </a:solidFill>
            </c:spPr>
          </c:dPt>
          <c:dLbls>
            <c:dLbl>
              <c:idx val="3"/>
              <c:layout>
                <c:manualLayout>
                  <c:x val="-8.3333333333333211E-3"/>
                  <c:y val="-4.1666666666666664E-2"/>
                </c:manualLayout>
              </c:layout>
              <c:showVal val="1"/>
            </c:dLbl>
            <c:dLbl>
              <c:idx val="4"/>
              <c:layout>
                <c:manualLayout>
                  <c:x val="-5.0925337632080612E-17"/>
                  <c:y val="-6.0185185185185147E-2"/>
                </c:manualLayout>
              </c:layout>
              <c:showVal val="1"/>
            </c:dLbl>
            <c:dLbl>
              <c:idx val="5"/>
              <c:layout>
                <c:manualLayout>
                  <c:x val="2.7777777777777991E-3"/>
                  <c:y val="6.0185185185185147E-2"/>
                </c:manualLayout>
              </c:layout>
              <c:showVal val="1"/>
            </c:dLbl>
            <c:dLbl>
              <c:idx val="6"/>
              <c:layout>
                <c:manualLayout>
                  <c:x val="2.4660260514648112E-2"/>
                  <c:y val="-5.277780499652161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Лист1!$D$44:$D$50</c:f>
              <c:numCache>
                <c:formatCode>0.0</c:formatCode>
                <c:ptCount val="7"/>
                <c:pt idx="0">
                  <c:v>44.869324619281997</c:v>
                </c:pt>
                <c:pt idx="1">
                  <c:v>41.691960754102254</c:v>
                </c:pt>
                <c:pt idx="2">
                  <c:v>5.99599178321004</c:v>
                </c:pt>
                <c:pt idx="3">
                  <c:v>2.1125894049578378</c:v>
                </c:pt>
                <c:pt idx="4">
                  <c:v>3.7615824235174853</c:v>
                </c:pt>
                <c:pt idx="5">
                  <c:v>1.489442905777506</c:v>
                </c:pt>
                <c:pt idx="6">
                  <c:v>7.9108109152857223E-2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1"/>
            <c:explosion val="10"/>
            <c:spPr>
              <a:solidFill>
                <a:srgbClr val="92D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0.76136</cdr:x>
      <cdr:y>0.27273</cdr:y>
    </cdr:from>
    <cdr:to>
      <cdr:x>0.79545</cdr:x>
      <cdr:y>0.27273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 flipV="1">
          <a:off x="4893503" y="1178727"/>
          <a:ext cx="0" cy="214314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0.76136</cdr:x>
      <cdr:y>0.27273</cdr:y>
    </cdr:from>
    <cdr:to>
      <cdr:x>0.76136</cdr:x>
      <cdr:y>0.84848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rot="5400000">
          <a:off x="3429024" y="2643206"/>
          <a:ext cx="2714644" cy="0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0.47727</cdr:x>
      <cdr:y>0.84848</cdr:y>
    </cdr:from>
    <cdr:to>
      <cdr:x>0.76136</cdr:x>
      <cdr:y>0.84848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10800000">
          <a:off x="3000394" y="4000526"/>
          <a:ext cx="1785951" cy="1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B6A46-51AB-4B28-9175-2761B8DF9C01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3773D-998D-46C7-8017-DCC1489E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3D52-EE64-41F1-B6D3-2DC0869C554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14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ED6A36-AA0B-472A-9FB7-DB5A524E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DFB3-DCAD-4AFD-BE21-AEA749767F5E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4302BE-7387-4276-87AF-EDBAFBAD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03174D-81B4-4DFF-9A55-C60A8772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68A9-76AE-48E1-AD8D-6D5B279D1D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529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B5FF654-D3BB-4B0E-82D8-37A684E5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34DB-67DA-412F-A49B-A15594991720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4F69987-1723-4BE5-95AF-7B1C65BB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CEA03F3E-76B3-4517-B7D1-91B3DE08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E390-1F67-4061-B368-64302807FF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87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AC74F3-06EA-46D2-92A0-9B32607AB1B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18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_____Microsoft_Office_Excel_97-20031.xls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5.jpeg"/><Relationship Id="rId7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6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24" y="2828544"/>
            <a:ext cx="6303264" cy="1307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050"/>
              </a:spcAft>
            </a:pPr>
            <a:r>
              <a:rPr lang="ru" sz="5300" b="1" spc="-50" dirty="0">
                <a:solidFill>
                  <a:srgbClr val="2D795A"/>
                </a:solidFill>
                <a:latin typeface="Calibri"/>
              </a:rPr>
              <a:t>Бюджет для граждан</a:t>
            </a:r>
          </a:p>
          <a:p>
            <a:pPr marR="1993900" indent="0">
              <a:lnSpc>
                <a:spcPts val="2856"/>
              </a:lnSpc>
            </a:pPr>
            <a:r>
              <a:rPr lang="ru" sz="2200" b="1" dirty="0">
                <a:solidFill>
                  <a:srgbClr val="1C4A39"/>
                </a:solidFill>
                <a:latin typeface="Calibri"/>
              </a:rPr>
              <a:t>на основе отчета об исполнении </a:t>
            </a:r>
            <a:r>
              <a:rPr lang="ru" sz="2200" b="1" dirty="0" smtClean="0">
                <a:solidFill>
                  <a:srgbClr val="1C4A39"/>
                </a:solidFill>
                <a:latin typeface="Calibri"/>
              </a:rPr>
              <a:t>бюджета Верхнекамского муниципального округа                   </a:t>
            </a:r>
            <a:r>
              <a:rPr lang="ru" sz="2200" b="1" dirty="0">
                <a:solidFill>
                  <a:srgbClr val="1C4A39"/>
                </a:solidFill>
                <a:latin typeface="Calibri"/>
              </a:rPr>
              <a:t>за </a:t>
            </a:r>
            <a:r>
              <a:rPr lang="ru" sz="2200" b="1" dirty="0" smtClean="0">
                <a:solidFill>
                  <a:srgbClr val="1C4A39"/>
                </a:solidFill>
                <a:latin typeface="Calibri"/>
              </a:rPr>
              <a:t>2024 </a:t>
            </a:r>
            <a:r>
              <a:rPr lang="ru" sz="2200" b="1" dirty="0">
                <a:solidFill>
                  <a:srgbClr val="1C4A39"/>
                </a:solidFill>
                <a:latin typeface="Calibri"/>
              </a:rPr>
              <a:t>год</a:t>
            </a:r>
          </a:p>
        </p:txBody>
      </p:sp>
      <p:pic>
        <p:nvPicPr>
          <p:cNvPr id="4" name="Picture 67" descr="Герб Верхнекам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357166"/>
            <a:ext cx="1900238" cy="2349500"/>
          </a:xfrm>
          <a:prstGeom prst="rect">
            <a:avLst/>
          </a:prstGeom>
          <a:noFill/>
        </p:spPr>
      </p:pic>
      <p:pic>
        <p:nvPicPr>
          <p:cNvPr id="8" name="Рисунок 7" descr="C:\Мои документы\БЮДЖЕТ\БО\2025\фото для слайдов\i (8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8" y="2500306"/>
            <a:ext cx="51435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22" y="1785926"/>
            <a:ext cx="11539728" cy="4517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4880" y="155448"/>
            <a:ext cx="9899904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720"/>
              </a:lnSpc>
            </a:pPr>
            <a:r>
              <a:rPr lang="ru" sz="2700" b="1" dirty="0">
                <a:solidFill>
                  <a:srgbClr val="2E75B6"/>
                </a:solidFill>
                <a:latin typeface="Arial"/>
              </a:rPr>
              <a:t>Безвозмездные поступления </a:t>
            </a:r>
            <a:r>
              <a:rPr lang="ru" sz="2700" b="1" dirty="0" smtClean="0">
                <a:solidFill>
                  <a:srgbClr val="2E75B6"/>
                </a:solidFill>
                <a:latin typeface="Arial"/>
              </a:rPr>
              <a:t>в бюджет </a:t>
            </a:r>
            <a:r>
              <a:rPr lang="ru" sz="2700" b="1" dirty="0">
                <a:solidFill>
                  <a:srgbClr val="2E75B6"/>
                </a:solidFill>
                <a:latin typeface="Arial"/>
              </a:rPr>
              <a:t>муниципального</a:t>
            </a:r>
          </a:p>
          <a:p>
            <a:pPr indent="0">
              <a:lnSpc>
                <a:spcPts val="3720"/>
              </a:lnSpc>
            </a:pPr>
            <a:r>
              <a:rPr lang="ru" sz="2700" b="1" dirty="0">
                <a:solidFill>
                  <a:srgbClr val="2E75B6"/>
                </a:solidFill>
                <a:latin typeface="Arial"/>
              </a:rPr>
              <a:t>образования </a:t>
            </a:r>
            <a:r>
              <a:rPr lang="ru" sz="2700" b="1" dirty="0" smtClean="0">
                <a:solidFill>
                  <a:srgbClr val="2E75B6"/>
                </a:solidFill>
                <a:latin typeface="Arial"/>
              </a:rPr>
              <a:t>«Верхнекамский муниципальный округ» </a:t>
            </a:r>
            <a:r>
              <a:rPr lang="ru" sz="2700" b="1" dirty="0">
                <a:solidFill>
                  <a:srgbClr val="2E75B6"/>
                </a:solidFill>
                <a:latin typeface="Arial"/>
              </a:rPr>
              <a:t>от других </a:t>
            </a:r>
            <a:r>
              <a:rPr lang="ru" sz="2700" b="1" dirty="0" smtClean="0">
                <a:solidFill>
                  <a:srgbClr val="2E75B6"/>
                </a:solidFill>
                <a:latin typeface="Arial"/>
              </a:rPr>
              <a:t>бюджетов в 2024 году</a:t>
            </a:r>
            <a:endParaRPr lang="ru" sz="2700" b="1" dirty="0">
              <a:solidFill>
                <a:srgbClr val="2E75B6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9016" y="6614160"/>
            <a:ext cx="173736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 b="1">
                <a:solidFill>
                  <a:srgbClr val="7F7F7F"/>
                </a:solidFill>
                <a:latin typeface="Courier New"/>
              </a:rPr>
              <a:t>12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0974" y="0"/>
            <a:ext cx="881026" cy="9295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5704" y="142852"/>
            <a:ext cx="476296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2596" y="3000372"/>
            <a:ext cx="164307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326050 тыс. руб.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8414" y="4786322"/>
            <a:ext cx="164307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171073 т.руб.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10710" y="5786454"/>
            <a:ext cx="164307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730057 тыс. руб.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82214" y="3000372"/>
            <a:ext cx="164307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97227 тыс. руб.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736" y="198120"/>
            <a:ext cx="5230368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 dirty="0">
                <a:latin typeface="Calibri"/>
              </a:rPr>
              <a:t>РАСХОДЫ </a:t>
            </a:r>
            <a:r>
              <a:rPr lang="ru" sz="1900" b="1" dirty="0" smtClean="0">
                <a:latin typeface="Calibri"/>
              </a:rPr>
              <a:t>БЮДЖЕТА </a:t>
            </a:r>
            <a:r>
              <a:rPr lang="ru" sz="1900" b="1" dirty="0">
                <a:latin typeface="Calibri"/>
              </a:rPr>
              <a:t>В </a:t>
            </a:r>
            <a:r>
              <a:rPr lang="ru" sz="1900" b="1" dirty="0" smtClean="0">
                <a:latin typeface="Calibri"/>
              </a:rPr>
              <a:t>2024 </a:t>
            </a:r>
            <a:r>
              <a:rPr lang="ru" sz="1900" b="1" dirty="0">
                <a:latin typeface="Calibri"/>
              </a:rPr>
              <a:t>ГОДУ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6646" y="571480"/>
          <a:ext cx="6453190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09786" y="2786058"/>
            <a:ext cx="1857388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Общий объем расходов в 2024 году составил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1657330        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тыс. рублей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5704" y="142852"/>
            <a:ext cx="476296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Дуга 15"/>
          <p:cNvSpPr/>
          <p:nvPr/>
        </p:nvSpPr>
        <p:spPr>
          <a:xfrm rot="19161831">
            <a:off x="706120" y="983451"/>
            <a:ext cx="5032124" cy="4816706"/>
          </a:xfrm>
          <a:prstGeom prst="arc">
            <a:avLst>
              <a:gd name="adj1" fmla="val 11045089"/>
              <a:gd name="adj2" fmla="val 18916029"/>
            </a:avLst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596726" y="3929066"/>
            <a:ext cx="285752" cy="1785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СОЦСФЕРА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187700">
            <a:off x="93602" y="200124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525865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3652" y="1071546"/>
            <a:ext cx="910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тыс. рублей</a:t>
            </a:r>
            <a:endParaRPr lang="ru-RU" sz="1100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167438" y="1428736"/>
          <a:ext cx="5376880" cy="4643470"/>
        </p:xfrm>
        <a:graphic>
          <a:graphicData uri="http://schemas.openxmlformats.org/drawingml/2006/table">
            <a:tbl>
              <a:tblPr/>
              <a:tblGrid>
                <a:gridCol w="426831"/>
                <a:gridCol w="3334614"/>
                <a:gridCol w="987046"/>
                <a:gridCol w="628389"/>
              </a:tblGrid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137 108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876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F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17 767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165 994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768 988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59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6 476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367 345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126 145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8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31 886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1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34 074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97,8%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E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    ОБСЛУЖИВАНИЕ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0804351" y="1000108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%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 исполнения</a:t>
            </a:r>
            <a:endParaRPr lang="ru-RU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46" y="928670"/>
            <a:ext cx="5736336" cy="5711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976" y="195072"/>
            <a:ext cx="3200400" cy="2682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>
                <a:solidFill>
                  <a:srgbClr val="181717"/>
                </a:solidFill>
                <a:latin typeface="Calibri"/>
              </a:rPr>
              <a:t>РАСХОДЫ НА ОБРАЗОВАНИЕ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53586" y="285728"/>
            <a:ext cx="2039112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" sz="1400" dirty="0">
                <a:solidFill>
                  <a:srgbClr val="181717"/>
                </a:solidFill>
                <a:latin typeface="Calibri"/>
              </a:rPr>
              <a:t>Количество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67834" y="500042"/>
            <a:ext cx="1581912" cy="3688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 dirty="0">
                <a:solidFill>
                  <a:srgbClr val="181717"/>
                </a:solidFill>
                <a:latin typeface="Calibri"/>
              </a:rPr>
              <a:t>учреждений в сфере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5040" y="1091184"/>
            <a:ext cx="2042160" cy="2316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>
                <a:solidFill>
                  <a:srgbClr val="181717"/>
                </a:solidFill>
                <a:latin typeface="Calibri"/>
              </a:rPr>
              <a:t>Общее образование 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47232" y="1353312"/>
            <a:ext cx="1889760" cy="2133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-RU" sz="1600" dirty="0"/>
              <a:t>164 825 </a:t>
            </a:r>
            <a:r>
              <a:rPr lang="ru" sz="1600" dirty="0" smtClean="0">
                <a:solidFill>
                  <a:srgbClr val="181717"/>
                </a:solidFill>
                <a:latin typeface="Calibri"/>
              </a:rPr>
              <a:t>тыс. </a:t>
            </a:r>
            <a:r>
              <a:rPr lang="ru" sz="1600" dirty="0">
                <a:solidFill>
                  <a:srgbClr val="181717"/>
                </a:solidFill>
                <a:latin typeface="Calibri"/>
              </a:rPr>
              <a:t>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5040" y="1914144"/>
            <a:ext cx="2566416" cy="2316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>
                <a:solidFill>
                  <a:srgbClr val="181717"/>
                </a:solidFill>
                <a:latin typeface="Calibri"/>
              </a:rPr>
              <a:t>Дошкольное образование -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41136" y="2176272"/>
            <a:ext cx="1792224" cy="2133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-RU" sz="1600" dirty="0" smtClean="0"/>
              <a:t>153 154 </a:t>
            </a:r>
            <a:r>
              <a:rPr lang="ru" sz="1600" dirty="0" smtClean="0">
                <a:solidFill>
                  <a:srgbClr val="181717"/>
                </a:solidFill>
                <a:latin typeface="Calibri"/>
              </a:rPr>
              <a:t>тыс. </a:t>
            </a:r>
            <a:r>
              <a:rPr lang="ru" sz="1600" dirty="0">
                <a:solidFill>
                  <a:srgbClr val="181717"/>
                </a:solidFill>
                <a:latin typeface="Calibri"/>
              </a:rPr>
              <a:t>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5040" y="2743200"/>
            <a:ext cx="3139440" cy="469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 dirty="0" smtClean="0">
                <a:solidFill>
                  <a:srgbClr val="181717"/>
                </a:solidFill>
                <a:latin typeface="Calibri"/>
              </a:rPr>
              <a:t>Школы искусств - </a:t>
            </a:r>
            <a:r>
              <a:rPr lang="ru-RU" sz="1600" dirty="0" smtClean="0"/>
              <a:t>22026 </a:t>
            </a:r>
            <a:r>
              <a:rPr lang="ru" sz="1600" dirty="0" smtClean="0">
                <a:solidFill>
                  <a:srgbClr val="181717"/>
                </a:solidFill>
                <a:latin typeface="Calibri"/>
              </a:rPr>
              <a:t>тыс. </a:t>
            </a:r>
            <a:r>
              <a:rPr lang="ru" sz="1600" dirty="0">
                <a:solidFill>
                  <a:srgbClr val="181717"/>
                </a:solidFill>
                <a:latin typeface="Calibri"/>
              </a:rPr>
              <a:t>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35040" y="3560064"/>
            <a:ext cx="2987040" cy="475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 dirty="0">
                <a:solidFill>
                  <a:srgbClr val="181717"/>
                </a:solidFill>
                <a:latin typeface="Calibri"/>
              </a:rPr>
              <a:t>Другие вопросы в области образования - </a:t>
            </a:r>
            <a:r>
              <a:rPr lang="ru-RU" sz="1600" dirty="0"/>
              <a:t>7 760 </a:t>
            </a:r>
            <a:r>
              <a:rPr lang="ru" sz="1600" dirty="0" smtClean="0">
                <a:solidFill>
                  <a:srgbClr val="181717"/>
                </a:solidFill>
                <a:latin typeface="Calibri"/>
              </a:rPr>
              <a:t>тыс. </a:t>
            </a:r>
            <a:r>
              <a:rPr lang="ru" sz="1600" dirty="0">
                <a:solidFill>
                  <a:srgbClr val="181717"/>
                </a:solidFill>
                <a:latin typeface="Calibri"/>
              </a:rPr>
              <a:t>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35040" y="4383024"/>
            <a:ext cx="3322320" cy="475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600" dirty="0">
                <a:solidFill>
                  <a:srgbClr val="181717"/>
                </a:solidFill>
                <a:latin typeface="Calibri"/>
              </a:rPr>
              <a:t>Дополнительное образование детей</a:t>
            </a:r>
          </a:p>
          <a:p>
            <a:pPr indent="0"/>
            <a:r>
              <a:rPr lang="ru" sz="1600" dirty="0">
                <a:solidFill>
                  <a:srgbClr val="181717"/>
                </a:solidFill>
                <a:latin typeface="Calibri"/>
              </a:rPr>
              <a:t>- </a:t>
            </a:r>
            <a:r>
              <a:rPr lang="ru" sz="1600" dirty="0" smtClean="0">
                <a:solidFill>
                  <a:srgbClr val="181717"/>
                </a:solidFill>
                <a:latin typeface="Calibri"/>
              </a:rPr>
              <a:t>13818 тыс. рублей</a:t>
            </a:r>
            <a:endParaRPr lang="ru" sz="1600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41136" y="5218176"/>
            <a:ext cx="2273808" cy="463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600" dirty="0" smtClean="0">
                <a:solidFill>
                  <a:srgbClr val="181717"/>
                </a:solidFill>
                <a:latin typeface="Calibri"/>
              </a:rPr>
              <a:t>Молодежная политика -</a:t>
            </a:r>
          </a:p>
          <a:p>
            <a:pPr indent="0"/>
            <a:r>
              <a:rPr lang="ru-RU" sz="1600" dirty="0"/>
              <a:t>5 471</a:t>
            </a:r>
            <a:r>
              <a:rPr lang="ru" sz="1600" dirty="0" smtClean="0">
                <a:solidFill>
                  <a:srgbClr val="181717"/>
                </a:solidFill>
                <a:latin typeface="Calibri"/>
              </a:rPr>
              <a:t> тыс. рублей</a:t>
            </a:r>
            <a:endParaRPr lang="ru" sz="1600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41136" y="5919216"/>
            <a:ext cx="3139440" cy="707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896"/>
              </a:lnSpc>
            </a:pPr>
            <a:r>
              <a:rPr lang="ru" sz="1600" dirty="0">
                <a:solidFill>
                  <a:srgbClr val="181717"/>
                </a:solidFill>
                <a:latin typeface="Calibri"/>
              </a:rPr>
              <a:t>Профессиональная подготовка, переподготовка и повышение квалификации - </a:t>
            </a:r>
            <a:r>
              <a:rPr lang="ru-RU" sz="1600" dirty="0" smtClean="0"/>
              <a:t>291</a:t>
            </a:r>
            <a:r>
              <a:rPr lang="ru" sz="1600" dirty="0" smtClean="0">
                <a:solidFill>
                  <a:srgbClr val="181717"/>
                </a:solidFill>
                <a:latin typeface="Calibri"/>
              </a:rPr>
              <a:t> тыс. </a:t>
            </a:r>
            <a:r>
              <a:rPr lang="ru" sz="1600" dirty="0">
                <a:solidFill>
                  <a:srgbClr val="181717"/>
                </a:solidFill>
                <a:latin typeface="Calibri"/>
              </a:rPr>
              <a:t>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89008" y="1213104"/>
            <a:ext cx="1682496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 smtClean="0">
                <a:solidFill>
                  <a:srgbClr val="181717"/>
                </a:solidFill>
                <a:latin typeface="Calibri"/>
              </a:rPr>
              <a:t>5 учреждений</a:t>
            </a:r>
            <a:endParaRPr lang="ru" sz="1600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89008" y="2042160"/>
            <a:ext cx="1682496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 smtClean="0">
                <a:solidFill>
                  <a:srgbClr val="181717"/>
                </a:solidFill>
                <a:latin typeface="Calibri"/>
              </a:rPr>
              <a:t>9  </a:t>
            </a:r>
            <a:r>
              <a:rPr lang="ru" sz="1600" dirty="0">
                <a:solidFill>
                  <a:srgbClr val="181717"/>
                </a:solidFill>
                <a:latin typeface="Calibri"/>
              </a:rPr>
              <a:t>учреждений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5024" y="2714620"/>
            <a:ext cx="1560576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 smtClean="0">
                <a:solidFill>
                  <a:srgbClr val="181717"/>
                </a:solidFill>
                <a:latin typeface="Calibri"/>
              </a:rPr>
              <a:t>2 учреждения</a:t>
            </a:r>
            <a:endParaRPr lang="ru" sz="1600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0928" y="4511040"/>
            <a:ext cx="1444752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>
                <a:solidFill>
                  <a:srgbClr val="181717"/>
                </a:solidFill>
              </a:rPr>
              <a:t>1 учреждение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23120" y="5334000"/>
            <a:ext cx="142646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>
                <a:solidFill>
                  <a:srgbClr val="181717"/>
                </a:solidFill>
                <a:latin typeface="Calibri"/>
              </a:rPr>
              <a:t>1 учреждение</a:t>
            </a: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-762048" y="571480"/>
          <a:ext cx="6462746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Овал 27"/>
          <p:cNvSpPr/>
          <p:nvPr/>
        </p:nvSpPr>
        <p:spPr>
          <a:xfrm>
            <a:off x="1309654" y="2214554"/>
            <a:ext cx="2357454" cy="24288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Общий объем расходов на образование в 2024 году составил </a:t>
            </a:r>
            <a:r>
              <a:rPr lang="ru-RU" b="1" dirty="0" smtClean="0">
                <a:solidFill>
                  <a:schemeClr val="tx2"/>
                </a:solidFill>
              </a:rPr>
              <a:t>367345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 тыс. рублей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04448" y="0"/>
            <a:ext cx="987552" cy="104241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670" y="5286388"/>
            <a:ext cx="8436864" cy="1266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" y="5072074"/>
            <a:ext cx="856488" cy="1337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504" y="5000636"/>
            <a:ext cx="856488" cy="1409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9786" y="5214950"/>
            <a:ext cx="856488" cy="11235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9328" y="146304"/>
            <a:ext cx="11356848" cy="6461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 b="1" dirty="0">
                <a:solidFill>
                  <a:srgbClr val="C55A11"/>
                </a:solidFill>
                <a:latin typeface="Arial"/>
              </a:rPr>
              <a:t>Муниципальные программы социальной направленности</a:t>
            </a:r>
          </a:p>
          <a:p>
            <a:pPr indent="0"/>
            <a:r>
              <a:rPr lang="ru" sz="1800" b="1" dirty="0">
                <a:solidFill>
                  <a:srgbClr val="C55A11"/>
                </a:solidFill>
                <a:latin typeface="Arial"/>
              </a:rPr>
              <a:t>Муниципальная программа «Развитие </a:t>
            </a:r>
            <a:r>
              <a:rPr lang="ru" sz="1800" b="1" dirty="0" smtClean="0">
                <a:solidFill>
                  <a:srgbClr val="C55A11"/>
                </a:solidFill>
                <a:latin typeface="Arial"/>
              </a:rPr>
              <a:t>образования»</a:t>
            </a:r>
            <a:endParaRPr lang="ru" sz="1800" b="1" dirty="0">
              <a:solidFill>
                <a:srgbClr val="C55A11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072" y="1045464"/>
            <a:ext cx="4824984" cy="2331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80"/>
              </a:lnSpc>
            </a:pPr>
            <a:r>
              <a:rPr lang="ru" sz="1300">
                <a:latin typeface="Calibri"/>
              </a:rPr>
              <a:t>Цель программы -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организациях, повышение доступности качественного образования, соответствующего современным требованиям инновационного развития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81216" y="978408"/>
            <a:ext cx="3989832" cy="411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300" dirty="0">
                <a:latin typeface="Calibri"/>
              </a:rPr>
              <a:t>Ресурсное обеспечение муниципальной программы</a:t>
            </a:r>
          </a:p>
          <a:p>
            <a:pPr indent="0" algn="ctr"/>
            <a:r>
              <a:rPr lang="ru" sz="1300" dirty="0" smtClean="0">
                <a:latin typeface="Calibri"/>
              </a:rPr>
              <a:t>(тыс. </a:t>
            </a:r>
            <a:r>
              <a:rPr lang="ru" sz="1300" dirty="0">
                <a:latin typeface="Calibri"/>
              </a:rPr>
              <a:t>рублей)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20" y="2071678"/>
            <a:ext cx="984504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128666</a:t>
            </a:r>
            <a:endParaRPr lang="ru" sz="1200" dirty="0"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4496" y="1285860"/>
            <a:ext cx="984504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200" dirty="0" smtClean="0">
                <a:latin typeface="Calibri"/>
              </a:rPr>
              <a:t>183444</a:t>
            </a:r>
            <a:endParaRPr lang="ru" sz="1200" dirty="0"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3429000"/>
            <a:ext cx="326136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24826" y="3429000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39338" y="1500174"/>
            <a:ext cx="54254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171600</a:t>
            </a:r>
            <a:endParaRPr lang="ru" sz="1200" dirty="0"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025222" y="1740408"/>
            <a:ext cx="1133250" cy="161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64"/>
              </a:lnSpc>
              <a:spcAft>
                <a:spcPts val="840"/>
              </a:spcAft>
            </a:pPr>
            <a:r>
              <a:rPr lang="ru" sz="1200" dirty="0">
                <a:latin typeface="Calibri"/>
              </a:rPr>
              <a:t>■  </a:t>
            </a:r>
            <a:r>
              <a:rPr lang="ru" sz="1200" dirty="0" smtClean="0">
                <a:latin typeface="Calibri"/>
              </a:rPr>
              <a:t>федеральные                            средства</a:t>
            </a:r>
            <a:endParaRPr lang="ru" sz="1200" dirty="0">
              <a:latin typeface="Calibri"/>
            </a:endParaRPr>
          </a:p>
          <a:p>
            <a:pPr marL="152400" indent="-152400">
              <a:lnSpc>
                <a:spcPts val="1464"/>
              </a:lnSpc>
              <a:spcAft>
                <a:spcPts val="840"/>
              </a:spcAft>
            </a:pPr>
            <a:r>
              <a:rPr lang="ru" sz="1200" dirty="0">
                <a:latin typeface="Calibri"/>
              </a:rPr>
              <a:t>■    областные средства</a:t>
            </a:r>
          </a:p>
          <a:p>
            <a:pPr marL="152400" indent="-152400">
              <a:lnSpc>
                <a:spcPts val="1464"/>
              </a:lnSpc>
            </a:pPr>
            <a:r>
              <a:rPr lang="ru" sz="1200" dirty="0">
                <a:latin typeface="Calibri"/>
              </a:rPr>
              <a:t>■ </a:t>
            </a:r>
            <a:r>
              <a:rPr lang="ru" sz="1200" dirty="0" smtClean="0">
                <a:latin typeface="Calibri"/>
              </a:rPr>
              <a:t>доходы местного бюджета</a:t>
            </a:r>
            <a:endParaRPr lang="ru" sz="1200" dirty="0">
              <a:latin typeface="Calibri"/>
            </a:endParaRPr>
          </a:p>
          <a:p>
            <a:pPr marL="152400" indent="-152400">
              <a:lnSpc>
                <a:spcPts val="1464"/>
              </a:lnSpc>
            </a:pPr>
            <a:endParaRPr lang="ru" sz="1200" dirty="0"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25090" y="3429000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0624" y="3569208"/>
            <a:ext cx="2749296" cy="1100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1 - 6 лет (%)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6712" y="4929198"/>
            <a:ext cx="295656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83,92</a:t>
            </a:r>
            <a:endParaRPr lang="ru" sz="1200" dirty="0"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95406" y="4786322"/>
            <a:ext cx="295656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89,0</a:t>
            </a:r>
            <a:endParaRPr lang="ru" sz="1200" dirty="0"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24100" y="5000636"/>
            <a:ext cx="295656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82,8</a:t>
            </a:r>
            <a:endParaRPr lang="ru" sz="1200" dirty="0"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5274" y="6500834"/>
            <a:ext cx="2357454" cy="1428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52400" indent="0"/>
            <a:r>
              <a:rPr lang="ru" sz="1200" dirty="0" smtClean="0">
                <a:latin typeface="Calibri"/>
              </a:rPr>
              <a:t>2022                 2023                  2024</a:t>
            </a:r>
          </a:p>
          <a:p>
            <a:pPr marL="152400" indent="0"/>
            <a:endParaRPr lang="ru" sz="1200" dirty="0"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32960" y="3663696"/>
            <a:ext cx="6492240" cy="454152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600">
                <a:latin typeface="Calibri"/>
              </a:rPr>
              <a:t>Реализация указа Президента Российской Федерации от 07.05.2012 № 597 «О мероприятиях по реализации государственной социальной политики»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09984" y="4303776"/>
            <a:ext cx="2643206" cy="685800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Средняя заработная плата педагогических работников общеобразовательных организаций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18632" y="5077968"/>
            <a:ext cx="527304" cy="121920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200" dirty="0" smtClean="0">
                <a:latin typeface="Calibri"/>
              </a:rPr>
              <a:t>55670,13</a:t>
            </a:r>
            <a:endParaRPr lang="ru" sz="1200" dirty="0">
              <a:latin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58512" y="5215128"/>
            <a:ext cx="518160" cy="121920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200" dirty="0" smtClean="0">
                <a:latin typeface="Calibri"/>
              </a:rPr>
              <a:t>43633,15</a:t>
            </a:r>
            <a:endParaRPr lang="ru" sz="1200" dirty="0"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44112" y="6608064"/>
            <a:ext cx="39014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38942" y="4286256"/>
            <a:ext cx="2571768" cy="874776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Средняя заработная плата педагогических работников образовательных организаций, реализующих программу дошкольного образования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738616" y="5248656"/>
            <a:ext cx="521208" cy="109728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464"/>
              </a:lnSpc>
            </a:pPr>
            <a:r>
              <a:rPr lang="ru" sz="1200" dirty="0" smtClean="0">
                <a:latin typeface="Calibri"/>
              </a:rPr>
              <a:t>38764,96</a:t>
            </a:r>
            <a:endParaRPr lang="ru" sz="1200" dirty="0"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67900" y="4286256"/>
            <a:ext cx="2192506" cy="685800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40"/>
              </a:lnSpc>
            </a:pPr>
            <a:r>
              <a:rPr lang="ru" sz="1200" dirty="0">
                <a:latin typeface="Calibri"/>
              </a:rPr>
              <a:t>Средняя заработная плата педагогических работников организаций дополнительного образования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478768" y="5047488"/>
            <a:ext cx="521208" cy="121920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440"/>
              </a:lnSpc>
            </a:pPr>
            <a:r>
              <a:rPr lang="ru" sz="1200" dirty="0" smtClean="0">
                <a:latin typeface="Calibri"/>
              </a:rPr>
              <a:t>35219,8</a:t>
            </a:r>
            <a:endParaRPr lang="ru" sz="1200" dirty="0"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59112" y="5257800"/>
            <a:ext cx="521208" cy="121920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>
                <a:latin typeface="Calibri"/>
              </a:rPr>
              <a:t>28 </a:t>
            </a:r>
            <a:r>
              <a:rPr lang="ru" sz="1200" dirty="0" smtClean="0">
                <a:latin typeface="Calibri"/>
              </a:rPr>
              <a:t>275,2</a:t>
            </a:r>
            <a:endParaRPr lang="ru" sz="1200" dirty="0"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19472" y="6608064"/>
            <a:ext cx="39014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94832" y="6608064"/>
            <a:ext cx="39014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51904" y="6620256"/>
            <a:ext cx="39014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33360" y="6620256"/>
            <a:ext cx="39014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808720" y="6620256"/>
            <a:ext cx="39014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29216" y="6608064"/>
            <a:ext cx="39014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637520" y="6608064"/>
            <a:ext cx="39014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545824" y="6608064"/>
            <a:ext cx="597408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solidFill>
                <a:srgbClr val="7F7F7F"/>
              </a:solidFill>
              <a:latin typeface="Calibri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6667504" y="5429264"/>
            <a:ext cx="571504" cy="142876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200" dirty="0" smtClean="0">
                <a:latin typeface="Calibri"/>
              </a:rPr>
              <a:t>30067,9</a:t>
            </a:r>
            <a:endParaRPr lang="ru" sz="1200" dirty="0">
              <a:latin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667636" y="5357826"/>
            <a:ext cx="527304" cy="121920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200" dirty="0" smtClean="0">
                <a:latin typeface="Calibri"/>
              </a:rPr>
              <a:t>32551,63</a:t>
            </a:r>
            <a:endParaRPr lang="ru" sz="1200" dirty="0">
              <a:latin typeface="Calibr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453718" y="5143512"/>
            <a:ext cx="521208" cy="121920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31428,6</a:t>
            </a:r>
            <a:endParaRPr lang="ru" sz="1200" dirty="0">
              <a:latin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38546" y="5357826"/>
            <a:ext cx="642942" cy="142876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200" dirty="0" smtClean="0">
                <a:latin typeface="Calibri"/>
              </a:rPr>
              <a:t>39315,0</a:t>
            </a:r>
            <a:endParaRPr lang="ru" sz="1200" dirty="0">
              <a:latin typeface="Calibri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0" y="2285992"/>
            <a:ext cx="500066" cy="11235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4" name="Прямоугольник 53"/>
          <p:cNvSpPr/>
          <p:nvPr/>
        </p:nvSpPr>
        <p:spPr>
          <a:xfrm>
            <a:off x="6024562" y="1571612"/>
            <a:ext cx="428628" cy="1714512"/>
          </a:xfrm>
          <a:prstGeom prst="rect">
            <a:avLst/>
          </a:prstGeom>
          <a:solidFill>
            <a:srgbClr val="F6E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1785926"/>
            <a:ext cx="500066" cy="158306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1884" y="3071810"/>
            <a:ext cx="500066" cy="2663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0710" y="3071810"/>
            <a:ext cx="500066" cy="2663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8" name="Прямоугольник 57"/>
          <p:cNvSpPr/>
          <p:nvPr/>
        </p:nvSpPr>
        <p:spPr>
          <a:xfrm>
            <a:off x="7953388" y="1928802"/>
            <a:ext cx="428628" cy="1357322"/>
          </a:xfrm>
          <a:prstGeom prst="rect">
            <a:avLst/>
          </a:prstGeom>
          <a:solidFill>
            <a:srgbClr val="F6E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9882214" y="1714488"/>
            <a:ext cx="428628" cy="1500198"/>
          </a:xfrm>
          <a:prstGeom prst="rect">
            <a:avLst/>
          </a:prstGeom>
          <a:solidFill>
            <a:srgbClr val="F6E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24892" y="1643050"/>
            <a:ext cx="500066" cy="172593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82280" y="1285860"/>
            <a:ext cx="500066" cy="2011688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0453718" y="1071546"/>
            <a:ext cx="54254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193316</a:t>
            </a:r>
            <a:endParaRPr lang="ru" sz="1200" dirty="0">
              <a:latin typeface="Calibri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310710" y="2857496"/>
            <a:ext cx="54254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16565</a:t>
            </a:r>
            <a:endParaRPr lang="ru" sz="1200" dirty="0">
              <a:latin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10446" y="2857496"/>
            <a:ext cx="54254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11892</a:t>
            </a:r>
            <a:endParaRPr lang="ru" sz="1200" dirty="0">
              <a:latin typeface="Calibri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524892" y="1428736"/>
            <a:ext cx="54254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178012</a:t>
            </a:r>
            <a:endParaRPr lang="ru" sz="1200" dirty="0">
              <a:latin typeface="Calibri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596066" y="1571612"/>
            <a:ext cx="54254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175360</a:t>
            </a:r>
            <a:endParaRPr lang="ru" sz="1200" dirty="0">
              <a:latin typeface="Calibri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881950" y="1714488"/>
            <a:ext cx="54254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174412</a:t>
            </a:r>
            <a:endParaRPr lang="ru" sz="1200" dirty="0">
              <a:latin typeface="Calibri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6">
            <a:extLst>
              <a:ext uri="{FF2B5EF4-FFF2-40B4-BE49-F238E27FC236}">
                <a16:creationId xmlns="" xmlns:a16="http://schemas.microsoft.com/office/drawing/2014/main" id="{95F78B5E-F3EB-5C04-1085-3BE5831DC624}"/>
              </a:ext>
            </a:extLst>
          </p:cNvPr>
          <p:cNvSpPr/>
          <p:nvPr/>
        </p:nvSpPr>
        <p:spPr>
          <a:xfrm>
            <a:off x="238084" y="857232"/>
            <a:ext cx="642637" cy="643801"/>
          </a:xfrm>
          <a:custGeom>
            <a:avLst/>
            <a:gdLst>
              <a:gd name="connsiteX0" fmla="*/ 0 w 643800"/>
              <a:gd name="connsiteY0" fmla="*/ 306268 h 612535"/>
              <a:gd name="connsiteX1" fmla="*/ 153134 w 643800"/>
              <a:gd name="connsiteY1" fmla="*/ 0 h 612535"/>
              <a:gd name="connsiteX2" fmla="*/ 490666 w 643800"/>
              <a:gd name="connsiteY2" fmla="*/ 0 h 612535"/>
              <a:gd name="connsiteX3" fmla="*/ 643800 w 643800"/>
              <a:gd name="connsiteY3" fmla="*/ 306268 h 612535"/>
              <a:gd name="connsiteX4" fmla="*/ 490666 w 643800"/>
              <a:gd name="connsiteY4" fmla="*/ 612535 h 612535"/>
              <a:gd name="connsiteX5" fmla="*/ 153134 w 643800"/>
              <a:gd name="connsiteY5" fmla="*/ 612535 h 612535"/>
              <a:gd name="connsiteX6" fmla="*/ 0 w 643800"/>
              <a:gd name="connsiteY6" fmla="*/ 306268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00" h="612535">
                <a:moveTo>
                  <a:pt x="321899" y="0"/>
                </a:moveTo>
                <a:lnTo>
                  <a:pt x="643799" y="145698"/>
                </a:lnTo>
                <a:lnTo>
                  <a:pt x="643799" y="466837"/>
                </a:lnTo>
                <a:lnTo>
                  <a:pt x="321899" y="612535"/>
                </a:lnTo>
                <a:lnTo>
                  <a:pt x="1" y="466837"/>
                </a:lnTo>
                <a:lnTo>
                  <a:pt x="1" y="145698"/>
                </a:lnTo>
                <a:lnTo>
                  <a:pt x="321899" y="0"/>
                </a:lnTo>
                <a:close/>
              </a:path>
            </a:pathLst>
          </a:custGeom>
          <a:solidFill>
            <a:srgbClr val="126F87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10" tIns="117396" rIns="112311" bIns="11739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 smtClean="0">
                <a:solidFill>
                  <a:schemeClr val="bg1"/>
                </a:solidFill>
              </a:rPr>
              <a:t>9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19" name="Полилиния: фигура 17">
            <a:extLst>
              <a:ext uri="{FF2B5EF4-FFF2-40B4-BE49-F238E27FC236}">
                <a16:creationId xmlns="" xmlns:a16="http://schemas.microsoft.com/office/drawing/2014/main" id="{27A799B3-DCE8-22DC-503F-C0F5FCD46103}"/>
              </a:ext>
            </a:extLst>
          </p:cNvPr>
          <p:cNvSpPr/>
          <p:nvPr/>
        </p:nvSpPr>
        <p:spPr>
          <a:xfrm>
            <a:off x="238084" y="2285992"/>
            <a:ext cx="674996" cy="676263"/>
          </a:xfrm>
          <a:custGeom>
            <a:avLst/>
            <a:gdLst>
              <a:gd name="connsiteX0" fmla="*/ 0 w 594660"/>
              <a:gd name="connsiteY0" fmla="*/ 278554 h 557107"/>
              <a:gd name="connsiteX1" fmla="*/ 139277 w 594660"/>
              <a:gd name="connsiteY1" fmla="*/ 0 h 557107"/>
              <a:gd name="connsiteX2" fmla="*/ 455383 w 594660"/>
              <a:gd name="connsiteY2" fmla="*/ 0 h 557107"/>
              <a:gd name="connsiteX3" fmla="*/ 594660 w 594660"/>
              <a:gd name="connsiteY3" fmla="*/ 278554 h 557107"/>
              <a:gd name="connsiteX4" fmla="*/ 455383 w 594660"/>
              <a:gd name="connsiteY4" fmla="*/ 557107 h 557107"/>
              <a:gd name="connsiteX5" fmla="*/ 139277 w 594660"/>
              <a:gd name="connsiteY5" fmla="*/ 557107 h 557107"/>
              <a:gd name="connsiteX6" fmla="*/ 0 w 594660"/>
              <a:gd name="connsiteY6" fmla="*/ 278554 h 5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660" h="557107">
                <a:moveTo>
                  <a:pt x="297329" y="0"/>
                </a:moveTo>
                <a:lnTo>
                  <a:pt x="594659" y="130482"/>
                </a:lnTo>
                <a:lnTo>
                  <a:pt x="594659" y="426625"/>
                </a:lnTo>
                <a:lnTo>
                  <a:pt x="297329" y="557107"/>
                </a:lnTo>
                <a:lnTo>
                  <a:pt x="1" y="426625"/>
                </a:lnTo>
                <a:lnTo>
                  <a:pt x="1" y="130482"/>
                </a:lnTo>
                <a:lnTo>
                  <a:pt x="297329" y="0"/>
                </a:lnTo>
                <a:close/>
              </a:path>
            </a:pathLst>
          </a:custGeom>
          <a:solidFill>
            <a:srgbClr val="126F87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02619" tIns="108682" rIns="102620" bIns="10868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dirty="0">
                <a:solidFill>
                  <a:schemeClr val="bg1"/>
                </a:solidFill>
              </a:rPr>
              <a:t>1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21" name="Полилиния: фигура 7">
            <a:extLst>
              <a:ext uri="{FF2B5EF4-FFF2-40B4-BE49-F238E27FC236}">
                <a16:creationId xmlns="" xmlns:a16="http://schemas.microsoft.com/office/drawing/2014/main" id="{DA67ED8C-9D7B-C059-FF38-5F504235CB58}"/>
              </a:ext>
            </a:extLst>
          </p:cNvPr>
          <p:cNvSpPr/>
          <p:nvPr/>
        </p:nvSpPr>
        <p:spPr>
          <a:xfrm>
            <a:off x="1166778" y="1071546"/>
            <a:ext cx="5009000" cy="559779"/>
          </a:xfrm>
          <a:custGeom>
            <a:avLst/>
            <a:gdLst>
              <a:gd name="connsiteX0" fmla="*/ 93298 w 559779"/>
              <a:gd name="connsiteY0" fmla="*/ 0 h 4551507"/>
              <a:gd name="connsiteX1" fmla="*/ 466481 w 559779"/>
              <a:gd name="connsiteY1" fmla="*/ 0 h 4551507"/>
              <a:gd name="connsiteX2" fmla="*/ 559779 w 559779"/>
              <a:gd name="connsiteY2" fmla="*/ 93298 h 4551507"/>
              <a:gd name="connsiteX3" fmla="*/ 559779 w 559779"/>
              <a:gd name="connsiteY3" fmla="*/ 4551507 h 4551507"/>
              <a:gd name="connsiteX4" fmla="*/ 559779 w 559779"/>
              <a:gd name="connsiteY4" fmla="*/ 4551507 h 4551507"/>
              <a:gd name="connsiteX5" fmla="*/ 0 w 559779"/>
              <a:gd name="connsiteY5" fmla="*/ 4551507 h 4551507"/>
              <a:gd name="connsiteX6" fmla="*/ 0 w 559779"/>
              <a:gd name="connsiteY6" fmla="*/ 4551507 h 4551507"/>
              <a:gd name="connsiteX7" fmla="*/ 0 w 559779"/>
              <a:gd name="connsiteY7" fmla="*/ 93298 h 4551507"/>
              <a:gd name="connsiteX8" fmla="*/ 93298 w 559779"/>
              <a:gd name="connsiteY8" fmla="*/ 0 h 455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779" h="4551507">
                <a:moveTo>
                  <a:pt x="559779" y="758597"/>
                </a:moveTo>
                <a:lnTo>
                  <a:pt x="559779" y="3792910"/>
                </a:lnTo>
                <a:cubicBezTo>
                  <a:pt x="559779" y="4211871"/>
                  <a:pt x="554642" y="4551507"/>
                  <a:pt x="548305" y="4551507"/>
                </a:cubicBezTo>
                <a:lnTo>
                  <a:pt x="0" y="4551507"/>
                </a:lnTo>
                <a:lnTo>
                  <a:pt x="0" y="4551507"/>
                </a:lnTo>
                <a:lnTo>
                  <a:pt x="0" y="0"/>
                </a:lnTo>
                <a:lnTo>
                  <a:pt x="0" y="0"/>
                </a:lnTo>
                <a:lnTo>
                  <a:pt x="548305" y="0"/>
                </a:lnTo>
                <a:cubicBezTo>
                  <a:pt x="554642" y="0"/>
                  <a:pt x="559779" y="339636"/>
                  <a:pt x="559779" y="75859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37486" rIns="37486" bIns="37486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дошкольных образовательных </a:t>
            </a:r>
            <a:r>
              <a:rPr lang="ru-RU" sz="1400" b="1" kern="1200" dirty="0" smtClean="0">
                <a:solidFill>
                  <a:srgbClr val="126F87"/>
                </a:solidFill>
                <a:latin typeface="Ubuntu" panose="020B0504030602030204" pitchFamily="34" charset="0"/>
              </a:rPr>
              <a:t>организаций     (детские сады)</a:t>
            </a:r>
            <a:endParaRPr lang="ru-RU" sz="1400" b="1" kern="12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grpSp>
        <p:nvGrpSpPr>
          <p:cNvPr id="2" name="Группа 22">
            <a:extLst>
              <a:ext uri="{FF2B5EF4-FFF2-40B4-BE49-F238E27FC236}">
                <a16:creationId xmlns="" xmlns:a16="http://schemas.microsoft.com/office/drawing/2014/main" id="{58B64126-D01D-46F4-9B50-D11C4594EFB8}"/>
              </a:ext>
            </a:extLst>
          </p:cNvPr>
          <p:cNvGrpSpPr/>
          <p:nvPr/>
        </p:nvGrpSpPr>
        <p:grpSpPr>
          <a:xfrm>
            <a:off x="238084" y="1571612"/>
            <a:ext cx="648893" cy="667973"/>
            <a:chOff x="1" y="532683"/>
            <a:chExt cx="461518" cy="488049"/>
          </a:xfrm>
          <a:solidFill>
            <a:srgbClr val="126F87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Шестиугольник 23">
              <a:extLst>
                <a:ext uri="{FF2B5EF4-FFF2-40B4-BE49-F238E27FC236}">
                  <a16:creationId xmlns="" xmlns:a16="http://schemas.microsoft.com/office/drawing/2014/main" id="{6A280965-74FA-4C53-AE06-EE79C9E68CB4}"/>
                </a:ext>
              </a:extLst>
            </p:cNvPr>
            <p:cNvSpPr/>
            <p:nvPr/>
          </p:nvSpPr>
          <p:spPr>
            <a:xfrm rot="5400000">
              <a:off x="-13265" y="545949"/>
              <a:ext cx="488049" cy="461518"/>
            </a:xfrm>
            <a:prstGeom prst="hexag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Шестиугольник 4">
              <a:extLst>
                <a:ext uri="{FF2B5EF4-FFF2-40B4-BE49-F238E27FC236}">
                  <a16:creationId xmlns="" xmlns:a16="http://schemas.microsoft.com/office/drawing/2014/main" id="{3231DC90-F65F-4954-9A45-9D74661975AF}"/>
                </a:ext>
              </a:extLst>
            </p:cNvPr>
            <p:cNvSpPr txBox="1"/>
            <p:nvPr/>
          </p:nvSpPr>
          <p:spPr>
            <a:xfrm>
              <a:off x="74829" y="611815"/>
              <a:ext cx="311860" cy="32978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5</a:t>
              </a: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Полилиния: фигура 22">
            <a:extLst>
              <a:ext uri="{FF2B5EF4-FFF2-40B4-BE49-F238E27FC236}">
                <a16:creationId xmlns="" xmlns:a16="http://schemas.microsoft.com/office/drawing/2014/main" id="{05C5BF48-7F8D-BB14-82CD-B0101BC75761}"/>
              </a:ext>
            </a:extLst>
          </p:cNvPr>
          <p:cNvSpPr/>
          <p:nvPr/>
        </p:nvSpPr>
        <p:spPr>
          <a:xfrm>
            <a:off x="1166779" y="1714488"/>
            <a:ext cx="5000660" cy="642393"/>
          </a:xfrm>
          <a:custGeom>
            <a:avLst/>
            <a:gdLst>
              <a:gd name="connsiteX0" fmla="*/ 165637 w 993802"/>
              <a:gd name="connsiteY0" fmla="*/ 0 h 4647430"/>
              <a:gd name="connsiteX1" fmla="*/ 828165 w 993802"/>
              <a:gd name="connsiteY1" fmla="*/ 0 h 4647430"/>
              <a:gd name="connsiteX2" fmla="*/ 993802 w 993802"/>
              <a:gd name="connsiteY2" fmla="*/ 165637 h 4647430"/>
              <a:gd name="connsiteX3" fmla="*/ 993802 w 993802"/>
              <a:gd name="connsiteY3" fmla="*/ 4647430 h 4647430"/>
              <a:gd name="connsiteX4" fmla="*/ 993802 w 993802"/>
              <a:gd name="connsiteY4" fmla="*/ 4647430 h 4647430"/>
              <a:gd name="connsiteX5" fmla="*/ 0 w 993802"/>
              <a:gd name="connsiteY5" fmla="*/ 4647430 h 4647430"/>
              <a:gd name="connsiteX6" fmla="*/ 0 w 993802"/>
              <a:gd name="connsiteY6" fmla="*/ 4647430 h 4647430"/>
              <a:gd name="connsiteX7" fmla="*/ 0 w 993802"/>
              <a:gd name="connsiteY7" fmla="*/ 165637 h 4647430"/>
              <a:gd name="connsiteX8" fmla="*/ 165637 w 993802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802" h="4647430">
                <a:moveTo>
                  <a:pt x="993802" y="774587"/>
                </a:moveTo>
                <a:lnTo>
                  <a:pt x="993802" y="3872843"/>
                </a:lnTo>
                <a:cubicBezTo>
                  <a:pt x="993802" y="4300636"/>
                  <a:pt x="977944" y="4647430"/>
                  <a:pt x="958382" y="4647430"/>
                </a:cubicBezTo>
                <a:lnTo>
                  <a:pt x="0" y="4647430"/>
                </a:lnTo>
                <a:lnTo>
                  <a:pt x="0" y="4647430"/>
                </a:lnTo>
                <a:lnTo>
                  <a:pt x="0" y="0"/>
                </a:lnTo>
                <a:lnTo>
                  <a:pt x="0" y="0"/>
                </a:lnTo>
                <a:lnTo>
                  <a:pt x="958382" y="0"/>
                </a:lnTo>
                <a:cubicBezTo>
                  <a:pt x="977944" y="0"/>
                  <a:pt x="993802" y="346794"/>
                  <a:pt x="993802" y="77458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8672" rIns="58672" bIns="58674" numCol="1" spcCol="1270" anchor="ctr" anchorCtr="0">
            <a:noAutofit/>
          </a:bodyPr>
          <a:lstStyle/>
          <a:p>
            <a:pPr marL="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общеобразовательных </a:t>
            </a:r>
            <a:r>
              <a:rPr lang="ru-RU" sz="1400" b="1" kern="1200" dirty="0" smtClean="0">
                <a:solidFill>
                  <a:srgbClr val="126F87"/>
                </a:solidFill>
                <a:latin typeface="Ubuntu" panose="020B0504030602030204" pitchFamily="34" charset="0"/>
              </a:rPr>
              <a:t>организаций      (муниципальные школы)</a:t>
            </a:r>
            <a:endParaRPr lang="ru-RU" sz="1400" b="1" kern="12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27" name="Полилиния: фигура 24">
            <a:extLst>
              <a:ext uri="{FF2B5EF4-FFF2-40B4-BE49-F238E27FC236}">
                <a16:creationId xmlns="" xmlns:a16="http://schemas.microsoft.com/office/drawing/2014/main" id="{51274555-1A84-2DA8-F03F-A7BB67FE4095}"/>
              </a:ext>
            </a:extLst>
          </p:cNvPr>
          <p:cNvSpPr/>
          <p:nvPr/>
        </p:nvSpPr>
        <p:spPr>
          <a:xfrm>
            <a:off x="1166778" y="2428868"/>
            <a:ext cx="5009000" cy="536295"/>
          </a:xfrm>
          <a:custGeom>
            <a:avLst/>
            <a:gdLst>
              <a:gd name="connsiteX0" fmla="*/ 168918 w 1013489"/>
              <a:gd name="connsiteY0" fmla="*/ 0 h 4647430"/>
              <a:gd name="connsiteX1" fmla="*/ 844571 w 1013489"/>
              <a:gd name="connsiteY1" fmla="*/ 0 h 4647430"/>
              <a:gd name="connsiteX2" fmla="*/ 1013489 w 1013489"/>
              <a:gd name="connsiteY2" fmla="*/ 168918 h 4647430"/>
              <a:gd name="connsiteX3" fmla="*/ 1013489 w 1013489"/>
              <a:gd name="connsiteY3" fmla="*/ 4647430 h 4647430"/>
              <a:gd name="connsiteX4" fmla="*/ 1013489 w 1013489"/>
              <a:gd name="connsiteY4" fmla="*/ 4647430 h 4647430"/>
              <a:gd name="connsiteX5" fmla="*/ 0 w 1013489"/>
              <a:gd name="connsiteY5" fmla="*/ 4647430 h 4647430"/>
              <a:gd name="connsiteX6" fmla="*/ 0 w 1013489"/>
              <a:gd name="connsiteY6" fmla="*/ 4647430 h 4647430"/>
              <a:gd name="connsiteX7" fmla="*/ 0 w 1013489"/>
              <a:gd name="connsiteY7" fmla="*/ 168918 h 4647430"/>
              <a:gd name="connsiteX8" fmla="*/ 168918 w 1013489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489" h="4647430">
                <a:moveTo>
                  <a:pt x="1013489" y="774588"/>
                </a:moveTo>
                <a:lnTo>
                  <a:pt x="1013489" y="3872842"/>
                </a:lnTo>
                <a:cubicBezTo>
                  <a:pt x="1013489" y="4300635"/>
                  <a:pt x="996997" y="4647428"/>
                  <a:pt x="976652" y="4647428"/>
                </a:cubicBezTo>
                <a:lnTo>
                  <a:pt x="0" y="4647428"/>
                </a:lnTo>
                <a:lnTo>
                  <a:pt x="0" y="4647428"/>
                </a:lnTo>
                <a:lnTo>
                  <a:pt x="0" y="2"/>
                </a:lnTo>
                <a:lnTo>
                  <a:pt x="0" y="2"/>
                </a:lnTo>
                <a:lnTo>
                  <a:pt x="976652" y="2"/>
                </a:lnTo>
                <a:cubicBezTo>
                  <a:pt x="996997" y="2"/>
                  <a:pt x="1013489" y="346795"/>
                  <a:pt x="1013489" y="77458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9634" rIns="59634" bIns="5963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 smtClean="0">
                <a:solidFill>
                  <a:srgbClr val="126F87"/>
                </a:solidFill>
                <a:latin typeface="Ubuntu" panose="020B0504030602030204" pitchFamily="34" charset="0"/>
              </a:rPr>
              <a:t>учреждение </a:t>
            </a: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дополнительного </a:t>
            </a:r>
            <a:r>
              <a:rPr lang="ru-RU" sz="1400" b="1" kern="1200" dirty="0" smtClean="0">
                <a:solidFill>
                  <a:srgbClr val="126F87"/>
                </a:solidFill>
                <a:latin typeface="Ubuntu" panose="020B0504030602030204" pitchFamily="34" charset="0"/>
              </a:rPr>
              <a:t>образования </a:t>
            </a: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ДДТ «</a:t>
            </a:r>
            <a:r>
              <a:rPr lang="ru-RU" sz="1400" b="1" kern="1200" dirty="0" smtClean="0">
                <a:solidFill>
                  <a:srgbClr val="126F87"/>
                </a:solidFill>
                <a:latin typeface="Ubuntu" panose="020B0504030602030204" pitchFamily="34" charset="0"/>
              </a:rPr>
              <a:t>Созвездие» </a:t>
            </a:r>
            <a:endParaRPr lang="ru-RU" sz="1400" b="1" kern="12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06"/>
          <a:stretch/>
        </p:blipFill>
        <p:spPr>
          <a:xfrm>
            <a:off x="238084" y="2928934"/>
            <a:ext cx="3022913" cy="166585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42" y="5098005"/>
            <a:ext cx="3271186" cy="1706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95274" y="0"/>
            <a:ext cx="11356848" cy="6461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 b="1" dirty="0">
                <a:solidFill>
                  <a:srgbClr val="C55A11"/>
                </a:solidFill>
                <a:latin typeface="Arial"/>
              </a:rPr>
              <a:t>Муниципальные программы социальной направленности</a:t>
            </a:r>
          </a:p>
          <a:p>
            <a:pPr indent="0"/>
            <a:r>
              <a:rPr lang="ru" sz="1800" b="1" dirty="0">
                <a:solidFill>
                  <a:srgbClr val="C55A11"/>
                </a:solidFill>
                <a:latin typeface="Arial"/>
              </a:rPr>
              <a:t>Муниципальная программа «Развитие </a:t>
            </a:r>
            <a:r>
              <a:rPr lang="ru" sz="1800" b="1" dirty="0" smtClean="0">
                <a:solidFill>
                  <a:srgbClr val="C55A11"/>
                </a:solidFill>
                <a:latin typeface="Arial"/>
              </a:rPr>
              <a:t>образования»</a:t>
            </a:r>
            <a:endParaRPr lang="ru" sz="1800" b="1" dirty="0">
              <a:solidFill>
                <a:srgbClr val="C55A11"/>
              </a:solidFill>
              <a:latin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/>
          <a:srcRect t="12873" b="26852"/>
          <a:stretch/>
        </p:blipFill>
        <p:spPr>
          <a:xfrm>
            <a:off x="3024166" y="3714752"/>
            <a:ext cx="2428892" cy="1952050"/>
          </a:xfrm>
          <a:prstGeom prst="rect">
            <a:avLst/>
          </a:prstGeom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418636"/>
              </p:ext>
            </p:extLst>
          </p:nvPr>
        </p:nvGraphicFramePr>
        <p:xfrm>
          <a:off x="6310314" y="1071546"/>
          <a:ext cx="5429289" cy="55832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10472"/>
                <a:gridCol w="1618817"/>
              </a:tblGrid>
              <a:tr h="58532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Наименование мероприятия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Сумма, тыс. рублей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</a:tr>
              <a:tr h="1843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Ремонтные работы в детских садах: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/сад №2</a:t>
                      </a:r>
                      <a:r>
                        <a:rPr lang="ru-RU" sz="1200" b="1" kern="1200" baseline="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kern="1200" baseline="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Журавушка</a:t>
                      </a:r>
                      <a:r>
                        <a:rPr lang="ru-RU" sz="1200" b="1" kern="1200" baseline="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kern="1200" baseline="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/сад №3 «Радуга»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kern="1200" baseline="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/сад №4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kern="1200" baseline="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/сад №5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/сад «Сказка» п. Рудничный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/сад </a:t>
                      </a: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п. </a:t>
                      </a: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Светлополянск</a:t>
                      </a:r>
                      <a:endParaRPr lang="ru-RU" sz="1200" b="1" kern="1200" dirty="0" smtClean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/сад Аленка с. </a:t>
                      </a: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Лойно</a:t>
                      </a:r>
                      <a:endParaRPr lang="ru-RU" sz="1200" b="1" kern="1200" dirty="0" smtClean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/сад Ромашка п.Лесной</a:t>
                      </a:r>
                      <a:endParaRPr lang="ru-RU" sz="12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 smtClean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485,2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706,0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292,0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147,0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80,0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44,3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65,0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376,7</a:t>
                      </a:r>
                    </a:p>
                  </a:txBody>
                  <a:tcPr marL="91428" marR="91428" marT="45660" marB="45660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Ремонтные работы в школах: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Замена оконных блоков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Школа п. Созимский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Школа </a:t>
                      </a: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д.Кочкино</a:t>
                      </a:r>
                      <a:endParaRPr lang="ru-RU" sz="1200" b="1" kern="1200" dirty="0" smtClean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Актовый зал школа </a:t>
                      </a: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с.Лойно</a:t>
                      </a:r>
                      <a:endParaRPr lang="ru-RU" sz="1200" b="1" kern="1200" dirty="0" smtClean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Разработка ПСД для ремонта системы</a:t>
                      </a:r>
                      <a:r>
                        <a:rPr lang="ru-RU" sz="1200" b="1" kern="1200" baseline="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отопления школы </a:t>
                      </a:r>
                      <a:r>
                        <a:rPr lang="ru-RU" sz="1200" b="1" kern="1200" baseline="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с.Лойно</a:t>
                      </a:r>
                      <a:endParaRPr lang="ru-RU" sz="12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2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2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78,6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425,7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80,9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725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Противопожарные мероприятия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/сады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школы</a:t>
                      </a:r>
                      <a:endParaRPr lang="ru-RU" sz="12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733,6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773,3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6003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Расходы на мероприятия по охране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/сады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школы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698,0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211,0</a:t>
                      </a:r>
                      <a:endParaRPr lang="ru-RU" sz="12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5934" y="2857496"/>
            <a:ext cx="1487424" cy="133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3322" y="2714620"/>
            <a:ext cx="1487424" cy="1420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0710" y="2500306"/>
            <a:ext cx="1505712" cy="1603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824" y="24384"/>
            <a:ext cx="10917936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2700" b="1" dirty="0" smtClean="0">
                <a:solidFill>
                  <a:srgbClr val="C55A11"/>
                </a:solidFill>
                <a:latin typeface="Arial"/>
              </a:rPr>
              <a:t>Муниципальные </a:t>
            </a:r>
            <a:r>
              <a:rPr lang="ru" sz="2700" b="1" dirty="0">
                <a:solidFill>
                  <a:srgbClr val="C55A11"/>
                </a:solidFill>
                <a:latin typeface="Arial"/>
              </a:rPr>
              <a:t>программы социальной направленности</a:t>
            </a:r>
          </a:p>
          <a:p>
            <a:pPr indent="0">
              <a:lnSpc>
                <a:spcPts val="2424"/>
              </a:lnSpc>
            </a:pPr>
            <a:r>
              <a:rPr lang="ru" sz="1900" b="1" dirty="0" smtClean="0">
                <a:solidFill>
                  <a:srgbClr val="C55A11"/>
                </a:solidFill>
                <a:latin typeface="Arial"/>
              </a:rPr>
              <a:t>Муниципальная </a:t>
            </a:r>
            <a:r>
              <a:rPr lang="ru" sz="1900" b="1" dirty="0">
                <a:solidFill>
                  <a:srgbClr val="C55A11"/>
                </a:solidFill>
                <a:latin typeface="Arial"/>
              </a:rPr>
              <a:t>программа «Развитие </a:t>
            </a:r>
            <a:r>
              <a:rPr lang="ru" sz="1900" b="1" dirty="0" smtClean="0">
                <a:solidFill>
                  <a:srgbClr val="C55A11"/>
                </a:solidFill>
                <a:latin typeface="Arial"/>
              </a:rPr>
              <a:t>культуры Верхнекамья»</a:t>
            </a:r>
            <a:endParaRPr lang="ru" sz="1900" b="1" dirty="0">
              <a:solidFill>
                <a:srgbClr val="C55A11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22" y="857232"/>
            <a:ext cx="4425696" cy="5715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01600" indent="0" algn="just">
              <a:lnSpc>
                <a:spcPts val="1656"/>
              </a:lnSpc>
              <a:spcAft>
                <a:spcPts val="840"/>
              </a:spcAft>
            </a:pPr>
            <a:r>
              <a:rPr lang="ru" sz="1600" dirty="0">
                <a:latin typeface="Calibri"/>
              </a:rPr>
              <a:t>Цель программы - создание социально-экономических условий для развития культуры и туризма на территории муниципального </a:t>
            </a:r>
            <a:r>
              <a:rPr lang="ru" sz="1600" dirty="0" smtClean="0">
                <a:latin typeface="Calibri"/>
              </a:rPr>
              <a:t>образования</a:t>
            </a:r>
            <a:endParaRPr lang="ru" sz="1600" dirty="0">
              <a:latin typeface="Calibri"/>
            </a:endParaRPr>
          </a:p>
          <a:p>
            <a:pPr indent="0" algn="just">
              <a:spcAft>
                <a:spcPts val="420"/>
              </a:spcAft>
            </a:pPr>
            <a:r>
              <a:rPr lang="ru" sz="1600" dirty="0">
                <a:latin typeface="Calibri"/>
              </a:rPr>
              <a:t>Основные направления:</a:t>
            </a:r>
          </a:p>
          <a:p>
            <a:pPr indent="0" algn="just">
              <a:lnSpc>
                <a:spcPts val="1680"/>
              </a:lnSpc>
            </a:pPr>
            <a:r>
              <a:rPr lang="en-US" sz="1100" i="1" dirty="0">
                <a:solidFill>
                  <a:srgbClr val="70AD47"/>
                </a:solidFill>
                <a:latin typeface="Sylfaen"/>
              </a:rPr>
              <a:t>S</a:t>
            </a:r>
            <a:r>
              <a:rPr lang="en-US" sz="1600" dirty="0">
                <a:solidFill>
                  <a:srgbClr val="70AD47"/>
                </a:solidFill>
                <a:latin typeface="Calibri"/>
              </a:rPr>
              <a:t> </a:t>
            </a:r>
            <a:r>
              <a:rPr lang="ru" sz="1600" dirty="0">
                <a:latin typeface="Calibri"/>
              </a:rPr>
              <a:t>содержание и обеспечение деятельности</a:t>
            </a:r>
          </a:p>
          <a:p>
            <a:pPr marL="304800" indent="0">
              <a:lnSpc>
                <a:spcPts val="1680"/>
              </a:lnSpc>
            </a:pPr>
            <a:r>
              <a:rPr lang="ru" sz="1600" dirty="0">
                <a:latin typeface="Calibri"/>
              </a:rPr>
              <a:t>муниципальных учреждений культуры и учреждения, обеспечивающего оказание услуг муниципальными учреждениями</a:t>
            </a:r>
          </a:p>
          <a:p>
            <a:pPr indent="0" algn="just">
              <a:lnSpc>
                <a:spcPts val="1680"/>
              </a:lnSpc>
            </a:pPr>
            <a:r>
              <a:rPr lang="en-US" sz="1100" i="1" dirty="0">
                <a:solidFill>
                  <a:srgbClr val="70AD47"/>
                </a:solidFill>
                <a:latin typeface="Sylfaen"/>
              </a:rPr>
              <a:t>S</a:t>
            </a:r>
            <a:r>
              <a:rPr lang="en-US" sz="1600" dirty="0">
                <a:solidFill>
                  <a:srgbClr val="70AD47"/>
                </a:solidFill>
                <a:latin typeface="Calibri"/>
              </a:rPr>
              <a:t> </a:t>
            </a:r>
            <a:r>
              <a:rPr lang="ru" sz="1600" dirty="0">
                <a:latin typeface="Calibri"/>
              </a:rPr>
              <a:t>проведение общегородских и общероссийских</a:t>
            </a:r>
          </a:p>
          <a:p>
            <a:pPr indent="304800">
              <a:lnSpc>
                <a:spcPts val="1680"/>
              </a:lnSpc>
            </a:pPr>
            <a:r>
              <a:rPr lang="ru" sz="1600" dirty="0">
                <a:latin typeface="Calibri"/>
              </a:rPr>
              <a:t>праздников, фестивалей, конкурсов, выставок, </a:t>
            </a:r>
            <a:r>
              <a:rPr lang="en-US" sz="1100" i="1" dirty="0" smtClean="0">
                <a:solidFill>
                  <a:srgbClr val="70AD47"/>
                </a:solidFill>
                <a:latin typeface="Sylfaen"/>
              </a:rPr>
              <a:t>S</a:t>
            </a:r>
            <a:r>
              <a:rPr lang="en-US" sz="1600" dirty="0" smtClean="0">
                <a:solidFill>
                  <a:srgbClr val="70AD47"/>
                </a:solidFill>
                <a:latin typeface="Calibri"/>
              </a:rPr>
              <a:t> </a:t>
            </a:r>
            <a:r>
              <a:rPr lang="ru" sz="1600" dirty="0">
                <a:latin typeface="Calibri"/>
              </a:rPr>
              <a:t>предоставление дополнительного образования в области искусств</a:t>
            </a:r>
          </a:p>
          <a:p>
            <a:pPr marR="685800" indent="0">
              <a:lnSpc>
                <a:spcPts val="1680"/>
              </a:lnSpc>
              <a:spcAft>
                <a:spcPts val="1260"/>
              </a:spcAft>
            </a:pPr>
            <a:r>
              <a:rPr lang="en-US" sz="1100" i="1" dirty="0">
                <a:solidFill>
                  <a:srgbClr val="70AD47"/>
                </a:solidFill>
                <a:latin typeface="Sylfaen"/>
              </a:rPr>
              <a:t>S</a:t>
            </a:r>
            <a:r>
              <a:rPr lang="en-US" sz="1600" dirty="0">
                <a:solidFill>
                  <a:srgbClr val="70AD47"/>
                </a:solidFill>
                <a:latin typeface="Calibri"/>
              </a:rPr>
              <a:t> </a:t>
            </a:r>
            <a:r>
              <a:rPr lang="ru" sz="1600" dirty="0">
                <a:latin typeface="Calibri"/>
              </a:rPr>
              <a:t>комплектование книжных фондов библиотек </a:t>
            </a:r>
            <a:r>
              <a:rPr lang="ru" sz="1600" dirty="0" smtClean="0">
                <a:latin typeface="Calibri"/>
              </a:rPr>
              <a:t>                                                                                                </a:t>
            </a:r>
            <a:r>
              <a:rPr lang="en-US" sz="1100" i="1" dirty="0" smtClean="0">
                <a:solidFill>
                  <a:srgbClr val="70AD47"/>
                </a:solidFill>
                <a:latin typeface="Sylfaen"/>
              </a:rPr>
              <a:t>S</a:t>
            </a:r>
            <a:r>
              <a:rPr lang="en-US" sz="1600" dirty="0" smtClean="0">
                <a:solidFill>
                  <a:srgbClr val="70AD47"/>
                </a:solidFill>
                <a:latin typeface="Calibri"/>
              </a:rPr>
              <a:t> </a:t>
            </a:r>
            <a:r>
              <a:rPr lang="ru" sz="1600" dirty="0">
                <a:latin typeface="Calibri"/>
              </a:rPr>
              <a:t>предоставление мер социальной поддержки</a:t>
            </a:r>
          </a:p>
          <a:p>
            <a:pPr indent="0">
              <a:lnSpc>
                <a:spcPts val="1776"/>
              </a:lnSpc>
            </a:pPr>
            <a:r>
              <a:rPr lang="ru" sz="1600" dirty="0">
                <a:latin typeface="Calibri"/>
              </a:rPr>
              <a:t>Предоставление дополнительного образования в области искусств в соответствии с муниципальной программой осуществляют следующие муниципальные учреждения</a:t>
            </a:r>
            <a:r>
              <a:rPr lang="ru" sz="1600" dirty="0" smtClean="0">
                <a:latin typeface="Calibri"/>
              </a:rPr>
              <a:t>:</a:t>
            </a:r>
            <a:endParaRPr lang="ru" sz="1600" dirty="0">
              <a:latin typeface="Calibri"/>
            </a:endParaRPr>
          </a:p>
          <a:p>
            <a:pPr indent="0" algn="just">
              <a:lnSpc>
                <a:spcPts val="1680"/>
              </a:lnSpc>
            </a:pPr>
            <a:r>
              <a:rPr lang="ru" sz="1600" dirty="0">
                <a:solidFill>
                  <a:srgbClr val="70AD47"/>
                </a:solidFill>
                <a:latin typeface="Calibri"/>
              </a:rPr>
              <a:t>• </a:t>
            </a:r>
            <a:r>
              <a:rPr lang="ru" sz="1600" dirty="0" smtClean="0">
                <a:latin typeface="Calibri"/>
              </a:rPr>
              <a:t>Школа искусств в г. Кирс с филиалом в п. Светлополянск</a:t>
            </a:r>
          </a:p>
          <a:p>
            <a:pPr indent="0" algn="just">
              <a:lnSpc>
                <a:spcPts val="1680"/>
              </a:lnSpc>
            </a:pPr>
            <a:r>
              <a:rPr lang="ru" sz="1600" dirty="0" smtClean="0">
                <a:solidFill>
                  <a:srgbClr val="70AD47"/>
                </a:solidFill>
              </a:rPr>
              <a:t>•    </a:t>
            </a:r>
            <a:r>
              <a:rPr lang="ru" sz="1600" dirty="0" smtClean="0"/>
              <a:t>Школа искусств в п. Рудничный с филиалом в п. Лесной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7504" y="714356"/>
            <a:ext cx="3953256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420"/>
              </a:spcAft>
            </a:pPr>
            <a:r>
              <a:rPr lang="ru" sz="1600" dirty="0">
                <a:latin typeface="Calibri"/>
              </a:rPr>
              <a:t>Ресурсное обеспечение муниципальной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82082" y="1071546"/>
            <a:ext cx="1014984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600" dirty="0" smtClean="0">
                <a:latin typeface="Calibri"/>
              </a:rPr>
              <a:t>(тыс. </a:t>
            </a:r>
            <a:r>
              <a:rPr lang="ru" sz="1600" dirty="0">
                <a:latin typeface="Calibri"/>
              </a:rPr>
              <a:t>рублей)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0314" y="4357694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0578" y="4357694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82214" y="4357694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025222" y="2428868"/>
            <a:ext cx="1045464" cy="500066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</p:spPr>
        <p:txBody>
          <a:bodyPr lIns="0" tIns="0" rIns="0" bIns="0">
            <a:noAutofit/>
          </a:bodyPr>
          <a:lstStyle/>
          <a:p>
            <a:pPr marL="152400" indent="-152400">
              <a:lnSpc>
                <a:spcPts val="1464"/>
              </a:lnSpc>
            </a:pPr>
            <a:r>
              <a:rPr lang="ru" sz="1200" dirty="0">
                <a:latin typeface="Calibri"/>
              </a:rPr>
              <a:t>■ федеральные средства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025222" y="3071810"/>
            <a:ext cx="1000132" cy="428628"/>
          </a:xfrm>
          <a:prstGeom prst="rect">
            <a:avLst/>
          </a:prstGeom>
          <a:solidFill>
            <a:srgbClr val="F6EC6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■ областные средства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025222" y="3643314"/>
            <a:ext cx="990600" cy="642942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L="152400" indent="-152400">
              <a:lnSpc>
                <a:spcPts val="1464"/>
              </a:lnSpc>
            </a:pPr>
            <a:r>
              <a:rPr lang="ru" sz="1200" dirty="0">
                <a:latin typeface="Calibri"/>
              </a:rPr>
              <a:t>■ собственные доходы бюджета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82148" y="3786190"/>
            <a:ext cx="510350" cy="1428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154</a:t>
            </a:r>
            <a:endParaRPr lang="ru" sz="1200" dirty="0"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10776" y="2571744"/>
            <a:ext cx="510350" cy="1428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70999</a:t>
            </a:r>
            <a:endParaRPr lang="ru" sz="1200" dirty="0"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53388" y="2643182"/>
            <a:ext cx="510350" cy="1428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67293</a:t>
            </a:r>
            <a:endParaRPr lang="ru" sz="1200" dirty="0"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39404" y="2285992"/>
            <a:ext cx="510350" cy="1428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79059</a:t>
            </a:r>
            <a:endParaRPr lang="ru" sz="1200" dirty="0"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53454" y="2428868"/>
            <a:ext cx="510350" cy="1428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68753</a:t>
            </a:r>
            <a:endParaRPr lang="ru" sz="1200" dirty="0"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67504" y="2643182"/>
            <a:ext cx="510350" cy="1428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62087</a:t>
            </a:r>
            <a:endParaRPr lang="ru" sz="1200" dirty="0"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96000" y="2928934"/>
            <a:ext cx="510350" cy="1428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48561</a:t>
            </a:r>
            <a:endParaRPr lang="ru" sz="1200" dirty="0">
              <a:latin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53322" y="3786190"/>
            <a:ext cx="510350" cy="1428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1877</a:t>
            </a:r>
            <a:endParaRPr lang="ru" sz="1200" dirty="0"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95934" y="3857628"/>
            <a:ext cx="510350" cy="21431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1032</a:t>
            </a:r>
            <a:endParaRPr lang="ru" sz="1200" dirty="0"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96000" y="3286124"/>
            <a:ext cx="428628" cy="857256"/>
          </a:xfrm>
          <a:prstGeom prst="rect">
            <a:avLst/>
          </a:prstGeom>
          <a:solidFill>
            <a:srgbClr val="F6E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667372" y="4071942"/>
            <a:ext cx="35719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4760" y="3929066"/>
            <a:ext cx="357190" cy="1171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953388" y="2857496"/>
            <a:ext cx="428628" cy="1214446"/>
          </a:xfrm>
          <a:prstGeom prst="rect">
            <a:avLst/>
          </a:prstGeom>
          <a:solidFill>
            <a:srgbClr val="F6E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810776" y="2786058"/>
            <a:ext cx="428628" cy="1285884"/>
          </a:xfrm>
          <a:prstGeom prst="rect">
            <a:avLst/>
          </a:prstGeom>
          <a:solidFill>
            <a:srgbClr val="F6E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453058" y="4714884"/>
          <a:ext cx="6572297" cy="1977200"/>
        </p:xfrm>
        <a:graphic>
          <a:graphicData uri="http://schemas.openxmlformats.org/drawingml/2006/table">
            <a:tbl>
              <a:tblPr/>
              <a:tblGrid>
                <a:gridCol w="2661818"/>
                <a:gridCol w="1607558"/>
                <a:gridCol w="1236200"/>
                <a:gridCol w="1066721"/>
              </a:tblGrid>
              <a:tr h="206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9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по программе в 2024 году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152311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150212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4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Школы искусств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23264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22691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</a:tr>
              <a:tr h="24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Клубная система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63052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61646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</a:tr>
              <a:tr h="24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Библиотеки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26172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26091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</a:tr>
              <a:tr h="24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Музеи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6998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6965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A"/>
                    </a:solidFill>
                  </a:tcPr>
                </a:tc>
              </a:tr>
              <a:tr h="24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учреждения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32825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32820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99,99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A"/>
                    </a:solidFill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6048" y="2731008"/>
            <a:ext cx="627888" cy="341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7440" y="2731008"/>
            <a:ext cx="621792" cy="341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0544" y="2340864"/>
            <a:ext cx="627888" cy="725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456688"/>
            <a:ext cx="2615184" cy="676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16056" y="1670304"/>
            <a:ext cx="609600" cy="1463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544" y="4556760"/>
            <a:ext cx="1557528" cy="26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544" y="5803392"/>
            <a:ext cx="3913632" cy="877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44312" y="5257800"/>
            <a:ext cx="786384" cy="1271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89192" y="5108448"/>
            <a:ext cx="786384" cy="1420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34072" y="5010912"/>
            <a:ext cx="786384" cy="1517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33688" y="5638800"/>
            <a:ext cx="853440" cy="868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70008" y="5532120"/>
            <a:ext cx="853440" cy="9753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06328" y="5437632"/>
            <a:ext cx="853440" cy="10698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2000" y="24384"/>
            <a:ext cx="10323576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 b="1" dirty="0">
                <a:solidFill>
                  <a:srgbClr val="C55A11"/>
                </a:solidFill>
                <a:latin typeface="Arial"/>
              </a:rPr>
              <a:t>Муниципальные программы социальной направленности</a:t>
            </a:r>
          </a:p>
          <a:p>
            <a:pPr indent="0">
              <a:lnSpc>
                <a:spcPts val="2424"/>
              </a:lnSpc>
            </a:pPr>
            <a:r>
              <a:rPr lang="ru" sz="1900" b="1" dirty="0">
                <a:solidFill>
                  <a:srgbClr val="C55A11"/>
                </a:solidFill>
                <a:latin typeface="Arial"/>
              </a:rPr>
              <a:t>Муниципальная программа «Развитие </a:t>
            </a:r>
            <a:r>
              <a:rPr lang="ru" sz="1900" b="1" dirty="0" smtClean="0">
                <a:solidFill>
                  <a:srgbClr val="C55A11"/>
                </a:solidFill>
                <a:latin typeface="Arial"/>
              </a:rPr>
              <a:t>культуры</a:t>
            </a:r>
            <a:r>
              <a:rPr lang="en-US" sz="1900" b="1" dirty="0" smtClean="0">
                <a:solidFill>
                  <a:srgbClr val="C55A11"/>
                </a:solidFill>
                <a:latin typeface="Arial"/>
              </a:rPr>
              <a:t> </a:t>
            </a:r>
            <a:r>
              <a:rPr lang="ru-RU" sz="1900" b="1" dirty="0" err="1" smtClean="0">
                <a:solidFill>
                  <a:srgbClr val="C55A11"/>
                </a:solidFill>
                <a:latin typeface="Arial"/>
              </a:rPr>
              <a:t>Верхнекамья</a:t>
            </a:r>
            <a:r>
              <a:rPr lang="ru-RU" sz="1900" b="1" dirty="0" smtClean="0">
                <a:solidFill>
                  <a:srgbClr val="C55A11"/>
                </a:solidFill>
                <a:latin typeface="Arial"/>
              </a:rPr>
              <a:t>»</a:t>
            </a:r>
            <a:endParaRPr lang="ru" sz="1900" b="1" dirty="0">
              <a:solidFill>
                <a:srgbClr val="C55A11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14272" y="1094232"/>
            <a:ext cx="2538984" cy="618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704"/>
              </a:lnSpc>
            </a:pPr>
            <a:r>
              <a:rPr lang="ru" sz="1600" dirty="0">
                <a:latin typeface="Calibri"/>
              </a:rPr>
              <a:t>Расходы на предоставление дополнительного образования в области искусств </a:t>
            </a:r>
            <a:r>
              <a:rPr lang="ru" sz="1600" dirty="0" smtClean="0">
                <a:latin typeface="Calibri"/>
              </a:rPr>
              <a:t>(тыс. </a:t>
            </a:r>
            <a:r>
              <a:rPr lang="ru" sz="1600" dirty="0">
                <a:latin typeface="Calibri"/>
              </a:rPr>
              <a:t>руб.)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6778" y="2357430"/>
            <a:ext cx="481584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17203</a:t>
            </a:r>
            <a:endParaRPr lang="ru" sz="1600" dirty="0"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52662" y="2214554"/>
            <a:ext cx="4815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20174</a:t>
            </a:r>
            <a:endParaRPr lang="ru" sz="1600" dirty="0"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69792" y="1847088"/>
            <a:ext cx="481584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22691</a:t>
            </a:r>
            <a:endParaRPr lang="ru" sz="1600" dirty="0"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4064" y="3200400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93264" y="3200400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2464" y="3200400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38810" y="928670"/>
            <a:ext cx="2118360" cy="70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728"/>
              </a:lnSpc>
              <a:spcAft>
                <a:spcPts val="210"/>
              </a:spcAft>
            </a:pPr>
            <a:r>
              <a:rPr lang="ru" sz="1600" dirty="0">
                <a:latin typeface="Calibri"/>
              </a:rPr>
              <a:t>Количество посещений библиотек (тыс. ед.)</a:t>
            </a:r>
          </a:p>
          <a:p>
            <a:pPr indent="0" algn="just"/>
            <a:r>
              <a:rPr lang="ru" sz="1600" dirty="0" smtClean="0">
                <a:solidFill>
                  <a:srgbClr val="D9D9D9"/>
                </a:solidFill>
                <a:latin typeface="Calibri"/>
              </a:rPr>
              <a:t>-</a:t>
            </a:r>
            <a:endParaRPr lang="ru" sz="1600" dirty="0"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30240" y="2258568"/>
            <a:ext cx="292608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338.7</a:t>
            </a:r>
            <a:endParaRPr lang="ru" sz="1600" dirty="0"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5000" y="3203448"/>
            <a:ext cx="23713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2022                     2023                   2024</a:t>
            </a:r>
            <a:endParaRPr lang="ru" sz="1200" dirty="0"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82082" y="1285860"/>
            <a:ext cx="2214578" cy="4023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52"/>
              </a:lnSpc>
            </a:pPr>
            <a:r>
              <a:rPr lang="ru" sz="1600" dirty="0">
                <a:latin typeface="Calibri"/>
              </a:rPr>
              <a:t>Количество предметов музейного фонда (ед.)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2736" y="1472184"/>
            <a:ext cx="411480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3527</a:t>
            </a:r>
            <a:endParaRPr lang="ru" sz="1600" dirty="0">
              <a:latin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35440" y="1871472"/>
            <a:ext cx="1411224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spcAft>
                <a:spcPts val="1260"/>
              </a:spcAft>
            </a:pPr>
            <a:r>
              <a:rPr lang="en-US" sz="1600" dirty="0" smtClean="0">
                <a:latin typeface="Calibri"/>
              </a:rPr>
              <a:t>3473</a:t>
            </a:r>
            <a:endParaRPr lang="ru" sz="1600" dirty="0">
              <a:latin typeface="Calibri"/>
            </a:endParaRPr>
          </a:p>
          <a:p>
            <a:pPr indent="0"/>
            <a:r>
              <a:rPr lang="en-US" sz="1600" dirty="0" smtClean="0">
                <a:latin typeface="Calibri"/>
              </a:rPr>
              <a:t>3420</a:t>
            </a:r>
            <a:endParaRPr lang="ru" sz="1600" dirty="0"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75064" y="3203448"/>
            <a:ext cx="1322832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2022                     2023</a:t>
            </a:r>
            <a:endParaRPr lang="ru" sz="1200" dirty="0">
              <a:latin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262360" y="3203448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39240" y="3517392"/>
            <a:ext cx="20817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>
                <a:latin typeface="Calibri"/>
              </a:rPr>
              <a:t>Количество учащихся (чел.)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3256" y="3956304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24166" y="3929066"/>
            <a:ext cx="426720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382</a:t>
            </a:r>
            <a:endParaRPr lang="ru" sz="1600" dirty="0"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62016" y="3663696"/>
            <a:ext cx="6492240" cy="454152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600">
                <a:latin typeface="Calibri"/>
              </a:rPr>
              <a:t>Реализация указа Президента Российской Федерации от 07.05.2012 № 597 «О мероприятиях по реализации государственной социальной политики»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43256" y="4279392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81656" y="4279392"/>
            <a:ext cx="423672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378</a:t>
            </a:r>
            <a:endParaRPr lang="ru" sz="1600" dirty="0"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3256" y="4602480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12264" y="4602480"/>
            <a:ext cx="426720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377</a:t>
            </a:r>
            <a:endParaRPr lang="ru" sz="1600" dirty="0"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3712" y="5068824"/>
            <a:ext cx="3660648" cy="539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Доля клубных учреждений, здания которых находятся в аварийном состоянии или требуют ремонта, в общем количестве (%)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3256" y="5786454"/>
            <a:ext cx="329184" cy="4863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424"/>
              </a:lnSpc>
            </a:pPr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  <a:p>
            <a:pPr indent="0">
              <a:lnSpc>
                <a:spcPts val="2424"/>
              </a:lnSpc>
            </a:pPr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3256" y="6429396"/>
            <a:ext cx="329184" cy="1725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24"/>
              </a:lnSpc>
            </a:pPr>
            <a:r>
              <a:rPr lang="ru" sz="1200" spc="-50" dirty="0" smtClean="0"/>
              <a:t>2022</a:t>
            </a:r>
            <a:endParaRPr lang="ru" sz="1200" spc="-5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524364" y="5786454"/>
            <a:ext cx="410138" cy="441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448"/>
              </a:lnSpc>
            </a:pPr>
            <a:r>
              <a:rPr lang="ru" sz="1400" b="1" dirty="0" smtClean="0">
                <a:solidFill>
                  <a:srgbClr val="404040"/>
                </a:solidFill>
                <a:latin typeface="Calibri"/>
              </a:rPr>
              <a:t>6,3</a:t>
            </a:r>
            <a:endParaRPr lang="ru" sz="1400" b="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ts val="2448"/>
              </a:lnSpc>
            </a:pPr>
            <a:r>
              <a:rPr lang="ru" sz="1400" b="1" dirty="0" smtClean="0">
                <a:solidFill>
                  <a:srgbClr val="404040"/>
                </a:solidFill>
                <a:latin typeface="Calibri"/>
              </a:rPr>
              <a:t>3,13</a:t>
            </a:r>
            <a:endParaRPr lang="ru" sz="1400" b="1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24364" y="6357958"/>
            <a:ext cx="195824" cy="2259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48"/>
              </a:lnSpc>
            </a:pPr>
            <a:r>
              <a:rPr lang="en-US" sz="1400" b="1" spc="-50" dirty="0" smtClean="0">
                <a:solidFill>
                  <a:srgbClr val="404040"/>
                </a:solidFill>
              </a:rPr>
              <a:t>3</a:t>
            </a:r>
            <a:r>
              <a:rPr lang="ru-RU" sz="1400" b="1" spc="-50" dirty="0" smtClean="0">
                <a:solidFill>
                  <a:srgbClr val="404040"/>
                </a:solidFill>
              </a:rPr>
              <a:t>,</a:t>
            </a:r>
            <a:r>
              <a:rPr lang="en-US" sz="1400" b="1" spc="-50" dirty="0" smtClean="0">
                <a:solidFill>
                  <a:srgbClr val="404040"/>
                </a:solidFill>
              </a:rPr>
              <a:t>13</a:t>
            </a:r>
            <a:endParaRPr lang="ru" sz="1400" b="1" spc="-50" dirty="0">
              <a:solidFill>
                <a:srgbClr val="40404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72912" y="4367784"/>
            <a:ext cx="2234184" cy="350520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>
                <a:latin typeface="Calibri"/>
              </a:rPr>
              <a:t>Средняя заработная плата работников учреждений культуры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666232" y="5087112"/>
            <a:ext cx="557784" cy="158496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31853,3</a:t>
            </a:r>
            <a:endParaRPr lang="ru" sz="1200" dirty="0">
              <a:latin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79008" y="6595872"/>
            <a:ext cx="32918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11112" y="4937760"/>
            <a:ext cx="557784" cy="158496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36719,5</a:t>
            </a:r>
            <a:endParaRPr lang="ru" sz="1200" dirty="0">
              <a:latin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26936" y="6595872"/>
            <a:ext cx="326136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55992" y="4840224"/>
            <a:ext cx="557784" cy="158496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43471,1</a:t>
            </a:r>
            <a:endParaRPr lang="ru" sz="1200" dirty="0">
              <a:latin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71816" y="6595872"/>
            <a:ext cx="32918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147048" y="4349496"/>
            <a:ext cx="2508504" cy="722376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>
                <a:latin typeface="Calibri"/>
              </a:rPr>
              <a:t>Средняя заработная плата педагогических работников учреждений дополнительного образования детей в области искусств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089136" y="5465064"/>
            <a:ext cx="554736" cy="158496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37837,0</a:t>
            </a:r>
            <a:endParaRPr lang="ru" sz="1200" dirty="0">
              <a:latin typeface="Calibri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201912" y="6577584"/>
            <a:ext cx="32918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125456" y="5361432"/>
            <a:ext cx="557784" cy="158496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41470,1</a:t>
            </a:r>
            <a:endParaRPr lang="ru" sz="1200" dirty="0">
              <a:latin typeface="Calibri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238232" y="6577584"/>
            <a:ext cx="329184" cy="134112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161776" y="5266944"/>
            <a:ext cx="557784" cy="158496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47699,2</a:t>
            </a:r>
            <a:endParaRPr lang="ru" sz="1200" dirty="0">
              <a:latin typeface="Calibri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277600" y="6577584"/>
            <a:ext cx="835152" cy="170688"/>
          </a:xfrm>
          <a:prstGeom prst="rect">
            <a:avLst/>
          </a:prstGeom>
          <a:solidFill>
            <a:srgbClr val="D9E3F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67504" y="2214554"/>
            <a:ext cx="292608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364.2</a:t>
            </a:r>
            <a:endParaRPr lang="ru" sz="1600" dirty="0">
              <a:latin typeface="Calibri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39074" y="2143116"/>
            <a:ext cx="292608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dirty="0" smtClean="0">
                <a:latin typeface="Calibri"/>
              </a:rPr>
              <a:t>424.4</a:t>
            </a:r>
            <a:endParaRPr lang="ru" sz="1600" dirty="0">
              <a:latin typeface="Calibri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239272" y="2571744"/>
            <a:ext cx="428628" cy="571504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0239404" y="2285992"/>
            <a:ext cx="428628" cy="857256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1168098" y="1714488"/>
            <a:ext cx="500066" cy="1428760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4214818"/>
            <a:ext cx="1785950" cy="26212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929066"/>
            <a:ext cx="2214578" cy="262128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418636"/>
              </p:ext>
            </p:extLst>
          </p:nvPr>
        </p:nvGraphicFramePr>
        <p:xfrm>
          <a:off x="309522" y="1542750"/>
          <a:ext cx="7228254" cy="53152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9180"/>
                <a:gridCol w="1330611"/>
                <a:gridCol w="1758463"/>
              </a:tblGrid>
              <a:tr h="58532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Наименование мероприятия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Год реализации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Сумма, тыс. рублей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</a:tr>
              <a:tr h="890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Ремонт крыши  ДК «Орбита» п.</a:t>
                      </a:r>
                      <a:r>
                        <a:rPr lang="ru-RU" sz="1500" b="1" kern="1200" baseline="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Рудничный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1092,8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Ремонт системы отопления </a:t>
                      </a:r>
                      <a:r>
                        <a:rPr lang="ru-RU" sz="15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Светлополянского</a:t>
                      </a: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Дома культуры «Юность»      в рамках ППМИ 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2024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4509,6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8185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Частичный </a:t>
                      </a: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ремонт здания</a:t>
                      </a:r>
                      <a:r>
                        <a:rPr lang="ru-RU" sz="1500" b="1" kern="1200" baseline="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кинотеатра «Заря»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980,3</a:t>
                      </a:r>
                    </a:p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Приобретение материалов для текущего ремонта зданий домов культуры</a:t>
                      </a: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kumimoji="0"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291,7</a:t>
                      </a:r>
                      <a:endParaRPr kumimoji="0"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</a:tr>
              <a:tr h="785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lang="ru-RU" sz="1500" b="1" kern="1200" dirty="0" err="1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медиаблока</a:t>
                      </a: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для ремонта аппаратуры в кинотеатр «Заря»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2024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796,0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6003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</a:tbl>
          </a:graphicData>
        </a:graphic>
      </p:graphicFrame>
      <p:sp>
        <p:nvSpPr>
          <p:cNvPr id="4" name="AutoShape 2" descr="C:\Users\User\Downloads\TJQ9UfiwknZTiDat3I8SPNvfF4dW1PAEC4rz56K3K68uq1Uf2o-YAi_1yPxC1l58k_3sk-hUsbAX62B6VK_tVwp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C:\Users\User\Downloads\SgjqW36WVNms7hZo009933c3VMss-RtGA3APrzEnUVocFMPEs5VFNI3ksv3t3pObbI0YqIF8JPAoawciUBk7PVKG (1)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C:\Мои документы\БЮДЖЕТ\БО\2025\фото для слайдов\культура\PHOTO-2024-07-23-15-49-2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586" y="1285860"/>
            <a:ext cx="235745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Документы\Стратегия округ\Отчёты\фото\дк св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9074" y="2928934"/>
            <a:ext cx="2771185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Мои документы\БЮДЖЕТ\БО\2025\фото для слайдов\т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9338" y="4286256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0960" y="142852"/>
            <a:ext cx="10323576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 b="1" dirty="0">
                <a:solidFill>
                  <a:srgbClr val="C55A11"/>
                </a:solidFill>
                <a:latin typeface="Arial"/>
              </a:rPr>
              <a:t>Муниципальные программы социальной направленности</a:t>
            </a:r>
          </a:p>
          <a:p>
            <a:pPr indent="0">
              <a:lnSpc>
                <a:spcPts val="2424"/>
              </a:lnSpc>
            </a:pPr>
            <a:r>
              <a:rPr lang="ru" sz="1900" b="1" dirty="0">
                <a:solidFill>
                  <a:srgbClr val="C55A11"/>
                </a:solidFill>
                <a:latin typeface="Arial"/>
              </a:rPr>
              <a:t>Муниципальная программа «Развитие </a:t>
            </a:r>
            <a:r>
              <a:rPr lang="ru" sz="1900" b="1" dirty="0" smtClean="0">
                <a:solidFill>
                  <a:srgbClr val="C55A11"/>
                </a:solidFill>
                <a:latin typeface="Arial"/>
              </a:rPr>
              <a:t>культуры</a:t>
            </a:r>
            <a:r>
              <a:rPr lang="en-US" sz="1900" b="1" dirty="0" smtClean="0">
                <a:solidFill>
                  <a:srgbClr val="C55A11"/>
                </a:solidFill>
                <a:latin typeface="Arial"/>
              </a:rPr>
              <a:t> </a:t>
            </a:r>
            <a:r>
              <a:rPr lang="ru-RU" sz="1900" b="1" dirty="0" err="1" smtClean="0">
                <a:solidFill>
                  <a:srgbClr val="C55A11"/>
                </a:solidFill>
                <a:latin typeface="Arial"/>
              </a:rPr>
              <a:t>Верхнекамья</a:t>
            </a:r>
            <a:r>
              <a:rPr lang="ru-RU" sz="1900" b="1" dirty="0" smtClean="0">
                <a:solidFill>
                  <a:srgbClr val="C55A11"/>
                </a:solidFill>
                <a:latin typeface="Arial"/>
              </a:rPr>
              <a:t>»</a:t>
            </a:r>
            <a:endParaRPr lang="ru" sz="1900" b="1" dirty="0">
              <a:solidFill>
                <a:srgbClr val="C55A11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7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Мои документы\БЮДЖЕТ\БО\2025\фото для слайдов\культура\Аппаратура\Медиаблок1 Киноза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60" y="2714620"/>
            <a:ext cx="221694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Мои документы\БЮДЖЕТ\БО\2025\фото для слайдов\культура\Техника\Снегоуборщик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7966" y="3357562"/>
            <a:ext cx="1928819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7863CC-D1A8-4DD7-A68F-99831058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84" y="1071546"/>
            <a:ext cx="10515600" cy="315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Приобретение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418636"/>
              </p:ext>
            </p:extLst>
          </p:nvPr>
        </p:nvGraphicFramePr>
        <p:xfrm>
          <a:off x="238084" y="1500174"/>
          <a:ext cx="6584955" cy="52212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21561"/>
                <a:gridCol w="1963394"/>
              </a:tblGrid>
              <a:tr h="510085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</a:rPr>
                        <a:t>Наименование мероприятия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</a:rPr>
                        <a:t>Сумма, тыс. рублей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</a:tr>
              <a:tr h="4251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Приобретение звукового оборудования и радиосистемы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415,8</a:t>
                      </a:r>
                    </a:p>
                  </a:txBody>
                  <a:tcPr marL="91428" marR="91428" marT="45660" marB="456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Приобретение котла водогрейного для           ДК с. </a:t>
                      </a:r>
                      <a:r>
                        <a:rPr lang="ru-RU" sz="15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Лойно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459,0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362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Компьютерное</a:t>
                      </a:r>
                      <a:r>
                        <a:rPr lang="ru-RU" sz="15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оборудование в ДК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97,0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Мебель</a:t>
                      </a:r>
                      <a:r>
                        <a:rPr lang="ru-RU" sz="15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в дома культуры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Костюмы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164,6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42,7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510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Газонокосилка, снегоуборщик, насосы,</a:t>
                      </a:r>
                      <a:r>
                        <a:rPr lang="ru-RU" sz="15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kern="1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хозоборудование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211,4</a:t>
                      </a:r>
                      <a:endParaRPr kumimoji="0"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Фискальные устройства</a:t>
                      </a: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91428" marR="91428" marT="45660" marB="45660"/>
                </a:tc>
              </a:tr>
              <a:tr h="370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Приобретение книг для библиотек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1739,7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Приобретение ноутбука для библиотеки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47,0</a:t>
                      </a:r>
                      <a:endParaRPr kumimoji="0"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</a:tr>
              <a:tr h="510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Приобретение швейных машин в рамках </a:t>
                      </a:r>
                      <a:r>
                        <a:rPr lang="ru-RU" sz="15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грантового</a:t>
                      </a: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проекта «Лоскутные забавы»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46,2</a:t>
                      </a:r>
                      <a:endParaRPr kumimoji="0"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Приобретение основных средств в музей, в том числе микрофоны,</a:t>
                      </a:r>
                      <a:r>
                        <a:rPr lang="ru-RU" sz="15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 аудиосистемы</a:t>
                      </a:r>
                      <a:endParaRPr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38,2</a:t>
                      </a:r>
                      <a:endParaRPr kumimoji="0" lang="ru-RU" sz="15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</a:tr>
            </a:tbl>
          </a:graphicData>
        </a:graphic>
      </p:graphicFrame>
      <p:sp>
        <p:nvSpPr>
          <p:cNvPr id="4" name="AutoShape 2" descr="C:\Users\User\Downloads\TJQ9UfiwknZTiDat3I8SPNvfF4dW1PAEC4rz56K3K68uq1Uf2o-YAi_1yPxC1l58k_3sk-hUsbAX62B6VK_tVwp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C:\Users\User\Downloads\SgjqW36WVNms7hZo009933c3VMss-RtGA3APrzEnUVocFMPEs5VFNI3ksv3t3pObbI0YqIF8JPAoawciUBk7PVKG (1)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C:\Мои документы\БЮДЖЕТ\БО\2025\фото для слайдов\культура\Зона абонемен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94" y="142873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Мои документы\БЮДЖЕТ\БО\2025\фото для слайдов\культура\IMG_01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6462" y="2214554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pic>
        <p:nvPicPr>
          <p:cNvPr id="10" name="Рисунок 9" descr="C:\Users\user12341234\Downloads\PHOTO-2025-04-14-18-16-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9206" y="4714884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Мои документы\БЮДЖЕТ\БО\2025\фото для слайдов\культура\Костюмы\Костюм Чебурашка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4694" y="4714884"/>
            <a:ext cx="1643074" cy="197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66646" y="142852"/>
            <a:ext cx="10323576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 b="1" dirty="0" smtClean="0">
                <a:solidFill>
                  <a:srgbClr val="C55A11"/>
                </a:solidFill>
                <a:latin typeface="Arial"/>
              </a:rPr>
              <a:t>Муниципальные </a:t>
            </a:r>
            <a:r>
              <a:rPr lang="ru" sz="2700" b="1" dirty="0">
                <a:solidFill>
                  <a:srgbClr val="C55A11"/>
                </a:solidFill>
                <a:latin typeface="Arial"/>
              </a:rPr>
              <a:t>программы социальной направленности</a:t>
            </a:r>
          </a:p>
          <a:p>
            <a:pPr indent="0">
              <a:lnSpc>
                <a:spcPts val="2424"/>
              </a:lnSpc>
            </a:pPr>
            <a:r>
              <a:rPr lang="ru" sz="1900" b="1" dirty="0" smtClean="0">
                <a:solidFill>
                  <a:srgbClr val="C55A11"/>
                </a:solidFill>
                <a:latin typeface="Arial"/>
              </a:rPr>
              <a:t>М</a:t>
            </a:r>
            <a:r>
              <a:rPr lang="ru" sz="2000" b="1" dirty="0" smtClean="0">
                <a:solidFill>
                  <a:srgbClr val="C55A11"/>
                </a:solidFill>
                <a:latin typeface="Arial"/>
              </a:rPr>
              <a:t>униципал</a:t>
            </a:r>
            <a:r>
              <a:rPr lang="ru" sz="1900" b="1" dirty="0" smtClean="0">
                <a:solidFill>
                  <a:srgbClr val="C55A11"/>
                </a:solidFill>
                <a:latin typeface="Arial"/>
              </a:rPr>
              <a:t>ниципальная программа </a:t>
            </a:r>
            <a:r>
              <a:rPr lang="ru" sz="1900" b="1" dirty="0">
                <a:solidFill>
                  <a:srgbClr val="C55A11"/>
                </a:solidFill>
                <a:latin typeface="Arial"/>
              </a:rPr>
              <a:t>«Развитие </a:t>
            </a:r>
            <a:r>
              <a:rPr lang="ru" sz="1900" b="1" dirty="0" smtClean="0">
                <a:solidFill>
                  <a:srgbClr val="C55A11"/>
                </a:solidFill>
                <a:latin typeface="Arial"/>
              </a:rPr>
              <a:t>культуры</a:t>
            </a:r>
            <a:r>
              <a:rPr lang="en-US" sz="1900" b="1" dirty="0" smtClean="0">
                <a:solidFill>
                  <a:srgbClr val="C55A11"/>
                </a:solidFill>
                <a:latin typeface="Arial"/>
              </a:rPr>
              <a:t> </a:t>
            </a:r>
            <a:r>
              <a:rPr lang="ru-RU" sz="1900" b="1" dirty="0" err="1" smtClean="0">
                <a:solidFill>
                  <a:srgbClr val="C55A11"/>
                </a:solidFill>
                <a:latin typeface="Arial"/>
              </a:rPr>
              <a:t>Верхнекамья</a:t>
            </a:r>
            <a:r>
              <a:rPr lang="ru-RU" sz="1900" b="1" dirty="0" smtClean="0">
                <a:solidFill>
                  <a:srgbClr val="C55A11"/>
                </a:solidFill>
                <a:latin typeface="Arial"/>
              </a:rPr>
              <a:t>»</a:t>
            </a:r>
            <a:endParaRPr lang="ru" sz="1900" b="1" dirty="0">
              <a:solidFill>
                <a:srgbClr val="C55A11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7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4881554" y="5500678"/>
          <a:ext cx="1714512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7570" y="5929330"/>
            <a:ext cx="822960" cy="600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9140" y="5500702"/>
            <a:ext cx="819912" cy="1054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39338" y="6000768"/>
            <a:ext cx="1828800" cy="5547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6384" y="12192"/>
            <a:ext cx="10305288" cy="984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 b="1" dirty="0">
                <a:solidFill>
                  <a:srgbClr val="C55A11"/>
                </a:solidFill>
                <a:latin typeface="Arial"/>
              </a:rPr>
              <a:t>Муниципальные программы социальной направленности</a:t>
            </a:r>
          </a:p>
          <a:p>
            <a:pPr indent="0">
              <a:lnSpc>
                <a:spcPts val="2400"/>
              </a:lnSpc>
            </a:pPr>
            <a:r>
              <a:rPr lang="ru" sz="1900" b="1" dirty="0">
                <a:solidFill>
                  <a:srgbClr val="C55A11"/>
                </a:solidFill>
                <a:latin typeface="Arial"/>
              </a:rPr>
              <a:t>Муниципальная программа </a:t>
            </a:r>
            <a:r>
              <a:rPr lang="ru" sz="1900" b="1" dirty="0" smtClean="0">
                <a:solidFill>
                  <a:srgbClr val="C55A11"/>
                </a:solidFill>
                <a:latin typeface="Arial"/>
              </a:rPr>
              <a:t>«Молодежь и спорт Верхнекамья»</a:t>
            </a:r>
            <a:endParaRPr lang="ru" sz="1900" b="1" dirty="0">
              <a:solidFill>
                <a:srgbClr val="C55A11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960" y="1000108"/>
            <a:ext cx="4357718" cy="54292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1600" dirty="0">
                <a:latin typeface="Calibri"/>
              </a:rPr>
              <a:t>Цель программы </a:t>
            </a:r>
            <a:endParaRPr lang="ru" sz="1600" dirty="0" smtClean="0">
              <a:latin typeface="Calibri"/>
            </a:endParaRPr>
          </a:p>
          <a:p>
            <a:r>
              <a:rPr lang="ru" sz="1600" dirty="0" smtClean="0">
                <a:latin typeface="Calibri"/>
              </a:rPr>
              <a:t> </a:t>
            </a:r>
            <a:r>
              <a:rPr lang="ru-RU" sz="1600" dirty="0" smtClean="0"/>
              <a:t>1.Вовлечение молодежи в социально – экономические, общественно-политические и </a:t>
            </a:r>
            <a:r>
              <a:rPr lang="ru-RU" sz="1600" dirty="0" err="1" smtClean="0"/>
              <a:t>социокультурные</a:t>
            </a:r>
            <a:r>
              <a:rPr lang="ru-RU" sz="1600" dirty="0" smtClean="0"/>
              <a:t> процессы развития Верхнекамского муниципального округа Кировской области.</a:t>
            </a:r>
          </a:p>
          <a:p>
            <a:r>
              <a:rPr lang="ru-RU" sz="1600" dirty="0" smtClean="0"/>
              <a:t>2.Обеспечение возможности гражданам систематически заниматься физической культурой и спортом. </a:t>
            </a:r>
          </a:p>
          <a:p>
            <a:r>
              <a:rPr lang="ru-RU" sz="1600" dirty="0" smtClean="0"/>
              <a:t>3.Предоставление государственной  и  муниципальной поддержки молодым семьям в решении жилищной проблемы.  </a:t>
            </a:r>
          </a:p>
          <a:p>
            <a:r>
              <a:rPr lang="ru-RU" sz="1600" dirty="0" smtClean="0"/>
              <a:t>4.Развитие системы мотивации граждан к ведению здорового образа жизни, включая здоровое питание и отказ от вредных привычек</a:t>
            </a:r>
          </a:p>
          <a:p>
            <a:r>
              <a:rPr lang="ru-RU" sz="1600" dirty="0" smtClean="0"/>
              <a:t>5.Формирование условий и возможностей, стимулирующих граждан к ведению здорового образа жизни, что в конечном итоге должно привести к улучшению состояния здоровья населения и увеличению ожидаемой продолжительности жизни</a:t>
            </a:r>
            <a:endParaRPr lang="ru" sz="16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3256" y="4714884"/>
            <a:ext cx="1990344" cy="71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Численность лиц, систематически занимающихся физической культурой и спортом</a:t>
            </a:r>
            <a:r>
              <a:rPr lang="ru" sz="1200" dirty="0" smtClean="0">
                <a:latin typeface="Calibri"/>
              </a:rPr>
              <a:t>, </a:t>
            </a:r>
            <a:r>
              <a:rPr lang="ru" sz="1200" dirty="0">
                <a:latin typeface="Calibri"/>
              </a:rPr>
              <a:t>чел.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39338" y="4929198"/>
            <a:ext cx="1972056" cy="691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Доля лиц, систематически занимающихся физической культурой и спортом, в общей численности населения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10446" y="5643578"/>
            <a:ext cx="368808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>
                <a:latin typeface="Calibri"/>
              </a:rPr>
              <a:t>209,6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82214" y="5857892"/>
            <a:ext cx="432816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51%</a:t>
            </a:r>
            <a:endParaRPr lang="ru" sz="1200" dirty="0"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53784" y="5786454"/>
            <a:ext cx="46939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60,0</a:t>
            </a:r>
            <a:r>
              <a:rPr lang="ru" sz="1200" dirty="0">
                <a:latin typeface="Calibri"/>
              </a:rPr>
              <a:t>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39008" y="6572272"/>
            <a:ext cx="1785950" cy="1428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52400" indent="0"/>
            <a:r>
              <a:rPr lang="ru" sz="1000" b="1" spc="-50" dirty="0" smtClean="0">
                <a:latin typeface="Courier New"/>
              </a:rPr>
              <a:t>2022            </a:t>
            </a:r>
            <a:r>
              <a:rPr lang="ru" sz="1000" dirty="0" smtClean="0">
                <a:latin typeface="Arial"/>
              </a:rPr>
              <a:t> </a:t>
            </a:r>
            <a:r>
              <a:rPr lang="ru" sz="1000" b="1" spc="-50" dirty="0" smtClean="0">
                <a:latin typeface="Courier New"/>
              </a:rPr>
              <a:t>2024</a:t>
            </a:r>
            <a:endParaRPr lang="ru" sz="1000" b="1" spc="-50" dirty="0">
              <a:latin typeface="Courier New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10380" y="785794"/>
            <a:ext cx="3989832" cy="4145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600" dirty="0">
                <a:latin typeface="Calibri"/>
              </a:rPr>
              <a:t>Ресурсное обеспечение муниципальной </a:t>
            </a:r>
            <a:r>
              <a:rPr lang="ru" sz="1600" dirty="0" smtClean="0">
                <a:latin typeface="Calibri"/>
              </a:rPr>
              <a:t>программы                      (тыс. </a:t>
            </a:r>
            <a:r>
              <a:rPr lang="ru" sz="1600" dirty="0">
                <a:latin typeface="Calibri"/>
              </a:rPr>
              <a:t>рублей)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810776" y="6572272"/>
            <a:ext cx="1785950" cy="1428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52400" indent="0"/>
            <a:r>
              <a:rPr lang="ru" sz="1000" b="1" spc="-50" dirty="0" smtClean="0">
                <a:latin typeface="Courier New"/>
              </a:rPr>
              <a:t>2022            </a:t>
            </a:r>
            <a:r>
              <a:rPr lang="ru" sz="1000" dirty="0" smtClean="0">
                <a:latin typeface="Arial"/>
              </a:rPr>
              <a:t> </a:t>
            </a:r>
            <a:r>
              <a:rPr lang="ru" sz="1000" b="1" spc="-50" dirty="0" smtClean="0">
                <a:latin typeface="Courier New"/>
              </a:rPr>
              <a:t>2024</a:t>
            </a:r>
            <a:endParaRPr lang="ru" sz="1000" b="1" spc="-50" dirty="0">
              <a:latin typeface="Courier New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38678" y="4643446"/>
            <a:ext cx="1956816" cy="9286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Доля </a:t>
            </a:r>
            <a:r>
              <a:rPr lang="ru" sz="1200" dirty="0" smtClean="0">
                <a:latin typeface="Calibri"/>
              </a:rPr>
              <a:t>молодых людей, участвующих в реалзации общественных инициатив и проектов, в т.ч. </a:t>
            </a:r>
            <a:r>
              <a:rPr lang="ru-RU" sz="1200" dirty="0" smtClean="0">
                <a:latin typeface="Calibri"/>
              </a:rPr>
              <a:t>в</a:t>
            </a:r>
            <a:r>
              <a:rPr lang="ru" sz="1200" dirty="0" smtClean="0">
                <a:latin typeface="Calibri"/>
              </a:rPr>
              <a:t> сфере добровольчества</a:t>
            </a:r>
            <a:endParaRPr lang="ru" sz="1200" dirty="0">
              <a:latin typeface="Calibri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810116" y="1928802"/>
          <a:ext cx="6984992" cy="2598056"/>
        </p:xfrm>
        <a:graphic>
          <a:graphicData uri="http://schemas.openxmlformats.org/drawingml/2006/table">
            <a:tbl>
              <a:tblPr/>
              <a:tblGrid>
                <a:gridCol w="2828961"/>
                <a:gridCol w="1708502"/>
                <a:gridCol w="1313825"/>
                <a:gridCol w="1133704"/>
              </a:tblGrid>
              <a:tr h="275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Направление расходов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3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3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3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35D"/>
                    </a:solidFill>
                  </a:tcPr>
                </a:tc>
              </a:tr>
              <a:tr h="64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 по программе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том числе: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D3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43685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D3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42688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D3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D35D"/>
                    </a:solidFill>
                  </a:tcPr>
                </a:tc>
              </a:tr>
              <a:tr h="327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МКУ МЦ «Заря»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5365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5139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</a:tr>
              <a:tr h="327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МКУ ДО СШ «Север» </a:t>
                      </a:r>
                    </a:p>
                  </a:txBody>
                  <a:tcPr marL="83253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17286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17226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</a:tr>
              <a:tr h="327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МКУ ВСЦ «Акватория» (бассейн)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15670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15156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96,7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</a:tr>
              <a:tr h="52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учреждения, в том числе стадион п.Лесной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5364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5167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96,3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CCA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881554" y="5643578"/>
            <a:ext cx="368808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 i="1" dirty="0" smtClean="0">
                <a:latin typeface="Calibri"/>
              </a:rPr>
              <a:t>11,0 %</a:t>
            </a:r>
            <a:endParaRPr lang="ru" sz="1200" b="1" i="1" dirty="0"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084" y="714356"/>
            <a:ext cx="9787006" cy="571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2200" b="1" dirty="0">
                <a:solidFill>
                  <a:srgbClr val="181717"/>
                </a:solidFill>
                <a:latin typeface="Calibri"/>
              </a:rPr>
              <a:t>ОСНОВНЫЕ ХАРАКТЕРИСТИКИ </a:t>
            </a:r>
            <a:r>
              <a:rPr lang="ru" sz="2200" b="1" dirty="0" smtClean="0">
                <a:solidFill>
                  <a:srgbClr val="181717"/>
                </a:solidFill>
                <a:latin typeface="Calibri"/>
              </a:rPr>
              <a:t>БЮДЖЕТА ЗА 2024 ГОД</a:t>
            </a:r>
            <a:endParaRPr lang="ru" sz="1400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953388" y="5572140"/>
            <a:ext cx="6873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0096528" y="5572140"/>
            <a:ext cx="762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1311630" y="2000240"/>
            <a:ext cx="88037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7167570" y="1714488"/>
          <a:ext cx="438149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66646" y="1643050"/>
          <a:ext cx="6786610" cy="3571900"/>
        </p:xfrm>
        <a:graphic>
          <a:graphicData uri="http://schemas.openxmlformats.org/drawingml/2006/table">
            <a:tbl>
              <a:tblPr/>
              <a:tblGrid>
                <a:gridCol w="2902922"/>
                <a:gridCol w="1235718"/>
                <a:gridCol w="1147454"/>
                <a:gridCol w="723613"/>
                <a:gridCol w="776903"/>
              </a:tblGrid>
              <a:tr h="4630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Уточненный бюджет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Исполнено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% роста (снижения) к 2023 году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8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исполнения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1668932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1682082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100,8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168,7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560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Налоговые </a:t>
                      </a:r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и неналоговые доходы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341 956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355 339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103,9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133,0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</a:tr>
              <a:tr h="560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81717"/>
                          </a:solidFill>
                          <a:latin typeface="Calibri"/>
                        </a:rPr>
                        <a:t>Безвоздмездные</a:t>
                      </a:r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 поступления 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>
                            <a:alpha val="68000"/>
                          </a:srgbClr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1 326 975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>
                            <a:alpha val="68000"/>
                          </a:srgbClr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1 326 743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>
                            <a:alpha val="68000"/>
                          </a:srgbClr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99,98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>
                            <a:alpha val="68000"/>
                          </a:srgbClr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181,7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>
                            <a:alpha val="68000"/>
                          </a:srgbClr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</a:tr>
              <a:tr h="560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1 677 988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1 657 330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169,0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39999">
                          <a:srgbClr val="92D050"/>
                        </a:gs>
                        <a:gs pos="70000">
                          <a:srgbClr val="41D35D"/>
                        </a:gs>
                        <a:gs pos="100000">
                          <a:srgbClr val="FFEBFA"/>
                        </a:gs>
                      </a:gsLst>
                      <a:lin ang="13500000" scaled="1"/>
                    </a:gradFill>
                  </a:tcPr>
                </a:tc>
              </a:tr>
              <a:tr h="560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Дефицит </a:t>
                      </a:r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(-)       </a:t>
                      </a:r>
                      <a:r>
                        <a:rPr lang="ru-RU" sz="1200" b="0" i="0" u="none" strike="noStrike" dirty="0" err="1" smtClean="0">
                          <a:solidFill>
                            <a:srgbClr val="181717"/>
                          </a:solidFill>
                          <a:latin typeface="Calibri"/>
                        </a:rPr>
                        <a:t>Профицит</a:t>
                      </a:r>
                      <a:r>
                        <a:rPr lang="ru-RU" sz="12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 (+)</a:t>
                      </a:r>
                      <a:endParaRPr lang="ru-RU" sz="12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-9056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24752</a:t>
                      </a:r>
                    </a:p>
                  </a:txBody>
                  <a:tcPr marL="7305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40000">
                          <a:schemeClr val="accent6">
                            <a:lumMod val="75000"/>
                            <a:alpha val="29000"/>
                          </a:schemeClr>
                        </a:gs>
                        <a:gs pos="63000">
                          <a:srgbClr val="FFC000"/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3500000" scaled="1"/>
                    </a:gra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9882214" y="1285860"/>
            <a:ext cx="989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>
              <a:lnSpc>
                <a:spcPts val="2400"/>
              </a:lnSpc>
            </a:pPr>
            <a:r>
              <a:rPr lang="ru-RU" dirty="0" smtClean="0">
                <a:solidFill>
                  <a:srgbClr val="181717"/>
                </a:solidFill>
              </a:rPr>
              <a:t>т</a:t>
            </a:r>
            <a:r>
              <a:rPr lang="ru" dirty="0" smtClean="0">
                <a:solidFill>
                  <a:srgbClr val="181717"/>
                </a:solidFill>
              </a:rPr>
              <a:t>ыс.руб.</a:t>
            </a:r>
            <a:endParaRPr lang="ru" dirty="0">
              <a:solidFill>
                <a:srgbClr val="18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857232"/>
            <a:ext cx="10515600" cy="71510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     МКУ МЦ «Заря»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374E136-B7FD-4338-A316-01E0FF4F59E3}"/>
              </a:ext>
            </a:extLst>
          </p:cNvPr>
          <p:cNvCxnSpPr/>
          <p:nvPr/>
        </p:nvCxnSpPr>
        <p:spPr>
          <a:xfrm>
            <a:off x="3786554" y="973018"/>
            <a:ext cx="59581" cy="546650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2CC00166-0393-4A00-8406-8AB08EBAB249}"/>
              </a:ext>
            </a:extLst>
          </p:cNvPr>
          <p:cNvCxnSpPr>
            <a:cxnSpLocks/>
          </p:cNvCxnSpPr>
          <p:nvPr/>
        </p:nvCxnSpPr>
        <p:spPr>
          <a:xfrm>
            <a:off x="492247" y="2785452"/>
            <a:ext cx="11237912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09984" y="1357298"/>
            <a:ext cx="7268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волонтерский  отряд «Десант добра»;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первичное отделение «Движения первых»;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молодежное пространство «Отличное место»</a:t>
            </a:r>
          </a:p>
          <a:p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38954" y="4724400"/>
            <a:ext cx="7115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ДОЛ «Сосновый бор»: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4 смены по 135 детей;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профильные смены («Активист», «Юный эколог», «Патриот»)</a:t>
            </a:r>
            <a:endParaRPr lang="ru-RU" sz="24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C00166-0393-4A00-8406-8AB08EBAB249}"/>
              </a:ext>
            </a:extLst>
          </p:cNvPr>
          <p:cNvCxnSpPr>
            <a:cxnSpLocks/>
          </p:cNvCxnSpPr>
          <p:nvPr/>
        </p:nvCxnSpPr>
        <p:spPr>
          <a:xfrm flipV="1">
            <a:off x="508734" y="4719760"/>
            <a:ext cx="11437081" cy="464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903784" y="2989385"/>
            <a:ext cx="7573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СК «Богатырь»: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клубы по месту жительства  спортивной  и технической направленности(«Юный техник», «</a:t>
            </a:r>
            <a:r>
              <a:rPr lang="ru-RU" sz="2400" b="1" dirty="0" err="1" smtClean="0">
                <a:solidFill>
                  <a:srgbClr val="002060"/>
                </a:solidFill>
              </a:rPr>
              <a:t>Ратибор</a:t>
            </a:r>
            <a:r>
              <a:rPr lang="ru-RU" sz="2400" b="1" dirty="0" smtClean="0">
                <a:solidFill>
                  <a:srgbClr val="002060"/>
                </a:solidFill>
              </a:rPr>
              <a:t>», «Триумф», «Олимп», «Атлант»);</a:t>
            </a:r>
          </a:p>
        </p:txBody>
      </p:sp>
      <p:pic>
        <p:nvPicPr>
          <p:cNvPr id="20" name="Picture 2" descr="D:\Фото с мероприятий в Районе\2017\Багатырь\Богатырь открытие\DSCN5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79" t="19743" r="13554" b="36777"/>
          <a:stretch>
            <a:fillRect/>
          </a:stretch>
        </p:blipFill>
        <p:spPr bwMode="auto">
          <a:xfrm>
            <a:off x="527538" y="2930769"/>
            <a:ext cx="2825262" cy="16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527539" y="769992"/>
            <a:ext cx="2825262" cy="178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Grp="1"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527538" y="4923802"/>
            <a:ext cx="2825262" cy="172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3836" y="785794"/>
            <a:ext cx="2786082" cy="19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0" y="4786322"/>
            <a:ext cx="300039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0"/>
            <a:ext cx="1109666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spcAft>
                <a:spcPts val="630"/>
              </a:spcAft>
            </a:pPr>
            <a:r>
              <a:rPr lang="ru" sz="2400" b="1" dirty="0" smtClean="0">
                <a:solidFill>
                  <a:srgbClr val="C55A11"/>
                </a:solidFill>
                <a:latin typeface="Arial"/>
              </a:rPr>
              <a:t>Муниципальные программы социальной направленности</a:t>
            </a:r>
          </a:p>
          <a:p>
            <a:pPr indent="0">
              <a:lnSpc>
                <a:spcPts val="2400"/>
              </a:lnSpc>
            </a:pPr>
            <a:r>
              <a:rPr lang="ru" b="1" dirty="0" smtClean="0">
                <a:solidFill>
                  <a:srgbClr val="C55A11"/>
                </a:solidFill>
                <a:latin typeface="Arial"/>
              </a:rPr>
              <a:t>Муниципальная программа «Молодежь и спорт Верхнекамья»</a:t>
            </a:r>
            <a:endParaRPr lang="ru" b="1" dirty="0">
              <a:solidFill>
                <a:srgbClr val="C55A11"/>
              </a:solidFill>
              <a:latin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0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D2BEBE27-281B-47A0-9002-676D4809369D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3200" dirty="0">
              <a:solidFill>
                <a:srgbClr val="002060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pic>
        <p:nvPicPr>
          <p:cNvPr id="18" name="Рисунок 17" descr="IMG_20220121_0900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09" y="1297415"/>
            <a:ext cx="4232031" cy="2864278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9898BF-8244-9BDA-11A7-EDE78F37EE6A}"/>
              </a:ext>
            </a:extLst>
          </p:cNvPr>
          <p:cNvSpPr txBox="1"/>
          <p:nvPr/>
        </p:nvSpPr>
        <p:spPr>
          <a:xfrm>
            <a:off x="428625" y="4384431"/>
            <a:ext cx="46892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учреждение Водно-Спортивный Центр «Акватория» построен в 2017 году в рамках реализации проекта развитие физической культуры и спорта. Длина дорожек 25м., глубина 1,3м., ширина чаши бассейна 8,5м. с четырьмя дорожками</a:t>
            </a:r>
          </a:p>
        </p:txBody>
      </p:sp>
      <p:pic>
        <p:nvPicPr>
          <p:cNvPr id="8" name="Picture 2" descr="C:\Users\Валентина\Desktop\ckqNhbRwi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368" y="1297415"/>
            <a:ext cx="3950678" cy="28642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0175" y="796338"/>
            <a:ext cx="27416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26F87"/>
                </a:solidFill>
                <a:latin typeface="Ubuntu" panose="020B0504030602030204" pitchFamily="34" charset="0"/>
              </a:rPr>
              <a:t>ВСЦ «Акватория»</a:t>
            </a:r>
            <a:endParaRPr lang="ru-RU" altLang="ru-RU" sz="24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0368" y="4338337"/>
            <a:ext cx="3950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учреждение дополнительного образования спортивная школа «Север». 600 воспитанников  в возрасте от 4 до 18 лет на четырех отделениях по видам спорта: баскетбол, футбол, лыжные гонки,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полиатлон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6132" y="785794"/>
            <a:ext cx="44313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26F87"/>
                </a:solidFill>
                <a:latin typeface="Ubuntu" panose="020B0504030602030204" pitchFamily="34" charset="0"/>
              </a:rPr>
              <a:t>Спортивная школа «Север»</a:t>
            </a:r>
            <a:endParaRPr lang="ru-RU" altLang="ru-RU" sz="24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2398" y="0"/>
            <a:ext cx="1116809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spcAft>
                <a:spcPts val="630"/>
              </a:spcAft>
            </a:pPr>
            <a:r>
              <a:rPr lang="ru" sz="2400" b="1" dirty="0" smtClean="0">
                <a:solidFill>
                  <a:srgbClr val="C55A11"/>
                </a:solidFill>
                <a:latin typeface="Arial"/>
              </a:rPr>
              <a:t>Муниципальные программы социальной направленности</a:t>
            </a:r>
          </a:p>
          <a:p>
            <a:pPr indent="0">
              <a:lnSpc>
                <a:spcPts val="2400"/>
              </a:lnSpc>
            </a:pPr>
            <a:r>
              <a:rPr lang="ru" b="1" dirty="0" smtClean="0">
                <a:solidFill>
                  <a:srgbClr val="C55A11"/>
                </a:solidFill>
                <a:latin typeface="Arial"/>
              </a:rPr>
              <a:t>Муниципальная программа «Молодежь и спорт Верхнекамья»</a:t>
            </a:r>
            <a:endParaRPr lang="ru" b="1" dirty="0">
              <a:solidFill>
                <a:srgbClr val="C55A11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3336"/>
              </a:lnSpc>
            </a:pPr>
            <a:r>
              <a:rPr lang="ru" sz="2900" b="1" dirty="0">
                <a:solidFill>
                  <a:srgbClr val="C55A11"/>
                </a:solidFill>
                <a:latin typeface="Calibri"/>
              </a:rPr>
              <a:t>Муниципальные программы, направленные на </a:t>
            </a:r>
            <a:r>
              <a:rPr lang="ru" sz="2900" b="1" dirty="0" smtClean="0">
                <a:solidFill>
                  <a:srgbClr val="C55A11"/>
                </a:solidFill>
                <a:latin typeface="Calibri"/>
              </a:rPr>
              <a:t>поддержку</a:t>
            </a:r>
            <a:br>
              <a:rPr lang="ru" sz="2900" b="1" dirty="0" smtClean="0">
                <a:solidFill>
                  <a:srgbClr val="C55A11"/>
                </a:solidFill>
                <a:latin typeface="Calibri"/>
              </a:rPr>
            </a:br>
            <a:r>
              <a:rPr lang="ru" sz="2900" b="1" dirty="0" smtClean="0">
                <a:solidFill>
                  <a:srgbClr val="C55A11"/>
                </a:solidFill>
                <a:latin typeface="Calibri"/>
              </a:rPr>
              <a:t> отраслей экономики </a:t>
            </a:r>
            <a:endParaRPr lang="ru" sz="2900" b="1" dirty="0">
              <a:solidFill>
                <a:srgbClr val="C55A11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2412" y="0"/>
            <a:ext cx="809588" cy="85415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5274" y="1643050"/>
          <a:ext cx="11001453" cy="3102650"/>
        </p:xfrm>
        <a:graphic>
          <a:graphicData uri="http://schemas.openxmlformats.org/drawingml/2006/table">
            <a:tbl>
              <a:tblPr/>
              <a:tblGrid>
                <a:gridCol w="6426503"/>
                <a:gridCol w="1880715"/>
                <a:gridCol w="1446256"/>
                <a:gridCol w="1247979"/>
              </a:tblGrid>
              <a:tr h="428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Исполнено</a:t>
                      </a:r>
                    </a:p>
                  </a:txBody>
                  <a:tcPr marL="58180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116361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2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«Развитие транспортной  системы»</a:t>
                      </a:r>
                    </a:p>
                  </a:txBody>
                  <a:tcPr marL="6464" marR="6464" marT="6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159 353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157 955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99,1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  <a:tr h="4727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«Обеспечение безопасности и жизнедеятельности населения»</a:t>
                      </a:r>
                    </a:p>
                  </a:txBody>
                  <a:tcPr marL="6464" marR="6464" marT="6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800 368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797 585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  <a:tr h="3951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«Формирование современной городской среды» </a:t>
                      </a:r>
                    </a:p>
                  </a:txBody>
                  <a:tcPr marL="6464" marR="6464" marT="6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6 484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6 280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96,9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  <a:tr h="3951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«Развитие малого и среднего предпринимательства» </a:t>
                      </a:r>
                    </a:p>
                  </a:txBody>
                  <a:tcPr marL="6464" marR="6464" marT="6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621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621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  <a:tr h="429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181717"/>
                          </a:solidFill>
                          <a:latin typeface="Calibri"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58180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966 826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962 441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824" y="57912"/>
            <a:ext cx="11036808" cy="1298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904"/>
              </a:lnSpc>
            </a:pPr>
            <a:r>
              <a:rPr lang="ru" sz="2600" spc="-50" dirty="0" smtClean="0">
                <a:solidFill>
                  <a:srgbClr val="C55A11"/>
                </a:solidFill>
                <a:latin typeface="Calibri"/>
              </a:rPr>
              <a:t>Муниципальные </a:t>
            </a:r>
            <a:r>
              <a:rPr lang="ru" sz="2600" spc="-50" dirty="0">
                <a:solidFill>
                  <a:srgbClr val="C55A11"/>
                </a:solidFill>
                <a:latin typeface="Calibri"/>
              </a:rPr>
              <a:t>программы, направленные на поддержку отраслей </a:t>
            </a:r>
            <a:r>
              <a:rPr lang="ru" sz="2600" spc="-50" dirty="0" smtClean="0">
                <a:solidFill>
                  <a:srgbClr val="C55A11"/>
                </a:solidFill>
                <a:latin typeface="Calibri"/>
              </a:rPr>
              <a:t>экономики</a:t>
            </a:r>
            <a:endParaRPr lang="ru" sz="2600" spc="-50" dirty="0">
              <a:solidFill>
                <a:srgbClr val="C55A11"/>
              </a:solidFill>
              <a:latin typeface="Calibri"/>
            </a:endParaRPr>
          </a:p>
          <a:p>
            <a:pPr marL="660400" marR="1498600" indent="0">
              <a:lnSpc>
                <a:spcPts val="2400"/>
              </a:lnSpc>
            </a:pPr>
            <a:r>
              <a:rPr lang="ru" sz="2200" b="1" dirty="0">
                <a:solidFill>
                  <a:srgbClr val="C55A11"/>
                </a:solidFill>
                <a:latin typeface="Calibri"/>
              </a:rPr>
              <a:t>Муниципальная программа «Развитие транспортной </a:t>
            </a:r>
            <a:r>
              <a:rPr lang="ru" sz="2200" b="1" dirty="0" smtClean="0">
                <a:solidFill>
                  <a:srgbClr val="C55A11"/>
                </a:solidFill>
                <a:latin typeface="Calibri"/>
              </a:rPr>
              <a:t>инфраструктуры» </a:t>
            </a:r>
            <a:endParaRPr lang="ru" sz="2200" b="1" dirty="0">
              <a:solidFill>
                <a:srgbClr val="C55A11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1000108"/>
            <a:ext cx="4230624" cy="507209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80"/>
              </a:lnSpc>
              <a:spcAft>
                <a:spcPts val="1050"/>
              </a:spcAft>
            </a:pPr>
            <a:r>
              <a:rPr lang="ru" sz="1600" b="1" dirty="0" smtClean="0">
                <a:latin typeface="Calibri"/>
              </a:rPr>
              <a:t>Цель программы </a:t>
            </a:r>
            <a:r>
              <a:rPr lang="ru" sz="1600" dirty="0" smtClean="0">
                <a:latin typeface="Calibri"/>
              </a:rPr>
              <a:t>- </a:t>
            </a:r>
            <a:r>
              <a:rPr lang="ru-RU" sz="1600" dirty="0" smtClean="0"/>
              <a:t>повышение комплексной безопасности и устойчивости транспортной системы</a:t>
            </a:r>
            <a:endParaRPr lang="en-US" sz="1600" dirty="0" smtClean="0"/>
          </a:p>
          <a:p>
            <a:pPr indent="0">
              <a:lnSpc>
                <a:spcPts val="1680"/>
              </a:lnSpc>
              <a:spcAft>
                <a:spcPts val="1050"/>
              </a:spcAft>
            </a:pPr>
            <a:r>
              <a:rPr lang="ru-RU" sz="1600" b="1" dirty="0" smtClean="0"/>
              <a:t>Задачи  муниципальной       </a:t>
            </a:r>
            <a:br>
              <a:rPr lang="ru-RU" sz="1600" b="1" dirty="0" smtClean="0"/>
            </a:br>
            <a:r>
              <a:rPr lang="ru-RU" sz="1600" b="1" dirty="0" smtClean="0"/>
              <a:t>программы : </a:t>
            </a:r>
          </a:p>
          <a:p>
            <a:pPr indent="0">
              <a:lnSpc>
                <a:spcPts val="1680"/>
              </a:lnSpc>
              <a:spcAft>
                <a:spcPts val="1050"/>
              </a:spcAft>
            </a:pPr>
            <a:r>
              <a:rPr lang="ru-RU" sz="1600" dirty="0" smtClean="0"/>
              <a:t>Увеличение объёма и повышение качества дорожных работ;                            </a:t>
            </a:r>
            <a:br>
              <a:rPr lang="ru-RU" sz="1600" dirty="0" smtClean="0"/>
            </a:br>
            <a:r>
              <a:rPr lang="ru-RU" sz="1600" dirty="0" smtClean="0"/>
              <a:t>обеспечение комфортных условий и транспортной доступности при перевозке пассажиров.</a:t>
            </a:r>
            <a:endParaRPr lang="ru" sz="1600" dirty="0" smtClean="0">
              <a:latin typeface="Calibri"/>
            </a:endParaRPr>
          </a:p>
          <a:p>
            <a:r>
              <a:rPr lang="ru-RU" sz="1600" b="1" dirty="0" smtClean="0"/>
              <a:t>Целевые показатели эффективности :</a:t>
            </a:r>
          </a:p>
          <a:p>
            <a:r>
              <a:rPr lang="ru-RU" sz="1600" dirty="0" smtClean="0"/>
              <a:t>доля протяженности автомобильных дорог общего  пользования местного значения, отвечающих нормативным требованиям, в общей протяженности автомобильных дорог  местного значения; </a:t>
            </a:r>
          </a:p>
          <a:p>
            <a:r>
              <a:rPr lang="ru-RU" sz="1600" dirty="0" smtClean="0"/>
              <a:t>доля населения, проживающих в населенных пунктах не имеющих регулярного автомобильного и (или) ж/</a:t>
            </a:r>
            <a:r>
              <a:rPr lang="ru-RU" sz="1600" dirty="0" err="1" smtClean="0"/>
              <a:t>д</a:t>
            </a:r>
            <a:r>
              <a:rPr lang="ru-RU" sz="1600" dirty="0" smtClean="0"/>
              <a:t> сообщения с административным центром муниципального района.</a:t>
            </a:r>
            <a:endParaRPr lang="ru" sz="16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4628" y="857232"/>
            <a:ext cx="3989832" cy="411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600" dirty="0">
                <a:latin typeface="Calibri"/>
              </a:rPr>
              <a:t>Ресурсное обеспечение муниципальной </a:t>
            </a:r>
            <a:r>
              <a:rPr lang="ru" sz="1600" dirty="0" smtClean="0">
                <a:latin typeface="Calibri"/>
              </a:rPr>
              <a:t>программы             (тыс. </a:t>
            </a:r>
            <a:r>
              <a:rPr lang="ru" sz="1600" dirty="0">
                <a:latin typeface="Calibri"/>
              </a:rPr>
              <a:t>рублей)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10710" y="1857364"/>
            <a:ext cx="996696" cy="2316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101559</a:t>
            </a:r>
            <a:endParaRPr lang="ru" sz="12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53652" y="3500438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91088" y="2261616"/>
            <a:ext cx="844296" cy="35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 dirty="0">
                <a:latin typeface="Calibri"/>
              </a:rPr>
              <a:t>■ областные средства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953784" y="2786058"/>
            <a:ext cx="987552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/>
          <a:p>
            <a:pPr marL="152400" indent="-152400">
              <a:lnSpc>
                <a:spcPts val="1440"/>
              </a:lnSpc>
            </a:pPr>
            <a:r>
              <a:rPr lang="ru" sz="1200" dirty="0">
                <a:latin typeface="Calibri"/>
              </a:rPr>
              <a:t>■ </a:t>
            </a:r>
            <a:r>
              <a:rPr lang="ru" sz="1200" dirty="0" smtClean="0">
                <a:latin typeface="Calibri"/>
              </a:rPr>
              <a:t>доходы  местного бюджета</a:t>
            </a:r>
            <a:endParaRPr lang="ru" sz="1200" dirty="0">
              <a:latin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7834" y="2071678"/>
            <a:ext cx="822960" cy="13862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5090" y="2214554"/>
            <a:ext cx="819912" cy="11974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7570" y="1643050"/>
            <a:ext cx="822960" cy="185738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0" name="Прямоугольник 19"/>
          <p:cNvSpPr/>
          <p:nvPr/>
        </p:nvSpPr>
        <p:spPr>
          <a:xfrm>
            <a:off x="10239404" y="2214554"/>
            <a:ext cx="478536" cy="1584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56396</a:t>
            </a:r>
            <a:endParaRPr lang="ru" sz="1200" dirty="0">
              <a:latin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7702" y="2214554"/>
            <a:ext cx="819912" cy="119748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310578" y="2214554"/>
            <a:ext cx="478536" cy="1584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61651</a:t>
            </a:r>
            <a:endParaRPr lang="ru" sz="1200" dirty="0"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1884" y="1500174"/>
            <a:ext cx="478536" cy="1584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192714</a:t>
            </a:r>
            <a:endParaRPr lang="ru" sz="1200" dirty="0"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38744" y="1785926"/>
            <a:ext cx="478536" cy="1584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123190</a:t>
            </a:r>
            <a:endParaRPr lang="ru" sz="1200" dirty="0"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81950" y="3500438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53058" y="3500438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68" y="2071678"/>
            <a:ext cx="822960" cy="145771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562" y="2500306"/>
            <a:ext cx="819912" cy="9117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238876" y="2428868"/>
            <a:ext cx="478536" cy="1584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dirty="0" smtClean="0">
                <a:latin typeface="Calibri"/>
              </a:rPr>
              <a:t>46718</a:t>
            </a:r>
            <a:endParaRPr lang="ru" sz="1200" dirty="0">
              <a:latin typeface="Calibri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595801" y="4214818"/>
          <a:ext cx="7413621" cy="1970332"/>
        </p:xfrm>
        <a:graphic>
          <a:graphicData uri="http://schemas.openxmlformats.org/drawingml/2006/table">
            <a:tbl>
              <a:tblPr/>
              <a:tblGrid>
                <a:gridCol w="3446173"/>
                <a:gridCol w="1628981"/>
                <a:gridCol w="1303185"/>
                <a:gridCol w="1035282"/>
              </a:tblGrid>
              <a:tr h="1942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Направление расходов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Исполнено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исполнения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</a:tr>
              <a:tr h="194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166507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по программе, в том числе: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159353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157955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  <a:tr h="259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Ремонт и содержание дорог </a:t>
                      </a:r>
                    </a:p>
                  </a:txBody>
                  <a:tcPr marL="83253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135534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134149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259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Приобретение автобусов </a:t>
                      </a:r>
                    </a:p>
                  </a:txBody>
                  <a:tcPr marL="83253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14347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14347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59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Пассажирские перевозки </a:t>
                      </a:r>
                    </a:p>
                  </a:txBody>
                  <a:tcPr marL="83253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9472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9459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99,9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51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в том числе членов семей участников СВО </a:t>
                      </a:r>
                    </a:p>
                  </a:txBody>
                  <a:tcPr marL="83253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484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97,3</a:t>
                      </a:r>
                    </a:p>
                  </a:txBody>
                  <a:tcPr marL="9250" marR="9250" marT="9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7863CC-D1A8-4DD7-A68F-99831058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1142984"/>
            <a:ext cx="10515600" cy="315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126F87"/>
                </a:solidFill>
                <a:latin typeface="Ubuntu" panose="020B0504030602030204" pitchFamily="34" charset="0"/>
              </a:rPr>
              <a:t>Дороги. Протяженность - 624 км</a:t>
            </a:r>
            <a:endParaRPr lang="ru-RU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854525"/>
              </p:ext>
            </p:extLst>
          </p:nvPr>
        </p:nvGraphicFramePr>
        <p:xfrm>
          <a:off x="309522" y="1500174"/>
          <a:ext cx="7286676" cy="42684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6394"/>
                <a:gridCol w="1478067"/>
                <a:gridCol w="1522215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мероприятия</a:t>
                      </a:r>
                      <a:endParaRPr lang="ru-RU" sz="1600" b="1" dirty="0">
                        <a:solidFill>
                          <a:srgbClr val="126F8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Протяженность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км 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Сумма        тыс. рублей</a:t>
                      </a:r>
                      <a:endParaRPr lang="ru-RU" sz="1600" b="1" dirty="0">
                        <a:solidFill>
                          <a:srgbClr val="126F8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683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Ремонт автомобильной дороги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Лойно-Кай-Южаки-Стрелково</a:t>
                      </a: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1,0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15 18</a:t>
                      </a:r>
                      <a:r>
                        <a:rPr kumimoji="0" lang="en-US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471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Ремонт участков  автомобильных дорог в </a:t>
                      </a:r>
                      <a:r>
                        <a:rPr lang="ru-RU" sz="1400" b="1" kern="1200" dirty="0" err="1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г.Кирс</a:t>
                      </a: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по голосованию ул.Ленина, </a:t>
                      </a:r>
                      <a:r>
                        <a:rPr lang="ru-RU" sz="1400" b="1" kern="1200" dirty="0" err="1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ул.Верховская</a:t>
                      </a:r>
                      <a:endParaRPr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1,75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24411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416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Содержание </a:t>
                      </a:r>
                      <a:r>
                        <a:rPr lang="ru-RU" sz="1400" b="1" kern="1200" dirty="0" err="1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межпоселенческих</a:t>
                      </a: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дорог  округа</a:t>
                      </a:r>
                      <a:endParaRPr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64358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517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Содержание дорог в населенных пунктах округа</a:t>
                      </a:r>
                      <a:endParaRPr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2884</a:t>
                      </a:r>
                      <a:r>
                        <a:rPr kumimoji="0" lang="en-US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517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Дорожные знаки, проекты дорожного движения, прочие расходы на дороги</a:t>
                      </a:r>
                      <a:endParaRPr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135</a:t>
                      </a:r>
                      <a:r>
                        <a:rPr kumimoji="0" lang="en-US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517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Итого на дороги в 2024 году</a:t>
                      </a:r>
                      <a:endParaRPr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134149</a:t>
                      </a:r>
                    </a:p>
                  </a:txBody>
                  <a:tcPr marL="91428" marR="91428" marT="45660" marB="45660"/>
                </a:tc>
              </a:tr>
              <a:tr h="517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Ремонт автомобильной дороги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Кирс-Рудничный-Лойно</a:t>
                      </a:r>
                      <a:r>
                        <a:rPr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(оплата в 2025 году)</a:t>
                      </a:r>
                      <a:endParaRPr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4,6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6495</a:t>
                      </a:r>
                      <a:r>
                        <a:rPr kumimoji="0" lang="en-US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  <a:endParaRPr kumimoji="0" lang="ru-RU" sz="1400" b="1" kern="1200" dirty="0" smtClean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</a:tbl>
          </a:graphicData>
        </a:graphic>
      </p:graphicFrame>
      <p:sp>
        <p:nvSpPr>
          <p:cNvPr id="4" name="AutoShape 2" descr="C:\Users\User\Downloads\TJQ9UfiwknZTiDat3I8SPNvfF4dW1PAEC4rz56K3K68uq1Uf2o-YAi_1yPxC1l58k_3sk-hUsbAX62B6VK_tVwp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C:\Users\User\Downloads\SgjqW36WVNms7hZo009933c3VMss-RtGA3APrzEnUVocFMPEs5VFNI3ksv3t3pObbI0YqIF8JPAoawciUBk7PVKG (1)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72" y="500042"/>
            <a:ext cx="1936939" cy="18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4448" y="0"/>
            <a:ext cx="987552" cy="1042416"/>
          </a:xfrm>
          <a:prstGeom prst="rect">
            <a:avLst/>
          </a:prstGeom>
        </p:spPr>
      </p:pic>
      <p:pic>
        <p:nvPicPr>
          <p:cNvPr id="8" name="Рисунок 7" descr="C:\Мои документы\БЮДЖЕТ\БО\2025\фото для слайдов\i (1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88" y="1785926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Мои документы\БЮДЖЕТ\БО\2025\фото для слайдов\53889115642848857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8761" y="3071810"/>
            <a:ext cx="2503239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Мои документы\БЮДЖЕТ\БО\2025\фото для слайдов\WhatsApp Image 2024-12-05 at 10.56.27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96594" y="4500570"/>
            <a:ext cx="159540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6646" y="0"/>
            <a:ext cx="871543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ts val="2904"/>
              </a:lnSpc>
            </a:pPr>
            <a:r>
              <a:rPr lang="ru" spc="-50" dirty="0" smtClean="0">
                <a:solidFill>
                  <a:srgbClr val="C55A11"/>
                </a:solidFill>
              </a:rPr>
              <a:t>Муниципальные программы, направленные на поддержку отраслей экономики </a:t>
            </a:r>
            <a:r>
              <a:rPr lang="ru" b="1" dirty="0" smtClean="0">
                <a:solidFill>
                  <a:srgbClr val="C55A11"/>
                </a:solidFill>
              </a:rPr>
              <a:t>Муниципальная программа «Развитие транспортной инфраструктуры» </a:t>
            </a:r>
            <a:endParaRPr lang="ru" b="1" dirty="0">
              <a:solidFill>
                <a:srgbClr val="C55A1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9206" y="500042"/>
            <a:ext cx="822960" cy="238640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15824" y="36576"/>
            <a:ext cx="11536680" cy="9635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ru" sz="2600" spc="-50" dirty="0" smtClean="0">
                <a:solidFill>
                  <a:srgbClr val="C55A11"/>
                </a:solidFill>
                <a:latin typeface="Calibri"/>
              </a:rPr>
              <a:t>Муниципальные </a:t>
            </a:r>
            <a:r>
              <a:rPr lang="ru" sz="2600" spc="-50" dirty="0">
                <a:solidFill>
                  <a:srgbClr val="C55A11"/>
                </a:solidFill>
                <a:latin typeface="Calibri"/>
              </a:rPr>
              <a:t>программы, направленные на поддержку отраслей </a:t>
            </a:r>
            <a:r>
              <a:rPr lang="ru" sz="2600" spc="-50" dirty="0" smtClean="0">
                <a:solidFill>
                  <a:srgbClr val="C55A11"/>
                </a:solidFill>
                <a:latin typeface="Calibri"/>
              </a:rPr>
              <a:t>экономики </a:t>
            </a:r>
            <a:r>
              <a:rPr lang="ru" sz="2200" b="1" dirty="0" smtClean="0">
                <a:solidFill>
                  <a:srgbClr val="C55A11"/>
                </a:solidFill>
                <a:latin typeface="Calibri"/>
              </a:rPr>
              <a:t>Муниципальная </a:t>
            </a:r>
            <a:r>
              <a:rPr lang="ru" sz="2000" b="1" dirty="0" smtClean="0">
                <a:solidFill>
                  <a:srgbClr val="C55A11"/>
                </a:solidFill>
                <a:latin typeface="Calibri"/>
              </a:rPr>
              <a:t>программа </a:t>
            </a:r>
            <a:r>
              <a:rPr lang="ru" sz="2000" b="1" dirty="0" smtClean="0">
                <a:solidFill>
                  <a:srgbClr val="C55A11"/>
                </a:solidFill>
                <a:latin typeface="Arial"/>
              </a:rPr>
              <a:t>«Обеспечение безопасности и жизнедеятельности</a:t>
            </a:r>
          </a:p>
          <a:p>
            <a:pPr indent="0">
              <a:lnSpc>
                <a:spcPts val="2400"/>
              </a:lnSpc>
            </a:pPr>
            <a:r>
              <a:rPr lang="ru-RU" sz="2000" b="1" dirty="0" smtClean="0">
                <a:solidFill>
                  <a:srgbClr val="C55A11"/>
                </a:solidFill>
                <a:latin typeface="Arial"/>
              </a:rPr>
              <a:t>н</a:t>
            </a:r>
            <a:r>
              <a:rPr lang="ru" sz="2000" b="1" dirty="0" smtClean="0">
                <a:solidFill>
                  <a:srgbClr val="C55A11"/>
                </a:solidFill>
                <a:latin typeface="Arial"/>
              </a:rPr>
              <a:t>аселения»</a:t>
            </a:r>
          </a:p>
          <a:p>
            <a:pPr marL="673100" marR="508000" indent="-673100">
              <a:lnSpc>
                <a:spcPts val="2904"/>
              </a:lnSpc>
            </a:pPr>
            <a:endParaRPr lang="ru" sz="2200" b="1" dirty="0" smtClean="0">
              <a:solidFill>
                <a:srgbClr val="C55A11"/>
              </a:solidFill>
              <a:latin typeface="Calibri"/>
            </a:endParaRPr>
          </a:p>
          <a:p>
            <a:pPr marL="673100" marR="508000" indent="-673100">
              <a:lnSpc>
                <a:spcPts val="2904"/>
              </a:lnSpc>
            </a:pPr>
            <a:r>
              <a:rPr lang="ru" sz="2200" b="1" dirty="0" smtClean="0">
                <a:solidFill>
                  <a:srgbClr val="C55A11"/>
                </a:solidFill>
                <a:latin typeface="Calibri"/>
              </a:rPr>
              <a:t> </a:t>
            </a:r>
            <a:endParaRPr lang="ru" sz="2200" b="1" dirty="0">
              <a:solidFill>
                <a:srgbClr val="C55A11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328" y="1700784"/>
            <a:ext cx="3621024" cy="1249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1200" dirty="0">
                <a:latin typeface="Calibri"/>
              </a:rPr>
              <a:t>Цель программы - </a:t>
            </a:r>
            <a:r>
              <a:rPr lang="ru-RU" sz="1200" dirty="0" smtClean="0"/>
              <a:t>укрепление общественной безопасности и повышение защищенности населения;</a:t>
            </a:r>
          </a:p>
          <a:p>
            <a:r>
              <a:rPr lang="ru-RU" sz="1200" dirty="0" smtClean="0"/>
              <a:t>повышение качества жилищно-коммунальных услуг;</a:t>
            </a:r>
          </a:p>
          <a:p>
            <a:r>
              <a:rPr lang="ru-RU" sz="1200" dirty="0" smtClean="0"/>
              <a:t>создание комфортных условий проживания населения</a:t>
            </a:r>
            <a:endParaRPr lang="ru" sz="1200" dirty="0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95802" y="714356"/>
            <a:ext cx="4133088" cy="42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400" dirty="0">
                <a:latin typeface="Calibri"/>
              </a:rPr>
              <a:t>Ресурсное обеспечение муниципальной программы</a:t>
            </a:r>
          </a:p>
          <a:p>
            <a:pPr marL="1511300" indent="0" algn="just"/>
            <a:r>
              <a:rPr lang="ru" sz="1400" dirty="0" smtClean="0">
                <a:latin typeface="Calibri"/>
              </a:rPr>
              <a:t>(тыс. </a:t>
            </a:r>
            <a:r>
              <a:rPr lang="ru-RU" sz="1400" dirty="0" smtClean="0">
                <a:latin typeface="Calibri"/>
              </a:rPr>
              <a:t>р</a:t>
            </a:r>
            <a:r>
              <a:rPr lang="ru" sz="1400" dirty="0" smtClean="0">
                <a:latin typeface="Calibri"/>
              </a:rPr>
              <a:t>ублей)</a:t>
            </a:r>
            <a:endParaRPr lang="ru" sz="1400" baseline="-250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1488" y="1785926"/>
            <a:ext cx="42672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38111</a:t>
            </a:r>
            <a:endParaRPr lang="ru" sz="12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6264" y="2214554"/>
            <a:ext cx="42062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17480</a:t>
            </a:r>
            <a:endParaRPr lang="ru" sz="1200" dirty="0"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39470" y="1142984"/>
            <a:ext cx="1452530" cy="1505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indent="-139700">
              <a:lnSpc>
                <a:spcPts val="1464"/>
              </a:lnSpc>
              <a:spcAft>
                <a:spcPts val="1050"/>
              </a:spcAft>
            </a:pPr>
            <a:r>
              <a:rPr lang="ru" sz="1200" dirty="0" smtClean="0">
                <a:latin typeface="Calibri"/>
              </a:rPr>
              <a:t>■    </a:t>
            </a:r>
            <a:r>
              <a:rPr lang="ru" sz="1200" dirty="0">
                <a:latin typeface="Calibri"/>
              </a:rPr>
              <a:t>областные средства</a:t>
            </a:r>
          </a:p>
          <a:p>
            <a:pPr marL="139700" indent="-139700">
              <a:lnSpc>
                <a:spcPts val="1464"/>
              </a:lnSpc>
            </a:pPr>
            <a:r>
              <a:rPr lang="ru" sz="1200" dirty="0">
                <a:latin typeface="Calibri"/>
              </a:rPr>
              <a:t>■ </a:t>
            </a:r>
            <a:r>
              <a:rPr lang="ru" sz="1200" dirty="0" smtClean="0">
                <a:latin typeface="Calibri"/>
              </a:rPr>
              <a:t>доходы  местного бюджета</a:t>
            </a:r>
          </a:p>
          <a:p>
            <a:pPr marL="139700" indent="-139700">
              <a:lnSpc>
                <a:spcPts val="1464"/>
              </a:lnSpc>
            </a:pPr>
            <a:endParaRPr lang="ru" sz="1200" dirty="0" smtClean="0">
              <a:latin typeface="Calibri"/>
            </a:endParaRPr>
          </a:p>
          <a:p>
            <a:pPr marL="139700" indent="-139700">
              <a:lnSpc>
                <a:spcPts val="1464"/>
              </a:lnSpc>
            </a:pPr>
            <a:r>
              <a:rPr lang="ru" sz="1200" dirty="0" smtClean="0">
                <a:latin typeface="Calibri"/>
              </a:rPr>
              <a:t> внебюджетные средства</a:t>
            </a:r>
            <a:endParaRPr lang="ru" sz="1200" dirty="0"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960" y="2500306"/>
            <a:ext cx="1862328" cy="1859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04800" indent="-304800">
              <a:spcAft>
                <a:spcPts val="420"/>
              </a:spcAft>
            </a:pPr>
            <a:r>
              <a:rPr lang="ru-RU" sz="1200" dirty="0" smtClean="0"/>
              <a:t>Задачи </a:t>
            </a:r>
            <a:r>
              <a:rPr lang="ru" sz="1200" dirty="0" smtClean="0">
                <a:latin typeface="Calibri"/>
              </a:rPr>
              <a:t>:</a:t>
            </a:r>
            <a:endParaRPr lang="ru" sz="1200" dirty="0"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5868" y="2786058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7636" y="2786058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25024" y="2786058"/>
            <a:ext cx="3291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084" y="2857496"/>
            <a:ext cx="3791712" cy="29809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200" dirty="0" smtClean="0"/>
              <a:t>обеспечение общественного порядка и профилактика правонарушений;</a:t>
            </a:r>
          </a:p>
          <a:p>
            <a:r>
              <a:rPr lang="ru-RU" sz="1200" dirty="0" smtClean="0"/>
              <a:t>реализация профилактических мер по противодействию терроризму и экстремизму;</a:t>
            </a:r>
          </a:p>
          <a:p>
            <a:r>
              <a:rPr lang="ru-RU" sz="1200" dirty="0" smtClean="0"/>
              <a:t>обеспечение пожарной безопасности на территории Верхнекамского муниципального округа;</a:t>
            </a:r>
          </a:p>
          <a:p>
            <a:r>
              <a:rPr lang="ru-RU" sz="1200" dirty="0" smtClean="0"/>
              <a:t>предупреждение чрезвычайных ситуаций;</a:t>
            </a:r>
          </a:p>
          <a:p>
            <a:r>
              <a:rPr lang="ru-RU" sz="1200" dirty="0" smtClean="0"/>
              <a:t>создание эффективной и безопасной системы обращения с отходами; создание условий для обеспечения надлежащего качества предоставляемых жилищно-коммунальных услуг; </a:t>
            </a:r>
          </a:p>
          <a:p>
            <a:r>
              <a:rPr lang="ru-RU" sz="1200" dirty="0" smtClean="0"/>
              <a:t>приведение в надлежащее состояние объектов благоустройства и муниципального жилищного фонда;</a:t>
            </a:r>
          </a:p>
          <a:p>
            <a:r>
              <a:rPr lang="ru-RU" sz="1200" dirty="0" smtClean="0"/>
              <a:t>создание условий для повышения </a:t>
            </a:r>
            <a:r>
              <a:rPr lang="ru-RU" sz="1200" dirty="0" err="1" smtClean="0"/>
              <a:t>энергоэффективности</a:t>
            </a:r>
            <a:endParaRPr lang="ru" sz="1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612" y="2000240"/>
            <a:ext cx="822960" cy="74333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3190" y="2500306"/>
            <a:ext cx="822960" cy="24326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34" y="2571744"/>
            <a:ext cx="786384" cy="1280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1950" y="2500306"/>
            <a:ext cx="786384" cy="1994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6528" y="2643182"/>
            <a:ext cx="786384" cy="5657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095868" y="1857364"/>
            <a:ext cx="571504" cy="857256"/>
          </a:xfrm>
          <a:prstGeom prst="rect">
            <a:avLst/>
          </a:prstGeom>
          <a:solidFill>
            <a:srgbClr val="F6EC6A"/>
          </a:solidFill>
          <a:ln>
            <a:noFill/>
          </a:ln>
          <a:effectLst>
            <a:outerShdw blurRad="190500" dist="889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10446" y="1785926"/>
            <a:ext cx="571504" cy="928694"/>
          </a:xfrm>
          <a:prstGeom prst="rect">
            <a:avLst/>
          </a:prstGeom>
          <a:solidFill>
            <a:srgbClr val="F6EC6A"/>
          </a:solidFill>
          <a:ln>
            <a:noFill/>
          </a:ln>
          <a:effectLst>
            <a:outerShdw blurRad="190500" dist="889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596462" y="1643050"/>
            <a:ext cx="571504" cy="1071570"/>
          </a:xfrm>
          <a:prstGeom prst="rect">
            <a:avLst/>
          </a:prstGeom>
          <a:solidFill>
            <a:srgbClr val="F6EC6A"/>
          </a:solidFill>
          <a:ln>
            <a:noFill/>
          </a:ln>
          <a:effectLst>
            <a:outerShdw blurRad="203200" dist="1143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67306" y="1571612"/>
            <a:ext cx="42672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50591</a:t>
            </a:r>
            <a:endParaRPr lang="ru" sz="1200" dirty="0">
              <a:latin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38810" y="2285992"/>
            <a:ext cx="42672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5390</a:t>
            </a:r>
            <a:endParaRPr lang="ru" sz="1200" dirty="0"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53322" y="1500174"/>
            <a:ext cx="42672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65529</a:t>
            </a:r>
            <a:endParaRPr lang="ru" sz="1200" dirty="0"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67504" y="2214554"/>
            <a:ext cx="42672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6176</a:t>
            </a:r>
            <a:endParaRPr lang="ru" sz="1200" dirty="0"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53520" y="1214422"/>
            <a:ext cx="42672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722947</a:t>
            </a:r>
            <a:endParaRPr lang="ru" sz="1200" dirty="0"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67900" y="1357298"/>
            <a:ext cx="42672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74638</a:t>
            </a:r>
            <a:endParaRPr lang="ru" sz="1200" dirty="0">
              <a:latin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239404" y="2428868"/>
            <a:ext cx="42672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1036</a:t>
            </a:r>
            <a:endParaRPr lang="ru" sz="1200" dirty="0">
              <a:latin typeface="Calibri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238612" y="3071809"/>
          <a:ext cx="7786742" cy="3714777"/>
        </p:xfrm>
        <a:graphic>
          <a:graphicData uri="http://schemas.openxmlformats.org/drawingml/2006/table">
            <a:tbl>
              <a:tblPr/>
              <a:tblGrid>
                <a:gridCol w="4642096"/>
                <a:gridCol w="1197960"/>
                <a:gridCol w="1123088"/>
                <a:gridCol w="823598"/>
              </a:tblGrid>
              <a:tr h="190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Направление расходов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Исполнено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испол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тыс.руб.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по программе, в том числе: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802368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797585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99,4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</a:tr>
              <a:tr h="248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Подпрограмма «Профилактика правонарушений и преступлений» 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</a:tr>
              <a:tr h="3711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Подпрограмма «Пожарная безопасность в Верхнекамском муниципальном округе»</a:t>
                      </a:r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12155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12031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99,0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711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Подпрограмма «Профилактика терроризма, экстремизма и ликвидация последствий проявлений терроризма и экстремизма» 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Мероприятия, не вошедшие в подпрограммы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789715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785176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99,4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Защита населения и территорий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6889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94,4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Регулирование численности волков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69,2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Ликвидация свалок твердых бытовых отходов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6639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6477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97,6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Обустройство мест накопления ТКО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99,2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Строительство, капремонт объектов жизнеобеспечения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18056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16044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88,9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населенных пунктов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14897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14897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Ремонт и содержание муниципального жилищного фонда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38538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36629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95,0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Оказание мер соцподдержки членам семей СВО (дрова)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5772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5771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Создание условий безопасного нахождения населения на пляжах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181717"/>
                          </a:solidFill>
                          <a:latin typeface="Calibri"/>
                        </a:rPr>
                        <a:t>98,6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14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Строительство новой котельной, работающей на фрезерном топливе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г.Кирс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698140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698140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81717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62" y="714356"/>
            <a:ext cx="8475668" cy="783793"/>
          </a:xfrm>
        </p:spPr>
        <p:txBody>
          <a:bodyPr/>
          <a:lstStyle/>
          <a:p>
            <a:r>
              <a:rPr lang="ru-RU" sz="2400" b="1" dirty="0">
                <a:solidFill>
                  <a:srgbClr val="126F87"/>
                </a:solidFill>
              </a:rPr>
              <a:t>Мероприятия в сфере ЖКХ проведенные в </a:t>
            </a:r>
            <a:r>
              <a:rPr lang="ru-RU" sz="2400" b="1" dirty="0" smtClean="0">
                <a:solidFill>
                  <a:srgbClr val="126F87"/>
                </a:solidFill>
              </a:rPr>
              <a:t>2024 году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2436"/>
            <a:ext cx="1158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«Обеспечение безопасности и жизнедеятельности населения»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46" y="1142984"/>
            <a:ext cx="2037677" cy="211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103674"/>
            <a:ext cx="6570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В 2024- 2026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году на территории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г.Кирс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начаты работы по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строительству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водогрейной торфяной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котельной.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 Затраты  на создание объекта составят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более 1060,0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млн.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рублей </a:t>
            </a:r>
          </a:p>
          <a:p>
            <a:pPr algn="ctr"/>
            <a:endParaRPr lang="ru-RU" b="1" dirty="0" smtClean="0">
              <a:solidFill>
                <a:srgbClr val="04617B"/>
              </a:solidFill>
              <a:latin typeface="+mn-lt"/>
            </a:endParaRPr>
          </a:p>
          <a:p>
            <a:pPr algn="ctr"/>
            <a:endParaRPr lang="ru-RU" b="1" dirty="0">
              <a:solidFill>
                <a:srgbClr val="04617B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pic>
        <p:nvPicPr>
          <p:cNvPr id="10" name="Рисунок 9" descr="C:\Мои документы\БЮДЖЕТ\БО\2025\фото для слайдов\WhatsApp Image 2025-04-01 at 10.04.19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2530" y="2214554"/>
            <a:ext cx="1714512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Мои документы\БЮДЖЕТ\БО\2025\фото для слайдов\теполатрасса Гарь 24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1290" y="3429000"/>
            <a:ext cx="2075650" cy="1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Мои документы\БЮДЖЕТ\БО\2025\фото для слайдов\cbd00884-6438-43b0-9d7c-ad6b80936a9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232" y="1500174"/>
            <a:ext cx="1797844" cy="23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Мои документы\БЮДЖЕТ\БО\2025\фото для слайдов\20250401_1326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926290" y="2884198"/>
            <a:ext cx="18393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418636"/>
              </p:ext>
            </p:extLst>
          </p:nvPr>
        </p:nvGraphicFramePr>
        <p:xfrm>
          <a:off x="7024694" y="1714488"/>
          <a:ext cx="4929222" cy="46486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59507"/>
                <a:gridCol w="1469715"/>
              </a:tblGrid>
              <a:tr h="610214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Наименование мероприятия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 тыс. рублей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</a:tr>
              <a:tr h="646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Строительство  водогрейной торфяной котельной в г. </a:t>
                      </a:r>
                      <a:r>
                        <a:rPr lang="ru-RU" sz="1600" b="1" dirty="0" err="1" smtClean="0">
                          <a:solidFill>
                            <a:srgbClr val="04617B"/>
                          </a:solidFill>
                        </a:rPr>
                        <a:t>Кирс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698140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837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Построен новый участок водопровода в с. </a:t>
                      </a:r>
                      <a:r>
                        <a:rPr lang="ru-RU" sz="1600" b="1" dirty="0" err="1" smtClean="0">
                          <a:solidFill>
                            <a:srgbClr val="04617B"/>
                          </a:solidFill>
                        </a:rPr>
                        <a:t>Лойно</a:t>
                      </a: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 протяженностью 1,8 км. стоимостью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4132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7658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Проведены работы по теплоизоляции сетей теплоснабжения </a:t>
                      </a:r>
                      <a:r>
                        <a:rPr lang="ru-RU" sz="1600" b="1" dirty="0" err="1" smtClean="0">
                          <a:solidFill>
                            <a:srgbClr val="04617B"/>
                          </a:solidFill>
                        </a:rPr>
                        <a:t>пгт</a:t>
                      </a: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. </a:t>
                      </a:r>
                      <a:r>
                        <a:rPr lang="ru-RU" sz="1600" b="1" dirty="0" err="1" smtClean="0">
                          <a:solidFill>
                            <a:srgbClr val="04617B"/>
                          </a:solidFill>
                        </a:rPr>
                        <a:t>Светлополянск</a:t>
                      </a: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 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165</a:t>
                      </a:r>
                    </a:p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646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Проведены работы по теплоизоляции сетей теплоснабжения в п. Гарь 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166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64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Приобретены шкафы управления насосами на водонапорных башнях 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414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277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2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08" y="428604"/>
            <a:ext cx="11045952" cy="9421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904"/>
              </a:lnSpc>
            </a:pPr>
            <a:r>
              <a:rPr lang="ru" sz="2600" spc="-50" dirty="0" smtClean="0">
                <a:solidFill>
                  <a:srgbClr val="C55A11"/>
                </a:solidFill>
                <a:latin typeface="Calibri"/>
              </a:rPr>
              <a:t>Муниципальные </a:t>
            </a:r>
            <a:r>
              <a:rPr lang="ru" sz="2600" spc="-50" dirty="0">
                <a:solidFill>
                  <a:srgbClr val="C55A11"/>
                </a:solidFill>
                <a:latin typeface="Calibri"/>
              </a:rPr>
              <a:t>программы, направленные на поддержку отраслей </a:t>
            </a:r>
            <a:r>
              <a:rPr lang="ru" sz="2600" spc="-50" dirty="0" smtClean="0">
                <a:solidFill>
                  <a:srgbClr val="C55A11"/>
                </a:solidFill>
                <a:latin typeface="Calibri"/>
              </a:rPr>
              <a:t>экономики</a:t>
            </a:r>
            <a:r>
              <a:rPr lang="ru" sz="2600" spc="-50" dirty="0">
                <a:solidFill>
                  <a:srgbClr val="C55A11"/>
                </a:solidFill>
                <a:latin typeface="Calibri"/>
              </a:rPr>
              <a:t> </a:t>
            </a:r>
            <a:r>
              <a:rPr lang="ru" sz="2200" b="1" dirty="0" smtClean="0">
                <a:solidFill>
                  <a:srgbClr val="C55A11"/>
                </a:solidFill>
                <a:latin typeface="Calibri"/>
              </a:rPr>
              <a:t>Муниципальная </a:t>
            </a:r>
            <a:r>
              <a:rPr lang="ru" sz="2200" b="1" dirty="0">
                <a:solidFill>
                  <a:srgbClr val="C55A11"/>
                </a:solidFill>
                <a:latin typeface="Calibri"/>
              </a:rPr>
              <a:t>программа </a:t>
            </a:r>
            <a:r>
              <a:rPr lang="ru" sz="2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современной городской среды»</a:t>
            </a:r>
            <a:endParaRPr lang="ru" sz="2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328" y="1740408"/>
            <a:ext cx="3980688" cy="618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80"/>
              </a:lnSpc>
            </a:pPr>
            <a:r>
              <a:rPr lang="ru" sz="1600" dirty="0">
                <a:latin typeface="Calibri"/>
              </a:rPr>
              <a:t>Цель программы - </a:t>
            </a:r>
            <a:r>
              <a:rPr lang="ru-RU" sz="1600" dirty="0" smtClean="0"/>
              <a:t>Повышение качества и комфорта городской среды на территории населенных пунктов Верхнекамского муниципального округа</a:t>
            </a:r>
            <a:endParaRPr lang="ru" sz="1600" dirty="0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328" y="2715768"/>
            <a:ext cx="4041648" cy="36421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600" dirty="0" smtClean="0">
                <a:latin typeface="Calibri"/>
              </a:rPr>
              <a:t>Задачи программы:                                       </a:t>
            </a:r>
            <a:r>
              <a:rPr lang="ru-RU" sz="1200" dirty="0" smtClean="0"/>
              <a:t>Создание механизмов развития комфортной городской среды и комплексного развития города и других населенных пунктов Верхнекамского муниципального округа </a:t>
            </a:r>
          </a:p>
          <a:p>
            <a:r>
              <a:rPr lang="ru-RU" sz="1600" dirty="0" smtClean="0"/>
              <a:t>Целевые показатели эффективности:            </a:t>
            </a:r>
            <a:r>
              <a:rPr lang="ru-RU" sz="1200" dirty="0" smtClean="0"/>
              <a:t>доля реализованных проектов благоустройства дворовых территорий в количестве запланированных к реализации в течение отчетного года проектов благоустройства дворовых территорий;</a:t>
            </a:r>
          </a:p>
          <a:p>
            <a:r>
              <a:rPr lang="ru-RU" sz="1200" dirty="0" smtClean="0"/>
              <a:t>доля реализованных проектов благоустройства общественных территорий в количестве запланированных к реализации в течение отчетного года проектов благоустройства общественных территорий;</a:t>
            </a:r>
          </a:p>
          <a:p>
            <a:r>
              <a:rPr lang="ru-RU" sz="1200" dirty="0" smtClean="0"/>
              <a:t>доля граждан, принявших участие в решение вопросов развития городской среды, от общего количества граждан от 14 лет, проживающих в муниципальном образовании, на территории которого реализуются проекты по созданию комфортной городской среды.</a:t>
            </a:r>
            <a:endParaRPr lang="ru" sz="1200" dirty="0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20" y="2214554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4725</a:t>
            </a:r>
            <a:endParaRPr lang="ru" sz="12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3058" y="1285860"/>
            <a:ext cx="5214974" cy="731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420"/>
              </a:spcAft>
            </a:pPr>
            <a:r>
              <a:rPr lang="ru" sz="1600" dirty="0">
                <a:latin typeface="Calibri"/>
              </a:rPr>
              <a:t>Ресурсное обеспечение муниципальной программы</a:t>
            </a:r>
          </a:p>
          <a:p>
            <a:pPr indent="0" algn="ctr">
              <a:spcAft>
                <a:spcPts val="1050"/>
              </a:spcAft>
            </a:pPr>
            <a:r>
              <a:rPr lang="ru" sz="1600" dirty="0" smtClean="0">
                <a:latin typeface="Calibri"/>
              </a:rPr>
              <a:t>(тыс. </a:t>
            </a:r>
            <a:r>
              <a:rPr lang="ru-RU" sz="1600" dirty="0" smtClean="0">
                <a:latin typeface="Calibri"/>
              </a:rPr>
              <a:t>р</a:t>
            </a:r>
            <a:r>
              <a:rPr lang="ru" sz="1600" dirty="0" smtClean="0">
                <a:latin typeface="Calibri"/>
              </a:rPr>
              <a:t>ублей)</a:t>
            </a:r>
            <a:endParaRPr lang="ru" sz="16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9008" y="2000240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5640</a:t>
            </a:r>
            <a:endParaRPr lang="ru" sz="1200" dirty="0"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80176" y="4565904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2022</a:t>
            </a:r>
            <a:endParaRPr lang="ru" sz="1200" dirty="0"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0688" y="4565904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2023</a:t>
            </a:r>
            <a:endParaRPr lang="ru" sz="1200" dirty="0"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07296" y="4565904"/>
            <a:ext cx="39014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2024</a:t>
            </a:r>
            <a:endParaRPr lang="ru" sz="1200" dirty="0"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63072" y="2069592"/>
            <a:ext cx="1045464" cy="350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2400" indent="-152400">
              <a:lnSpc>
                <a:spcPts val="1464"/>
              </a:lnSpc>
            </a:pPr>
            <a:r>
              <a:rPr lang="ru" sz="1200">
                <a:latin typeface="Calibri"/>
              </a:rPr>
              <a:t>■ федеральные средства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63072" y="2913888"/>
            <a:ext cx="844296" cy="350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200">
                <a:latin typeface="Calibri"/>
              </a:rPr>
              <a:t>■ областные средства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863072" y="3755136"/>
            <a:ext cx="987552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2400" indent="-152400">
              <a:lnSpc>
                <a:spcPts val="1440"/>
              </a:lnSpc>
            </a:pPr>
            <a:r>
              <a:rPr lang="ru" sz="1200" dirty="0">
                <a:latin typeface="Calibri"/>
              </a:rPr>
              <a:t>■ </a:t>
            </a:r>
            <a:r>
              <a:rPr lang="ru" sz="1200" dirty="0" smtClean="0">
                <a:latin typeface="Calibri"/>
              </a:rPr>
              <a:t>доходы  местного бюджета</a:t>
            </a:r>
            <a:endParaRPr lang="ru" sz="1200" dirty="0">
              <a:latin typeface="Calibri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382016" y="3929066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177</a:t>
            </a:r>
            <a:endParaRPr lang="ru" sz="1200" dirty="0"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96462" y="3286124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1347</a:t>
            </a:r>
            <a:endParaRPr lang="ru" sz="1200" dirty="0"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53520" y="2571744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3988</a:t>
            </a:r>
            <a:endParaRPr lang="ru" sz="1200" dirty="0"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53124" y="2857496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2356</a:t>
            </a:r>
            <a:endParaRPr lang="ru" sz="1200" dirty="0"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96066" y="3500438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1182</a:t>
            </a:r>
            <a:endParaRPr lang="ru" sz="1200" dirty="0"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10512" y="4000504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57</a:t>
            </a:r>
            <a:endParaRPr lang="ru" sz="1200" dirty="0"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67966" y="3429000"/>
            <a:ext cx="4267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dirty="0" smtClean="0">
                <a:latin typeface="Calibri"/>
              </a:rPr>
              <a:t>945</a:t>
            </a:r>
            <a:endParaRPr lang="ru" sz="1200" dirty="0"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10182" y="2428868"/>
            <a:ext cx="500066" cy="1928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67570" y="2214554"/>
            <a:ext cx="500066" cy="21174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953520" y="2786058"/>
            <a:ext cx="500066" cy="15716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81686" y="3143248"/>
            <a:ext cx="500066" cy="12049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39074" y="4286256"/>
            <a:ext cx="500066" cy="71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525024" y="3643314"/>
            <a:ext cx="500066" cy="7048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53190" y="3714752"/>
            <a:ext cx="500066" cy="6334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310578" y="4214818"/>
            <a:ext cx="500066" cy="13335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096528" y="3714752"/>
            <a:ext cx="500066" cy="6334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317500" dist="190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024430" y="5214950"/>
          <a:ext cx="7000924" cy="1065136"/>
        </p:xfrm>
        <a:graphic>
          <a:graphicData uri="http://schemas.openxmlformats.org/drawingml/2006/table">
            <a:tbl>
              <a:tblPr/>
              <a:tblGrid>
                <a:gridCol w="3434416"/>
                <a:gridCol w="1423368"/>
                <a:gridCol w="1071570"/>
                <a:gridCol w="1071570"/>
              </a:tblGrid>
              <a:tr h="5325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Направление расходов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Исполнено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66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85591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по программе</a:t>
                      </a:r>
                    </a:p>
                  </a:txBody>
                  <a:tcPr marL="85591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6 484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6 280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96,9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:\Мои документы\БЮДЖЕТ\БО\2025\фото для слайдов\zeWdlLnhOh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72" y="5000636"/>
            <a:ext cx="281353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Мои документы\БЮДЖЕТ\БО\2025\фото для слайдов\WhatsApp Image 2025-03-18 at 13.04.0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6" y="3214686"/>
            <a:ext cx="3119126" cy="17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5208" y="428604"/>
            <a:ext cx="11045952" cy="9421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904"/>
              </a:lnSpc>
            </a:pPr>
            <a:r>
              <a:rPr lang="ru" sz="2600" spc="-50" dirty="0" smtClean="0">
                <a:solidFill>
                  <a:srgbClr val="C55A11"/>
                </a:solidFill>
                <a:latin typeface="Calibri"/>
              </a:rPr>
              <a:t>Муниципальные </a:t>
            </a:r>
            <a:r>
              <a:rPr lang="ru" sz="2600" spc="-50" dirty="0">
                <a:solidFill>
                  <a:srgbClr val="C55A11"/>
                </a:solidFill>
                <a:latin typeface="Calibri"/>
              </a:rPr>
              <a:t>программы, направленные на поддержку отраслей </a:t>
            </a:r>
            <a:r>
              <a:rPr lang="ru" sz="2600" spc="-50" dirty="0" smtClean="0">
                <a:solidFill>
                  <a:srgbClr val="C55A11"/>
                </a:solidFill>
                <a:latin typeface="Calibri"/>
              </a:rPr>
              <a:t>экономики</a:t>
            </a:r>
            <a:r>
              <a:rPr lang="ru" sz="2600" spc="-50" dirty="0">
                <a:solidFill>
                  <a:srgbClr val="C55A11"/>
                </a:solidFill>
                <a:latin typeface="Calibri"/>
              </a:rPr>
              <a:t> </a:t>
            </a:r>
            <a:r>
              <a:rPr lang="ru" sz="2200" b="1" dirty="0" smtClean="0">
                <a:solidFill>
                  <a:srgbClr val="C55A11"/>
                </a:solidFill>
                <a:latin typeface="Calibri"/>
              </a:rPr>
              <a:t>Муниципальная </a:t>
            </a:r>
            <a:r>
              <a:rPr lang="ru" sz="2200" b="1" dirty="0">
                <a:solidFill>
                  <a:srgbClr val="C55A11"/>
                </a:solidFill>
                <a:latin typeface="Calibri"/>
              </a:rPr>
              <a:t>программа </a:t>
            </a:r>
            <a:r>
              <a:rPr lang="ru" sz="2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современной городской среды»</a:t>
            </a:r>
            <a:endParaRPr lang="ru" sz="2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35968" y="6614160"/>
            <a:ext cx="1767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 b="1" spc="-50">
                <a:solidFill>
                  <a:srgbClr val="7F7F7F"/>
                </a:solidFill>
                <a:latin typeface="Courier New"/>
              </a:rPr>
              <a:t>39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pic>
        <p:nvPicPr>
          <p:cNvPr id="21" name="Рисунок 20" descr="C:\Мои документы\БЮДЖЕТ\БО\2025\фото для слайдов\Nj6fGMDzQw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357298"/>
            <a:ext cx="3432737" cy="223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418636"/>
              </p:ext>
            </p:extLst>
          </p:nvPr>
        </p:nvGraphicFramePr>
        <p:xfrm>
          <a:off x="738150" y="3714752"/>
          <a:ext cx="7000924" cy="24160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09002"/>
                <a:gridCol w="1408380"/>
                <a:gridCol w="1583542"/>
              </a:tblGrid>
              <a:tr h="89365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Наименование мероприятия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+mn-lt"/>
                        </a:rPr>
                        <a:t>Год реализации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+mn-lt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+mn-lt"/>
                        </a:rPr>
                        <a:t>Сумма, тыс. рублей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+mn-lt"/>
                      </a:endParaRPr>
                    </a:p>
                  </a:txBody>
                  <a:tcPr marL="91428" marR="91428" marT="45660" marB="45660"/>
                </a:tc>
              </a:tr>
              <a:tr h="699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Благоустройство площади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1 мая в г. </a:t>
                      </a:r>
                      <a:r>
                        <a:rPr lang="ru-RU" sz="1600" b="1" dirty="0" err="1" smtClean="0">
                          <a:solidFill>
                            <a:srgbClr val="04617B"/>
                          </a:solidFill>
                        </a:rPr>
                        <a:t>Кирс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ea typeface="+mn-ea"/>
                          <a:cs typeface="Times New Roman" pitchFamily="18" charset="0"/>
                        </a:rPr>
                        <a:t>5715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764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Благоустройство придомовой территории г. </a:t>
                      </a:r>
                      <a:r>
                        <a:rPr lang="ru-RU" sz="1600" b="1" dirty="0" err="1" smtClean="0">
                          <a:solidFill>
                            <a:srgbClr val="04617B"/>
                          </a:solidFill>
                        </a:rPr>
                        <a:t>Кирс</a:t>
                      </a: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4617B"/>
                          </a:solidFill>
                        </a:rPr>
                        <a:t>ул. Милицейская д.27</a:t>
                      </a:r>
                      <a:endParaRPr lang="ru-RU" sz="15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26F87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2024</a:t>
                      </a:r>
                      <a:endParaRPr lang="ru-RU" sz="15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  <a:cs typeface="Times New Roman" pitchFamily="18" charset="0"/>
                        </a:rPr>
                        <a:t>565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</a:tbl>
          </a:graphicData>
        </a:graphic>
      </p:graphicFrame>
      <p:pic>
        <p:nvPicPr>
          <p:cNvPr id="55298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1714488"/>
            <a:ext cx="5024430" cy="13164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xmlns="" id="{8B4E4A2F-BF01-4F80-B283-46A14EA092DC}"/>
              </a:ext>
            </a:extLst>
          </p:cNvPr>
          <p:cNvSpPr txBox="1">
            <a:spLocks/>
          </p:cNvSpPr>
          <p:nvPr/>
        </p:nvSpPr>
        <p:spPr bwMode="auto">
          <a:xfrm>
            <a:off x="95250" y="383576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3200" dirty="0">
              <a:solidFill>
                <a:srgbClr val="126F87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ABEC33C1-42C7-4246-9F3B-C787608A1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645305"/>
              </p:ext>
            </p:extLst>
          </p:nvPr>
        </p:nvGraphicFramePr>
        <p:xfrm>
          <a:off x="6024562" y="1857364"/>
          <a:ext cx="6013450" cy="41365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66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Показатель</a:t>
                      </a: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</a:p>
                  </a:txBody>
                  <a:tcPr marL="91428" marR="91428" marT="45660" marB="456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814">
                <a:tc>
                  <a:txBody>
                    <a:bodyPr/>
                    <a:lstStyle/>
                    <a:p>
                      <a:pPr algn="just" defTabSz="985838">
                        <a:tabLst/>
                      </a:pPr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Количество субъектов малого предпринимательства: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443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86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 том числе малых и </a:t>
                      </a:r>
                      <a:r>
                        <a:rPr kumimoji="0" lang="ru-RU" sz="1400" b="1" kern="1200" dirty="0" err="1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микропредприятий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101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38686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Занято в сфере малого бизнеса, человек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1316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86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занятых в сфере</a:t>
                      </a:r>
                      <a:r>
                        <a:rPr kumimoji="0" lang="ru-RU" sz="1400" b="1" kern="1200" baseline="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малого предпринимательства по отношению к численности занятых в экономике, %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15,2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39426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Оборот субъектов малого предпринимательства, млрд. рублей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4,2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49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Темп роста к </a:t>
                      </a:r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2023 </a:t>
                      </a:r>
                      <a:r>
                        <a:rPr kumimoji="0" lang="ru-RU" sz="1400" b="1" kern="1200" dirty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г., %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107,7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49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Поступление налоговых платежей</a:t>
                      </a:r>
                      <a:r>
                        <a:rPr kumimoji="0" lang="ru-RU" sz="1400" b="1" kern="1200" baseline="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от субъектов малого предпринимательства в консолидированный бюджет округа, тыс. рублей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95 934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  <a:tr h="39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cs typeface="Calibri" pitchFamily="34" charset="0"/>
                        </a:rPr>
                        <a:t>Темп роста к 2023 г., %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132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8" marR="91428" marT="45660" marB="45660"/>
                </a:tc>
              </a:tr>
            </a:tbl>
          </a:graphicData>
        </a:graphic>
      </p:graphicFrame>
      <p:pic>
        <p:nvPicPr>
          <p:cNvPr id="8" name="Picture 5" descr="P:\Управление экономического развития\Леонтьев\20180816_16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2190333" cy="177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:\Управление экономического развития\Валентина\Пластик\SDC13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9" t="14607" r="6058" b="22874"/>
          <a:stretch>
            <a:fillRect/>
          </a:stretch>
        </p:blipFill>
        <p:spPr bwMode="auto">
          <a:xfrm>
            <a:off x="1523968" y="4643446"/>
            <a:ext cx="1949357" cy="14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571480"/>
            <a:ext cx="11787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600" b="1" spc="-50" dirty="0" smtClean="0">
                <a:solidFill>
                  <a:srgbClr val="C55A11"/>
                </a:solidFill>
              </a:rPr>
              <a:t>Муниципальные программы, направленные на поддержку отраслей экономики </a:t>
            </a:r>
          </a:p>
          <a:p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</a:rPr>
              <a:t>     «Развитие малого и среднего предпринимательства»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646" y="1428736"/>
            <a:ext cx="5453058" cy="52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1680"/>
              </a:lnSpc>
              <a:spcAft>
                <a:spcPts val="1050"/>
              </a:spcAft>
            </a:pPr>
            <a:r>
              <a:rPr lang="ru" sz="1400" dirty="0" smtClean="0"/>
              <a:t>Цель программы - </a:t>
            </a:r>
            <a:r>
              <a:rPr lang="ru-RU" sz="1400" dirty="0" smtClean="0"/>
              <a:t>создание условий для развития малого и среднего бизнеса</a:t>
            </a:r>
            <a:endParaRPr lang="en-US" sz="14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95208" y="3000372"/>
            <a:ext cx="57121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Соисполнители муниципальной программы:</a:t>
            </a:r>
          </a:p>
          <a:p>
            <a:r>
              <a:rPr lang="ru-RU" sz="1400" dirty="0" smtClean="0"/>
              <a:t>Верхнекамский фонд поддержки малого и среднего предпринимательства «Бизнес-партнер»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5208" y="3786190"/>
            <a:ext cx="581024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1680"/>
              </a:lnSpc>
              <a:spcAft>
                <a:spcPts val="1050"/>
              </a:spcAft>
            </a:pPr>
            <a:r>
              <a:rPr lang="ru-RU" sz="1400" dirty="0" smtClean="0"/>
              <a:t>В 2024 году  ФПМСП «Бизнес-партнер» выдано 14 </a:t>
            </a:r>
            <a:r>
              <a:rPr lang="ru-RU" sz="1400" dirty="0" err="1" smtClean="0"/>
              <a:t>микрозаймов</a:t>
            </a:r>
            <a:r>
              <a:rPr lang="ru-RU" sz="1400" dirty="0" smtClean="0"/>
              <a:t>               на общую сумму    12700 тыс. руб. </a:t>
            </a:r>
            <a:endParaRPr lang="en-US" sz="1400" dirty="0" smtClean="0"/>
          </a:p>
        </p:txBody>
      </p:sp>
      <p:pic>
        <p:nvPicPr>
          <p:cNvPr id="9" name="Picture 5" descr="P:\Управление экономического развития\Валентина\ИП Ефремова С.М\SDC13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794" y="4214818"/>
            <a:ext cx="2374843" cy="15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66646" y="2000240"/>
          <a:ext cx="5207008" cy="998565"/>
        </p:xfrm>
        <a:graphic>
          <a:graphicData uri="http://schemas.openxmlformats.org/drawingml/2006/table">
            <a:tbl>
              <a:tblPr/>
              <a:tblGrid>
                <a:gridCol w="1912631"/>
                <a:gridCol w="1128779"/>
                <a:gridCol w="1015901"/>
                <a:gridCol w="1149697"/>
              </a:tblGrid>
              <a:tr h="4374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376092"/>
                          </a:solidFill>
                          <a:latin typeface="Calibri"/>
                        </a:rPr>
                        <a:t>    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376092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376092"/>
                          </a:solidFill>
                          <a:latin typeface="Calibri"/>
                        </a:rPr>
                        <a:t>   Исполнено 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376092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8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376092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376092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85591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376092"/>
                          </a:solidFill>
                          <a:latin typeface="Calibri"/>
                        </a:rPr>
                        <a:t>Расходы по программе</a:t>
                      </a:r>
                    </a:p>
                  </a:txBody>
                  <a:tcPr marL="85591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376092"/>
                          </a:solidFill>
                          <a:latin typeface="Calibri"/>
                        </a:rPr>
                        <a:t>621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376092"/>
                          </a:solidFill>
                          <a:latin typeface="Calibri"/>
                        </a:rPr>
                        <a:t>621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376092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>
                        <a:alpha val="5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6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6720" y="670560"/>
            <a:ext cx="719328" cy="1341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592" y="176784"/>
            <a:ext cx="4602480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>
                <a:latin typeface="Calibri"/>
              </a:rPr>
              <a:t>НАЛОГИ, УПЛАЧИВАЕМЫЕ ГРАЖДАНАМИ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9344" y="716280"/>
            <a:ext cx="2481072" cy="2755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80"/>
              </a:lnSpc>
            </a:pPr>
            <a:r>
              <a:rPr lang="ru" sz="1400" b="1">
                <a:solidFill>
                  <a:srgbClr val="181717"/>
                </a:solidFill>
                <a:latin typeface="Calibri"/>
              </a:rPr>
              <a:t>Налог на доходы физических лиц</a:t>
            </a:r>
          </a:p>
          <a:p>
            <a:pPr indent="0">
              <a:lnSpc>
                <a:spcPts val="1680"/>
              </a:lnSpc>
            </a:pPr>
            <a:r>
              <a:rPr lang="ru" sz="1400" b="1">
                <a:solidFill>
                  <a:srgbClr val="181717"/>
                </a:solidFill>
                <a:latin typeface="Calibri"/>
              </a:rPr>
              <a:t>Ставка налога 13%,</a:t>
            </a:r>
          </a:p>
          <a:p>
            <a:pPr indent="0">
              <a:lnSpc>
                <a:spcPts val="1680"/>
              </a:lnSpc>
            </a:pPr>
            <a:r>
              <a:rPr lang="ru" sz="1400">
                <a:solidFill>
                  <a:srgbClr val="181717"/>
                </a:solidFill>
                <a:latin typeface="Calibri"/>
              </a:rPr>
              <a:t>в отдельных случаях: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 b="1">
                <a:solidFill>
                  <a:srgbClr val="181717"/>
                </a:solidFill>
                <a:latin typeface="Calibri"/>
              </a:rPr>
              <a:t>30%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- с доходов физических лиц, не являющихся налоговыми резидентами РФ (находятся на территории РФ менее 183 календарных дней в течение 12 месяцев)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 b="1">
                <a:solidFill>
                  <a:srgbClr val="181717"/>
                </a:solidFill>
                <a:latin typeface="Calibri"/>
              </a:rPr>
              <a:t>35%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- с выигрышей и призов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 b="1">
                <a:solidFill>
                  <a:srgbClr val="181717"/>
                </a:solidFill>
                <a:latin typeface="Calibri"/>
              </a:rPr>
              <a:t>15%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- с доходов, превышающих 5 млн.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19344" y="3837432"/>
            <a:ext cx="2484120" cy="23286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80"/>
              </a:lnSpc>
            </a:pPr>
            <a:r>
              <a:rPr lang="ru" sz="1400" b="1">
                <a:solidFill>
                  <a:srgbClr val="181717"/>
                </a:solidFill>
                <a:latin typeface="Calibri"/>
              </a:rPr>
              <a:t>Транспортный налог</a:t>
            </a:r>
          </a:p>
          <a:p>
            <a:pPr indent="0">
              <a:lnSpc>
                <a:spcPts val="1680"/>
              </a:lnSpc>
            </a:pPr>
            <a:r>
              <a:rPr lang="ru" sz="1400">
                <a:solidFill>
                  <a:srgbClr val="181717"/>
                </a:solidFill>
                <a:latin typeface="Calibri"/>
              </a:rPr>
              <a:t>Основные ставки налога (на легковые автомобили) с мощностью двигателя: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до 45 л.с. - 15 рублей;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от 45 до 85 л.с. - 18 рублей;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от 85 до 110 л.с. - 20 рублей;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от 110 до 150 л.с. - 30 рублей;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от 150 до 200 л.с. - 50 рублей;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от 200 до 250 л.с. - 75 рублей;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свыше 250 л.с. - 150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42064" y="188976"/>
            <a:ext cx="109728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400">
                <a:solidFill>
                  <a:srgbClr val="181717"/>
                </a:solidFill>
                <a:latin typeface="Calibri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36152" y="743712"/>
            <a:ext cx="2331946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" sz="1400" b="1" dirty="0">
                <a:solidFill>
                  <a:srgbClr val="181717"/>
                </a:solidFill>
                <a:latin typeface="Calibri"/>
              </a:rPr>
              <a:t>Налог на имущество </a:t>
            </a:r>
            <a:r>
              <a:rPr lang="ru" sz="1400" b="1" dirty="0" smtClean="0">
                <a:solidFill>
                  <a:srgbClr val="181717"/>
                </a:solidFill>
                <a:latin typeface="Calibri"/>
              </a:rPr>
              <a:t> физических  </a:t>
            </a:r>
            <a:r>
              <a:rPr lang="ru" sz="1400" b="1" dirty="0">
                <a:solidFill>
                  <a:srgbClr val="181717"/>
                </a:solidFill>
                <a:latin typeface="Calibri"/>
              </a:rPr>
              <a:t>лиц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42248" y="1164336"/>
            <a:ext cx="3032760" cy="1618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76200">
              <a:lnSpc>
                <a:spcPts val="1680"/>
              </a:lnSpc>
              <a:spcAft>
                <a:spcPts val="1680"/>
              </a:spcAft>
            </a:pPr>
            <a:r>
              <a:rPr lang="ru" sz="1400" dirty="0">
                <a:solidFill>
                  <a:srgbClr val="181717"/>
                </a:solidFill>
                <a:latin typeface="Calibri"/>
              </a:rPr>
              <a:t>Ставка налога от кадастровой стоимости имущества: </a:t>
            </a:r>
            <a:r>
              <a:rPr lang="ru" sz="1300" dirty="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 b="1" dirty="0">
                <a:solidFill>
                  <a:srgbClr val="181717"/>
                </a:solidFill>
                <a:latin typeface="Calibri"/>
              </a:rPr>
              <a:t>от 0,1% до 0,3% </a:t>
            </a:r>
            <a:r>
              <a:rPr lang="ru" sz="1400" dirty="0">
                <a:solidFill>
                  <a:srgbClr val="181717"/>
                </a:solidFill>
                <a:latin typeface="Calibri"/>
              </a:rPr>
              <a:t>- используемого в некоммерческих целях; </a:t>
            </a:r>
            <a:r>
              <a:rPr lang="ru" sz="1300" dirty="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 b="1" dirty="0">
                <a:solidFill>
                  <a:srgbClr val="181717"/>
                </a:solidFill>
                <a:latin typeface="Calibri"/>
              </a:rPr>
              <a:t>до 2% </a:t>
            </a:r>
            <a:r>
              <a:rPr lang="ru" sz="1400" dirty="0">
                <a:solidFill>
                  <a:srgbClr val="181717"/>
                </a:solidFill>
                <a:latin typeface="Calibri"/>
              </a:rPr>
              <a:t>- используемого в коммерческих целях, а также стоимостью свыше 300 млн. рублей за объект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22336" y="3133344"/>
            <a:ext cx="3928872" cy="3374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12800" indent="0">
              <a:lnSpc>
                <a:spcPts val="1656"/>
              </a:lnSpc>
              <a:spcBef>
                <a:spcPts val="1680"/>
              </a:spcBef>
            </a:pPr>
            <a:r>
              <a:rPr lang="ru" sz="1400" b="1">
                <a:solidFill>
                  <a:srgbClr val="181717"/>
                </a:solidFill>
                <a:latin typeface="Calibri"/>
              </a:rPr>
              <a:t>Налог на профессиональный доход</a:t>
            </a:r>
          </a:p>
          <a:p>
            <a:pPr marL="812800" indent="0">
              <a:lnSpc>
                <a:spcPts val="1656"/>
              </a:lnSpc>
              <a:spcAft>
                <a:spcPts val="1680"/>
              </a:spcAft>
            </a:pPr>
            <a:r>
              <a:rPr lang="ru" sz="1400">
                <a:solidFill>
                  <a:srgbClr val="181717"/>
                </a:solidFill>
                <a:latin typeface="Calibri"/>
              </a:rPr>
              <a:t>С доходов, полученных от реализации товаров (работ, услуг):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физическим лицам - </a:t>
            </a:r>
            <a:r>
              <a:rPr lang="ru" sz="1400" b="1">
                <a:solidFill>
                  <a:srgbClr val="181717"/>
                </a:solidFill>
                <a:latin typeface="Calibri"/>
              </a:rPr>
              <a:t>4%</a:t>
            </a:r>
            <a:r>
              <a:rPr lang="ru" sz="1400">
                <a:solidFill>
                  <a:srgbClr val="181717"/>
                </a:solidFill>
                <a:latin typeface="Calibri"/>
              </a:rPr>
              <a:t>;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организациям и индивидуальным предпринимателям -</a:t>
            </a:r>
            <a:r>
              <a:rPr lang="ru" sz="1400" b="1">
                <a:solidFill>
                  <a:srgbClr val="181717"/>
                </a:solidFill>
                <a:latin typeface="Calibri"/>
              </a:rPr>
              <a:t>6%</a:t>
            </a:r>
          </a:p>
          <a:p>
            <a:pPr marL="812800" indent="0">
              <a:lnSpc>
                <a:spcPts val="1680"/>
              </a:lnSpc>
            </a:pPr>
            <a:r>
              <a:rPr lang="ru" sz="1400" b="1">
                <a:solidFill>
                  <a:srgbClr val="181717"/>
                </a:solidFill>
                <a:latin typeface="Calibri"/>
              </a:rPr>
              <a:t>Земельный налог</a:t>
            </a:r>
          </a:p>
          <a:p>
            <a:pPr marL="812800" indent="0">
              <a:lnSpc>
                <a:spcPts val="1680"/>
              </a:lnSpc>
            </a:pPr>
            <a:r>
              <a:rPr lang="ru" sz="1400">
                <a:solidFill>
                  <a:srgbClr val="181717"/>
                </a:solidFill>
                <a:latin typeface="Calibri"/>
              </a:rPr>
              <a:t>Ставка налога от кадастровой стоимости земельного участка: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 b="1">
                <a:solidFill>
                  <a:srgbClr val="181717"/>
                </a:solidFill>
                <a:latin typeface="Calibri"/>
              </a:rPr>
              <a:t>0,3%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- по земельным участкам сельхозиспользования, жилищного фонда, для ведения личного подсобного хозяйства; </a:t>
            </a:r>
            <a:r>
              <a:rPr lang="ru" sz="1300">
                <a:solidFill>
                  <a:srgbClr val="181717"/>
                </a:solidFill>
                <a:latin typeface="Calibri"/>
              </a:rPr>
              <a:t>о </a:t>
            </a:r>
            <a:r>
              <a:rPr lang="ru" sz="1400" b="1">
                <a:solidFill>
                  <a:srgbClr val="181717"/>
                </a:solidFill>
                <a:latin typeface="Calibri"/>
              </a:rPr>
              <a:t>1,5% </a:t>
            </a:r>
            <a:r>
              <a:rPr lang="ru" sz="1400">
                <a:solidFill>
                  <a:srgbClr val="181717"/>
                </a:solidFill>
                <a:latin typeface="Calibri"/>
              </a:rPr>
              <a:t>- по другим земельным участкам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834810" y="142852"/>
            <a:ext cx="35719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88" y="688848"/>
            <a:ext cx="5221224" cy="54498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xmlns="" id="{8B4E4A2F-BF01-4F80-B283-46A14EA092DC}"/>
              </a:ext>
            </a:extLst>
          </p:cNvPr>
          <p:cNvSpPr txBox="1">
            <a:spLocks/>
          </p:cNvSpPr>
          <p:nvPr/>
        </p:nvSpPr>
        <p:spPr bwMode="auto">
          <a:xfrm>
            <a:off x="95250" y="532427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Участие предпринимательского сообщества в социально-экономической жизни округа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в 2022-2024гг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2026058"/>
              </p:ext>
            </p:extLst>
          </p:nvPr>
        </p:nvGraphicFramePr>
        <p:xfrm>
          <a:off x="166646" y="1357298"/>
          <a:ext cx="8172102" cy="50092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28830"/>
                <a:gridCol w="1732343"/>
                <a:gridCol w="1410929"/>
              </a:tblGrid>
              <a:tr h="743757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26F87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</a:rPr>
                        <a:t>Наименование мероприятия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26F87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</a:rPr>
                        <a:t>Сумма вклада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</a:endParaRPr>
                    </a:p>
                  </a:txBody>
                  <a:tcPr marL="91428" marR="91428" marT="45660" marB="45660"/>
                </a:tc>
              </a:tr>
              <a:tr h="828621">
                <a:tc>
                  <a:txBody>
                    <a:bodyPr/>
                    <a:lstStyle/>
                    <a:p>
                      <a:pPr algn="just" defTabSz="985838">
                        <a:tabLst/>
                      </a:pPr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За 2022-2024 году реализовано 10 проектов</a:t>
                      </a:r>
                      <a:r>
                        <a:rPr lang="ru-RU" sz="1400" b="1" baseline="0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 местных инициатив на ремонт Домов культур, дорог, благоустройство населенных пунктов на 32 млн. рублей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Предприниматели округа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5 700 тыс. рублей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586900">
                <a:tc>
                  <a:txBody>
                    <a:bodyPr/>
                    <a:lstStyle/>
                    <a:p>
                      <a:pPr algn="just" defTabSz="985838">
                        <a:tabLst/>
                      </a:pPr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Благотворительная помощь учреждениям культуры, образования, спорта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Предприниматели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4 150</a:t>
                      </a:r>
                      <a:r>
                        <a:rPr lang="ru-RU" sz="1400" b="1" baseline="0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 тыс. рублей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58690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Благотворительная помощь с. </a:t>
                      </a:r>
                      <a:r>
                        <a:rPr kumimoji="0" lang="ru-RU" sz="1400" b="1" kern="1200" dirty="0" err="1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Лойно</a:t>
                      </a:r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 (ремонт актового</a:t>
                      </a:r>
                      <a:r>
                        <a:rPr kumimoji="0" lang="ru-RU" sz="1400" b="1" kern="1200" baseline="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 зала школы, благоустройство детской площадки, отсыпка оползня и др.</a:t>
                      </a:r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АО «Кай»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1 860 тыс. рублей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</a:tr>
              <a:tr h="828621">
                <a:tc>
                  <a:txBody>
                    <a:bodyPr/>
                    <a:lstStyle/>
                    <a:p>
                      <a:pPr algn="just" defTabSz="985838">
                        <a:tabLst/>
                      </a:pPr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Благотворительная помощь г. </a:t>
                      </a:r>
                      <a:r>
                        <a:rPr lang="ru-RU" sz="1400" b="1" dirty="0" err="1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Кирс</a:t>
                      </a:r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 (капитальный ремонт здания редакции газеты, ремонт спортзала</a:t>
                      </a:r>
                      <a:r>
                        <a:rPr lang="ru-RU" sz="1400" b="1" baseline="0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 школы, выделение материалов для ремонта площадки перед начальной школы и др.</a:t>
                      </a:r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1" dirty="0" err="1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Гырдымов</a:t>
                      </a:r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26F87"/>
                          </a:solidFill>
                          <a:latin typeface="+mn-lt"/>
                          <a:cs typeface="Times New Roman" pitchFamily="18" charset="0"/>
                        </a:rPr>
                        <a:t>762,43 тыс. рублей</a:t>
                      </a:r>
                      <a:endParaRPr lang="ru-RU" sz="1400" b="1" dirty="0">
                        <a:solidFill>
                          <a:srgbClr val="126F87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660" marB="45660"/>
                </a:tc>
              </a:tr>
              <a:tr h="5869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r>
                        <a:rPr kumimoji="0" lang="ru-RU" sz="1400" b="1" kern="1200" baseline="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 города </a:t>
                      </a:r>
                      <a:r>
                        <a:rPr kumimoji="0" lang="ru-RU" sz="1400" b="1" kern="1200" baseline="0" dirty="0" err="1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Кирс</a:t>
                      </a:r>
                      <a:r>
                        <a:rPr kumimoji="0" lang="ru-RU" sz="1400" b="1" kern="1200" baseline="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 к 295-летнему юбилею</a:t>
                      </a:r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Предприниматели г. </a:t>
                      </a:r>
                      <a:r>
                        <a:rPr kumimoji="0" lang="ru-RU" sz="1400" b="1" kern="1200" dirty="0" err="1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Кирс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220 тыс. рублей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</a:tr>
              <a:tr h="586900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Помощь участникам СВО и их семьям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Предприниматели округа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126F87"/>
                          </a:solidFill>
                          <a:latin typeface="+mn-lt"/>
                          <a:ea typeface="+mn-ea"/>
                          <a:cs typeface="+mn-cs"/>
                        </a:rPr>
                        <a:t>1466,86 тыс. рублей</a:t>
                      </a:r>
                      <a:endParaRPr kumimoji="0" lang="ru-RU" sz="1400" b="1" kern="1200" dirty="0">
                        <a:solidFill>
                          <a:srgbClr val="126F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60" marB="45660"/>
                </a:tc>
              </a:tr>
            </a:tbl>
          </a:graphicData>
        </a:graphic>
      </p:graphicFrame>
      <p:sp>
        <p:nvSpPr>
          <p:cNvPr id="6" name="AutoShape 2" descr="C:\Users\User\Downloads\E2MPAcfiyR6dXDdhA3N1clrkNTJu7EczH_CdnPfLxMyTpRCWDtbyL7bl6Y0BArl4Mih0bC3EDpdsGGuGcZAhkBy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C:\Users\User\Downloads\E2MPAcfiyR6dXDdhA3N1clrkNTJu7EczH_CdnPfLxMyTpRCWDtbyL7bl6Y0BArl4Mih0bC3EDpdsGGuGcZAhkByP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C:\Users\User\Downloads\E2MPAcfiyR6dXDdhA3N1clrkNTJu7EczH_CdnPfLxMyTpRCWDtbyL7bl6Y0BArl4Mih0bC3EDpdsGGuGcZAhkByP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C:\Users\User\Downloads\E2MPAcfiyR6dXDdhA3N1clrkNTJu7EczH_CdnPfLxMyTpRCWDtbyL7bl6Y0BArl4Mih0bC3EDpdsGGuGcZAhkByP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8578" y="4947139"/>
            <a:ext cx="2919299" cy="1793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364" y="690383"/>
            <a:ext cx="2305538" cy="1296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990" y="1734898"/>
            <a:ext cx="2063010" cy="1380444"/>
          </a:xfrm>
          <a:prstGeom prst="rect">
            <a:avLst/>
          </a:prstGeom>
        </p:spPr>
      </p:pic>
      <p:sp>
        <p:nvSpPr>
          <p:cNvPr id="11" name="AutoShape 4" descr="C:\Users\User\AppData\Local\Temp\{74F320B6-6892-4C90-B506-57051CBA2994}.tmp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User\Downloads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909"/>
          <a:stretch/>
        </p:blipFill>
        <p:spPr bwMode="auto">
          <a:xfrm>
            <a:off x="9372411" y="3115342"/>
            <a:ext cx="2391632" cy="18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04448" y="0"/>
            <a:ext cx="987552" cy="1042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2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571480"/>
            <a:ext cx="10155394" cy="7475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ru" sz="2900" b="1" dirty="0" smtClean="0">
                <a:solidFill>
                  <a:srgbClr val="C55A11"/>
                </a:solidFill>
                <a:latin typeface="Calibri"/>
              </a:rPr>
              <a:t>Муниципальные </a:t>
            </a:r>
            <a:r>
              <a:rPr lang="ru" sz="2900" b="1" dirty="0">
                <a:solidFill>
                  <a:srgbClr val="C55A11"/>
                </a:solidFill>
                <a:latin typeface="Calibri"/>
              </a:rPr>
              <a:t>программы общего характера</a:t>
            </a:r>
          </a:p>
          <a:p>
            <a:pPr indent="0"/>
            <a:endParaRPr lang="ru" sz="2200" spc="-50" dirty="0">
              <a:solidFill>
                <a:srgbClr val="514931"/>
              </a:solidFill>
              <a:latin typeface="Sylfae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29872" y="6614160"/>
            <a:ext cx="182880" cy="134112"/>
          </a:xfrm>
          <a:prstGeom prst="rect">
            <a:avLst/>
          </a:prstGeom>
          <a:solidFill>
            <a:srgbClr val="FBE5D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 b="1" spc="-50">
                <a:solidFill>
                  <a:srgbClr val="7F7F7F"/>
                </a:solidFill>
                <a:latin typeface="Courier New"/>
              </a:rPr>
              <a:t>40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5274" y="1887829"/>
          <a:ext cx="11287204" cy="3081285"/>
        </p:xfrm>
        <a:graphic>
          <a:graphicData uri="http://schemas.openxmlformats.org/drawingml/2006/table">
            <a:tbl>
              <a:tblPr/>
              <a:tblGrid>
                <a:gridCol w="6743290"/>
                <a:gridCol w="1777097"/>
                <a:gridCol w="1200860"/>
                <a:gridCol w="1565957"/>
              </a:tblGrid>
              <a:tr h="532568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35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Уточненный </a:t>
                      </a:r>
                      <a:r>
                        <a:rPr lang="ru-RU" sz="16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план тыс</a:t>
                      </a:r>
                      <a:r>
                        <a:rPr lang="ru-RU" sz="16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. руб.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Исполнено  </a:t>
                      </a:r>
                      <a:endParaRPr lang="ru-RU" sz="1600" b="0" i="0" u="none" strike="noStrike" dirty="0">
                        <a:solidFill>
                          <a:srgbClr val="17375D"/>
                        </a:solidFill>
                        <a:latin typeface="Calibri"/>
                      </a:endParaRP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17375D"/>
                          </a:solidFill>
                          <a:latin typeface="Calibri"/>
                        </a:rPr>
                        <a:t>% выполнения 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66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17375D"/>
                          </a:solidFill>
                          <a:latin typeface="Calibri"/>
                        </a:rPr>
                        <a:t>тыс. руб.</a:t>
                      </a:r>
                    </a:p>
                  </a:txBody>
                  <a:tcPr marL="9510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0" i="0" u="none" strike="noStrike">
                          <a:solidFill>
                            <a:srgbClr val="17375D"/>
                          </a:solidFill>
                          <a:latin typeface="Calibri"/>
                        </a:rPr>
                        <a:t>«Развитие муниципального управления»  </a:t>
                      </a:r>
                    </a:p>
                  </a:txBody>
                  <a:tcPr marL="85591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96 </a:t>
                      </a:r>
                      <a:r>
                        <a:rPr lang="ru-RU" sz="20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692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95 </a:t>
                      </a:r>
                      <a:r>
                        <a:rPr lang="ru-RU" sz="20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99</a:t>
                      </a:r>
                      <a:endParaRPr lang="ru-RU" sz="2000" b="0" i="0" u="none" strike="noStrike" dirty="0">
                        <a:solidFill>
                          <a:srgbClr val="17375D"/>
                        </a:solidFill>
                        <a:latin typeface="Calibri"/>
                      </a:endParaRP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7"/>
                    </a:solidFill>
                  </a:tcPr>
                </a:tc>
              </a:tr>
              <a:tr h="760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0" i="0" u="none" strike="noStrike">
                          <a:solidFill>
                            <a:srgbClr val="17375D"/>
                          </a:solidFill>
                          <a:latin typeface="Calibri"/>
                        </a:rPr>
                        <a:t>«Управление муниципальными финансами» </a:t>
                      </a:r>
                    </a:p>
                  </a:txBody>
                  <a:tcPr marL="85591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11 </a:t>
                      </a:r>
                      <a:r>
                        <a:rPr lang="ru-RU" sz="20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10 </a:t>
                      </a:r>
                      <a:r>
                        <a:rPr lang="ru-RU" sz="20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893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96,5</a:t>
                      </a:r>
                      <a:endParaRPr lang="ru-RU" sz="2000" b="0" i="0" u="none" strike="noStrike" dirty="0">
                        <a:solidFill>
                          <a:srgbClr val="17375D"/>
                        </a:solidFill>
                        <a:latin typeface="Calibri"/>
                      </a:endParaRP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760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0" i="0" u="none" strike="noStrike">
                          <a:solidFill>
                            <a:srgbClr val="17375D"/>
                          </a:solidFill>
                          <a:latin typeface="Calibri"/>
                        </a:rPr>
                        <a:t>«Управление муниципальным имуществом» </a:t>
                      </a:r>
                    </a:p>
                  </a:txBody>
                  <a:tcPr marL="85591" marR="9510" marT="95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16 </a:t>
                      </a:r>
                      <a:r>
                        <a:rPr lang="ru-RU" sz="20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13 </a:t>
                      </a:r>
                      <a:r>
                        <a:rPr lang="ru-RU" sz="2000" b="0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015</a:t>
                      </a: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17375D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80,4</a:t>
                      </a:r>
                      <a:endParaRPr lang="ru-RU" sz="2000" b="0" i="0" u="none" strike="noStrike" dirty="0">
                        <a:solidFill>
                          <a:srgbClr val="17375D"/>
                        </a:solidFill>
                        <a:latin typeface="Calibri"/>
                      </a:endParaRPr>
                    </a:p>
                  </a:txBody>
                  <a:tcPr marL="9510" marR="9510" marT="95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D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902" y="1643050"/>
            <a:ext cx="1517904" cy="947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902" y="857232"/>
            <a:ext cx="8598408" cy="359664"/>
          </a:xfrm>
          <a:prstGeom prst="rect">
            <a:avLst/>
          </a:prstGeom>
          <a:solidFill>
            <a:srgbClr val="EEE7FD"/>
          </a:solidFill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2520"/>
              </a:spcAft>
            </a:pPr>
            <a:r>
              <a:rPr lang="ru" sz="2900" b="1" dirty="0">
                <a:solidFill>
                  <a:srgbClr val="320476"/>
                </a:solidFill>
                <a:latin typeface="Calibri"/>
              </a:rPr>
              <a:t>Реализация национальных проектов за </a:t>
            </a:r>
            <a:r>
              <a:rPr lang="ru" sz="2900" b="1" dirty="0" smtClean="0">
                <a:solidFill>
                  <a:srgbClr val="320476"/>
                </a:solidFill>
                <a:latin typeface="Calibri"/>
              </a:rPr>
              <a:t>2024 </a:t>
            </a:r>
            <a:r>
              <a:rPr lang="ru" sz="2900" b="1" dirty="0">
                <a:solidFill>
                  <a:srgbClr val="320476"/>
                </a:solidFill>
                <a:latin typeface="Calibri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1092" y="1643050"/>
            <a:ext cx="1857388" cy="237728"/>
          </a:xfrm>
          <a:prstGeom prst="rect">
            <a:avLst/>
          </a:prstGeom>
          <a:solidFill>
            <a:srgbClr val="251C6D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440"/>
              </a:lnSpc>
            </a:pPr>
            <a:r>
              <a:rPr lang="ru" sz="1600" dirty="0" smtClean="0">
                <a:solidFill>
                  <a:srgbClr val="FFFFFF"/>
                </a:solidFill>
                <a:latin typeface="Calibri"/>
              </a:rPr>
              <a:t>НАЦИОНАЛЬНЫЕ</a:t>
            </a:r>
            <a:endParaRPr lang="ru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1092" y="1857364"/>
            <a:ext cx="1857388" cy="214314"/>
          </a:xfrm>
          <a:prstGeom prst="rect">
            <a:avLst/>
          </a:prstGeom>
          <a:solidFill>
            <a:srgbClr val="251C6D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440"/>
              </a:lnSpc>
            </a:pPr>
            <a:r>
              <a:rPr lang="ru" sz="1600" dirty="0">
                <a:solidFill>
                  <a:srgbClr val="FFFFFF"/>
                </a:solidFill>
                <a:latin typeface="Calibri"/>
              </a:rPr>
              <a:t>ПРОЕКТЫ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52530" y="2000240"/>
            <a:ext cx="1785950" cy="142876"/>
          </a:xfrm>
          <a:prstGeom prst="rect">
            <a:avLst/>
          </a:prstGeom>
          <a:solidFill>
            <a:srgbClr val="251C6D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440"/>
              </a:lnSpc>
            </a:pPr>
            <a:r>
              <a:rPr lang="ru" sz="1600" dirty="0">
                <a:solidFill>
                  <a:srgbClr val="FFFFFF"/>
                </a:solidFill>
                <a:latin typeface="Calibri"/>
              </a:rPr>
              <a:t>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5340" y="3500438"/>
            <a:ext cx="3929090" cy="954024"/>
          </a:xfrm>
          <a:prstGeom prst="rect">
            <a:avLst/>
          </a:prstGeom>
          <a:solidFill>
            <a:srgbClr val="EEE7FD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992"/>
              </a:lnSpc>
              <a:spcBef>
                <a:spcPts val="1260"/>
              </a:spcBef>
            </a:pPr>
            <a:r>
              <a:rPr lang="ru" sz="2600" spc="-50" dirty="0">
                <a:latin typeface="Calibri"/>
              </a:rPr>
              <a:t>«Жилье и городская среда</a:t>
            </a:r>
            <a:r>
              <a:rPr lang="ru" sz="2600" spc="-50" dirty="0" smtClean="0">
                <a:latin typeface="Calibri"/>
              </a:rPr>
              <a:t>»</a:t>
            </a:r>
            <a:endParaRPr lang="ru" sz="2600" spc="-50" dirty="0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5340" y="4429132"/>
            <a:ext cx="3929090" cy="428628"/>
          </a:xfrm>
          <a:prstGeom prst="rect">
            <a:avLst/>
          </a:prstGeom>
          <a:solidFill>
            <a:srgbClr val="EEE7FD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0"/>
              </a:spcAft>
            </a:pPr>
            <a:r>
              <a:rPr lang="ru" sz="2600" spc="-50" dirty="0" smtClean="0">
                <a:latin typeface="Calibri"/>
              </a:rPr>
              <a:t>«Образование»</a:t>
            </a:r>
            <a:endParaRPr lang="ru" sz="2600" spc="-50" dirty="0"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6778" y="5000636"/>
            <a:ext cx="893064" cy="265176"/>
          </a:xfrm>
          <a:prstGeom prst="rect">
            <a:avLst/>
          </a:prstGeom>
          <a:solidFill>
            <a:srgbClr val="EEE7FD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spcBef>
                <a:spcPts val="2100"/>
              </a:spcBef>
            </a:pPr>
            <a:r>
              <a:rPr lang="ru" sz="2600" spc="-50" dirty="0">
                <a:latin typeface="Calibri"/>
              </a:rPr>
              <a:t>Итого: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453058" y="2643182"/>
          <a:ext cx="5572164" cy="2791968"/>
        </p:xfrm>
        <a:graphic>
          <a:graphicData uri="http://schemas.openxmlformats.org/drawingml/2006/table">
            <a:tbl>
              <a:tblPr/>
              <a:tblGrid>
                <a:gridCol w="2021158"/>
                <a:gridCol w="2097051"/>
                <a:gridCol w="1453955"/>
              </a:tblGrid>
              <a:tr h="902208">
                <a:tc>
                  <a:txBody>
                    <a:bodyPr/>
                    <a:lstStyle/>
                    <a:p>
                      <a:pPr indent="0" algn="ctr"/>
                      <a:r>
                        <a:rPr lang="ru" sz="2400" dirty="0"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rgbClr val="EEE7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400" dirty="0"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rgbClr val="EEE7FD"/>
                    </a:solidFill>
                  </a:tcPr>
                </a:tc>
                <a:tc>
                  <a:txBody>
                    <a:bodyPr/>
                    <a:lstStyle/>
                    <a:p>
                      <a:pPr marR="114300" indent="0" algn="r">
                        <a:lnSpc>
                          <a:spcPts val="1920"/>
                        </a:lnSpc>
                      </a:pPr>
                      <a:r>
                        <a:rPr lang="ru" sz="2400" dirty="0">
                          <a:latin typeface="Calibri"/>
                        </a:rPr>
                        <a:t>% испол нения</a:t>
                      </a:r>
                    </a:p>
                  </a:txBody>
                  <a:tcPr marL="0" marR="0" marT="0" marB="0" anchor="ctr">
                    <a:solidFill>
                      <a:srgbClr val="EEE7FD"/>
                    </a:solidFill>
                  </a:tcPr>
                </a:tc>
              </a:tr>
              <a:tr h="63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8079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8079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</a:tr>
              <a:tr h="679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</a:tr>
              <a:tr h="573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4" marR="6464" marT="6464" marB="0" anchor="ctr">
                    <a:solidFill>
                      <a:srgbClr val="EEE7FD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939016" y="6614160"/>
            <a:ext cx="173736" cy="134112"/>
          </a:xfrm>
          <a:prstGeom prst="rect">
            <a:avLst/>
          </a:prstGeom>
          <a:solidFill>
            <a:srgbClr val="EEE7F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 b="1">
                <a:solidFill>
                  <a:srgbClr val="7F7F7F"/>
                </a:solidFill>
                <a:latin typeface="Courier New"/>
              </a:rPr>
              <a:t>18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4448" y="0"/>
            <a:ext cx="987552" cy="104241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167834" y="1928802"/>
            <a:ext cx="1652016" cy="357190"/>
          </a:xfrm>
          <a:prstGeom prst="rect">
            <a:avLst/>
          </a:prstGeom>
          <a:solidFill>
            <a:srgbClr val="EEE7FD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spcBef>
                <a:spcPts val="2100"/>
              </a:spcBef>
              <a:spcAft>
                <a:spcPts val="2100"/>
              </a:spcAft>
            </a:pPr>
            <a:r>
              <a:rPr lang="ru-RU" sz="2600" spc="-50" dirty="0" smtClean="0">
                <a:latin typeface="Calibri"/>
              </a:rPr>
              <a:t>т</a:t>
            </a:r>
            <a:r>
              <a:rPr lang="ru" sz="2600" spc="-50" dirty="0" smtClean="0">
                <a:latin typeface="Calibri"/>
              </a:rPr>
              <a:t>ыс. </a:t>
            </a:r>
            <a:r>
              <a:rPr lang="ru-RU" sz="2600" spc="-50" dirty="0" smtClean="0">
                <a:latin typeface="Calibri"/>
              </a:rPr>
              <a:t>р</a:t>
            </a:r>
            <a:r>
              <a:rPr lang="ru" sz="2600" spc="-50" dirty="0" smtClean="0">
                <a:latin typeface="Calibri"/>
              </a:rPr>
              <a:t>уб.</a:t>
            </a:r>
            <a:endParaRPr lang="ru" sz="2600" spc="-50" dirty="0"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5520" y="91440"/>
            <a:ext cx="1304544" cy="719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4448" y="0"/>
            <a:ext cx="987552" cy="1042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072" y="128016"/>
            <a:ext cx="8430768" cy="268224"/>
          </a:xfrm>
          <a:prstGeom prst="rect">
            <a:avLst/>
          </a:prstGeom>
          <a:solidFill>
            <a:srgbClr val="E2EEF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 dirty="0">
                <a:solidFill>
                  <a:srgbClr val="181717"/>
                </a:solidFill>
                <a:latin typeface="Calibri"/>
              </a:rPr>
              <a:t>РАСХОДЫ </a:t>
            </a:r>
            <a:r>
              <a:rPr lang="ru" sz="1900" b="1" dirty="0" smtClean="0">
                <a:solidFill>
                  <a:srgbClr val="181717"/>
                </a:solidFill>
                <a:latin typeface="Calibri"/>
              </a:rPr>
              <a:t>БЮДЖЕТА </a:t>
            </a:r>
            <a:r>
              <a:rPr lang="ru" sz="1900" b="1" dirty="0">
                <a:solidFill>
                  <a:srgbClr val="181717"/>
                </a:solidFill>
                <a:latin typeface="Calibri"/>
              </a:rPr>
              <a:t>НА ИНИЦИАТИВНОЕ БЮДЖЕТИРОВАНИЕ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398" y="1214422"/>
            <a:ext cx="1645920" cy="1310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12"/>
              </a:lnSpc>
            </a:pPr>
            <a:r>
              <a:rPr lang="ru" sz="1400" dirty="0">
                <a:solidFill>
                  <a:srgbClr val="181717"/>
                </a:solidFill>
                <a:latin typeface="Calibri"/>
              </a:rPr>
              <a:t>Расходы</a:t>
            </a:r>
          </a:p>
          <a:p>
            <a:pPr indent="0">
              <a:lnSpc>
                <a:spcPts val="1512"/>
              </a:lnSpc>
              <a:spcAft>
                <a:spcPts val="210"/>
              </a:spcAft>
            </a:pPr>
            <a:r>
              <a:rPr lang="ru" sz="1400" dirty="0" smtClean="0">
                <a:solidFill>
                  <a:srgbClr val="181717"/>
                </a:solidFill>
                <a:latin typeface="Calibri"/>
              </a:rPr>
              <a:t>бюджета </a:t>
            </a:r>
            <a:r>
              <a:rPr lang="ru" sz="1400" dirty="0">
                <a:solidFill>
                  <a:srgbClr val="181717"/>
                </a:solidFill>
                <a:latin typeface="Calibri"/>
              </a:rPr>
              <a:t>за </a:t>
            </a:r>
            <a:r>
              <a:rPr lang="ru" sz="1400" dirty="0" smtClean="0">
                <a:solidFill>
                  <a:srgbClr val="181717"/>
                </a:solidFill>
                <a:latin typeface="Calibri"/>
              </a:rPr>
              <a:t>2024 </a:t>
            </a:r>
            <a:r>
              <a:rPr lang="ru" sz="1400" dirty="0">
                <a:solidFill>
                  <a:srgbClr val="181717"/>
                </a:solidFill>
                <a:latin typeface="Calibri"/>
              </a:rPr>
              <a:t>год составили</a:t>
            </a:r>
          </a:p>
          <a:p>
            <a:pPr indent="0">
              <a:lnSpc>
                <a:spcPts val="2160"/>
              </a:lnSpc>
            </a:pPr>
            <a:r>
              <a:rPr lang="ru" sz="1900" b="1" dirty="0" smtClean="0">
                <a:solidFill>
                  <a:srgbClr val="181717"/>
                </a:solidFill>
                <a:latin typeface="Calibri"/>
              </a:rPr>
              <a:t>4509,6 тыс.рублей</a:t>
            </a:r>
            <a:endParaRPr lang="ru" sz="1900" b="1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3680" y="816864"/>
            <a:ext cx="2916936" cy="2112070"/>
          </a:xfrm>
          <a:prstGeom prst="rect">
            <a:avLst/>
          </a:prstGeom>
          <a:solidFill>
            <a:srgbClr val="E2EE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440"/>
              </a:lnSpc>
              <a:spcAft>
                <a:spcPts val="840"/>
              </a:spcAft>
            </a:pPr>
            <a:r>
              <a:rPr lang="ru" sz="1200" b="1" dirty="0">
                <a:solidFill>
                  <a:srgbClr val="181717"/>
                </a:solidFill>
                <a:latin typeface="Calibri"/>
              </a:rPr>
              <a:t>Проект по поддержке местных инициатив </a:t>
            </a:r>
            <a:r>
              <a:rPr lang="ru" sz="1200" b="1" dirty="0" smtClean="0">
                <a:solidFill>
                  <a:srgbClr val="181717"/>
                </a:solidFill>
                <a:latin typeface="Calibri"/>
              </a:rPr>
              <a:t>(</a:t>
            </a:r>
            <a:r>
              <a:rPr lang="ru" sz="1200" b="1" dirty="0">
                <a:solidFill>
                  <a:srgbClr val="181717"/>
                </a:solidFill>
                <a:latin typeface="Calibri"/>
              </a:rPr>
              <a:t>ППМИ</a:t>
            </a:r>
            <a:r>
              <a:rPr lang="ru" sz="1200" b="1" dirty="0" smtClean="0">
                <a:solidFill>
                  <a:srgbClr val="181717"/>
                </a:solidFill>
                <a:latin typeface="Calibri"/>
              </a:rPr>
              <a:t>)</a:t>
            </a:r>
          </a:p>
          <a:p>
            <a:pPr indent="0">
              <a:lnSpc>
                <a:spcPts val="1440"/>
              </a:lnSpc>
              <a:spcAft>
                <a:spcPts val="840"/>
              </a:spcAft>
            </a:pPr>
            <a:endParaRPr lang="ru" sz="1200" b="1" dirty="0">
              <a:solidFill>
                <a:srgbClr val="181717"/>
              </a:solidFill>
              <a:latin typeface="Calibri"/>
            </a:endParaRPr>
          </a:p>
          <a:p>
            <a:pPr indent="0">
              <a:lnSpc>
                <a:spcPts val="1440"/>
              </a:lnSpc>
            </a:pPr>
            <a:r>
              <a:rPr lang="ru" sz="1200" dirty="0">
                <a:solidFill>
                  <a:srgbClr val="181717"/>
                </a:solidFill>
                <a:latin typeface="Calibri"/>
              </a:rPr>
              <a:t>В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2024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году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реализован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и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оплачен </a:t>
            </a:r>
            <a:r>
              <a:rPr lang="ru" sz="1200" b="1" dirty="0" smtClean="0">
                <a:solidFill>
                  <a:srgbClr val="EF6E0F"/>
                </a:solidFill>
                <a:latin typeface="Calibri"/>
              </a:rPr>
              <a:t>проект </a:t>
            </a:r>
            <a:r>
              <a:rPr lang="ru" sz="1200" b="1" dirty="0">
                <a:solidFill>
                  <a:srgbClr val="EF6E0F"/>
                </a:solidFill>
                <a:latin typeface="Calibri"/>
              </a:rPr>
              <a:t>инициатив граждан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, прошедших конкурсный отбор,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по ремонту системы отопления ДК «Юность» (1 этап), субсидия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из областного бюджета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3190,9 тыс.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руб.;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местный бюджет – 528,4 тыс. </a:t>
            </a:r>
            <a:r>
              <a:rPr lang="ru-RU" sz="1200" dirty="0" smtClean="0">
                <a:solidFill>
                  <a:srgbClr val="181717"/>
                </a:solidFill>
                <a:latin typeface="Calibri"/>
              </a:rPr>
              <a:t>р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уб, средства спонсоров и населения – 790,2 тыс. </a:t>
            </a:r>
            <a:r>
              <a:rPr lang="ru-RU" sz="1200" dirty="0" smtClean="0">
                <a:solidFill>
                  <a:srgbClr val="181717"/>
                </a:solidFill>
                <a:latin typeface="Calibri"/>
              </a:rPr>
              <a:t>р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уб.</a:t>
            </a:r>
            <a:endParaRPr lang="ru" sz="1200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6066" y="1357298"/>
            <a:ext cx="1652016" cy="1310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12"/>
              </a:lnSpc>
            </a:pPr>
            <a:r>
              <a:rPr lang="ru" sz="1400" dirty="0">
                <a:solidFill>
                  <a:srgbClr val="181717"/>
                </a:solidFill>
                <a:latin typeface="Calibri"/>
              </a:rPr>
              <a:t>Расходы</a:t>
            </a:r>
          </a:p>
          <a:p>
            <a:pPr indent="0">
              <a:lnSpc>
                <a:spcPts val="1512"/>
              </a:lnSpc>
              <a:spcAft>
                <a:spcPts val="210"/>
              </a:spcAft>
            </a:pPr>
            <a:r>
              <a:rPr lang="ru" sz="1400" dirty="0" smtClean="0">
                <a:solidFill>
                  <a:srgbClr val="181717"/>
                </a:solidFill>
                <a:latin typeface="Calibri"/>
              </a:rPr>
              <a:t>бюджета </a:t>
            </a:r>
            <a:r>
              <a:rPr lang="ru" sz="1400" dirty="0">
                <a:solidFill>
                  <a:srgbClr val="181717"/>
                </a:solidFill>
                <a:latin typeface="Calibri"/>
              </a:rPr>
              <a:t>за </a:t>
            </a:r>
            <a:r>
              <a:rPr lang="ru" sz="1400" dirty="0" smtClean="0">
                <a:solidFill>
                  <a:srgbClr val="181717"/>
                </a:solidFill>
                <a:latin typeface="Calibri"/>
              </a:rPr>
              <a:t>2024 </a:t>
            </a:r>
            <a:r>
              <a:rPr lang="ru" sz="1400" dirty="0">
                <a:solidFill>
                  <a:srgbClr val="181717"/>
                </a:solidFill>
                <a:latin typeface="Calibri"/>
              </a:rPr>
              <a:t>год составили</a:t>
            </a:r>
          </a:p>
          <a:p>
            <a:pPr indent="0">
              <a:spcAft>
                <a:spcPts val="210"/>
              </a:spcAft>
            </a:pPr>
            <a:r>
              <a:rPr lang="ru" sz="1900" b="1" dirty="0" smtClean="0">
                <a:solidFill>
                  <a:srgbClr val="181717"/>
                </a:solidFill>
                <a:latin typeface="Calibri"/>
              </a:rPr>
              <a:t>3,2</a:t>
            </a:r>
            <a:endParaRPr lang="ru" sz="1900" b="1" dirty="0">
              <a:solidFill>
                <a:srgbClr val="181717"/>
              </a:solidFill>
              <a:latin typeface="Calibri"/>
            </a:endParaRPr>
          </a:p>
          <a:p>
            <a:pPr indent="0"/>
            <a:r>
              <a:rPr lang="ru" sz="1900" b="1" dirty="0">
                <a:solidFill>
                  <a:srgbClr val="181717"/>
                </a:solidFill>
                <a:latin typeface="Calibri"/>
              </a:rPr>
              <a:t>млн.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52662" y="4143380"/>
            <a:ext cx="4000528" cy="142876"/>
          </a:xfrm>
          <a:prstGeom prst="rect">
            <a:avLst/>
          </a:prstGeom>
          <a:solidFill>
            <a:srgbClr val="E2EEF7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solidFill>
                  <a:srgbClr val="181717"/>
                </a:solidFill>
                <a:latin typeface="Calibri"/>
              </a:rPr>
              <a:t>Проект по ремонту, капитальному ремонту 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52662" y="4286256"/>
            <a:ext cx="4000528" cy="316992"/>
          </a:xfrm>
          <a:prstGeom prst="rect">
            <a:avLst/>
          </a:prstGeom>
          <a:solidFill>
            <a:srgbClr val="E2EEF7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solidFill>
                  <a:srgbClr val="181717"/>
                </a:solidFill>
                <a:latin typeface="Calibri"/>
              </a:rPr>
              <a:t>содержанию автомобильных дорог местного значения («Дорожный миллиард»)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76688" y="731520"/>
            <a:ext cx="826008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ru" sz="400">
                <a:solidFill>
                  <a:srgbClr val="69A0C9"/>
                </a:solidFill>
                <a:latin typeface="Georgia"/>
              </a:rPr>
              <a:t>I    </a:t>
            </a:r>
            <a:r>
              <a:rPr lang="ru" sz="400" i="1" spc="-50">
                <a:solidFill>
                  <a:srgbClr val="69A0C9"/>
                </a:solidFill>
                <a:latin typeface="Calibri"/>
              </a:rPr>
              <a:t>К/ </a:t>
            </a:r>
            <a:r>
              <a:rPr lang="en-US" sz="400" i="1" spc="-50">
                <a:solidFill>
                  <a:srgbClr val="69A0C9"/>
                </a:solidFill>
                <a:latin typeface="Calibri"/>
              </a:rPr>
              <a:t>oSuifiML- </a:t>
            </a:r>
            <a:r>
              <a:rPr lang="en-US" sz="400" i="1" cap="small" spc="-50">
                <a:solidFill>
                  <a:srgbClr val="69A0C9"/>
                </a:solidFill>
                <a:latin typeface="Calibri"/>
              </a:rPr>
              <a:t>u^juaJ.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88680" y="835152"/>
            <a:ext cx="2706624" cy="3169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64"/>
              </a:lnSpc>
            </a:pPr>
            <a:r>
              <a:rPr lang="ru" sz="1200" b="1">
                <a:solidFill>
                  <a:srgbClr val="181717"/>
                </a:solidFill>
                <a:latin typeface="Calibri"/>
              </a:rPr>
              <a:t>Проект инициативного бюджетирования «Народный бюджет»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73440" y="1365504"/>
            <a:ext cx="3480476" cy="24206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dirty="0">
                <a:solidFill>
                  <a:srgbClr val="181717"/>
                </a:solidFill>
                <a:latin typeface="Calibri"/>
              </a:rPr>
              <a:t>В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2024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году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был реализован</a:t>
            </a:r>
            <a:r>
              <a:rPr lang="ru" sz="1200" b="1" dirty="0" smtClean="0">
                <a:solidFill>
                  <a:srgbClr val="EF6E0F"/>
                </a:solidFill>
                <a:latin typeface="Calibri"/>
              </a:rPr>
              <a:t> </a:t>
            </a:r>
          </a:p>
          <a:p>
            <a:pPr indent="0">
              <a:lnSpc>
                <a:spcPts val="1440"/>
              </a:lnSpc>
            </a:pPr>
            <a:r>
              <a:rPr lang="ru" sz="1200" b="1" dirty="0" smtClean="0">
                <a:solidFill>
                  <a:srgbClr val="EF6E0F"/>
                </a:solidFill>
                <a:latin typeface="Calibri"/>
              </a:rPr>
              <a:t>инициативный проект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граждан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– </a:t>
            </a:r>
          </a:p>
          <a:p>
            <a:pPr indent="0">
              <a:lnSpc>
                <a:spcPts val="1440"/>
              </a:lnSpc>
            </a:pPr>
            <a:r>
              <a:rPr lang="ru-RU" sz="1200" dirty="0" smtClean="0"/>
              <a:t>Проект «Благоустройство общественной территории «Городская образовательная площадка по адресу </a:t>
            </a:r>
            <a:r>
              <a:rPr lang="ru-RU" sz="1200" dirty="0" err="1" smtClean="0"/>
              <a:t>г.Кирс</a:t>
            </a:r>
            <a:r>
              <a:rPr lang="ru-RU" sz="1200" dirty="0" smtClean="0"/>
              <a:t>, ул.Ленина, 27а»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, </a:t>
            </a:r>
          </a:p>
          <a:p>
            <a:pPr indent="0">
              <a:lnSpc>
                <a:spcPts val="1440"/>
              </a:lnSpc>
            </a:pPr>
            <a:r>
              <a:rPr lang="ru" sz="1200" dirty="0" smtClean="0">
                <a:solidFill>
                  <a:srgbClr val="181717"/>
                </a:solidFill>
                <a:latin typeface="Calibri"/>
              </a:rPr>
              <a:t>который был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разработаны и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отобран в 2023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году.</a:t>
            </a:r>
          </a:p>
          <a:p>
            <a:pPr indent="0">
              <a:lnSpc>
                <a:spcPts val="1440"/>
              </a:lnSpc>
            </a:pPr>
            <a:r>
              <a:rPr lang="ru" sz="1200" dirty="0">
                <a:solidFill>
                  <a:srgbClr val="181717"/>
                </a:solidFill>
                <a:latin typeface="Calibri"/>
              </a:rPr>
              <a:t>Общая стоимость проектов составила </a:t>
            </a:r>
            <a:r>
              <a:rPr lang="ru" sz="1200" b="1" dirty="0" smtClean="0">
                <a:solidFill>
                  <a:srgbClr val="181717"/>
                </a:solidFill>
                <a:latin typeface="Calibri"/>
              </a:rPr>
              <a:t>3,2млн.рублей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,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из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которых </a:t>
            </a:r>
            <a:endParaRPr lang="ru" sz="1200" dirty="0" smtClean="0">
              <a:solidFill>
                <a:srgbClr val="181717"/>
              </a:solidFill>
              <a:latin typeface="Calibri"/>
            </a:endParaRPr>
          </a:p>
          <a:p>
            <a:pPr indent="0">
              <a:lnSpc>
                <a:spcPts val="1440"/>
              </a:lnSpc>
            </a:pPr>
            <a:r>
              <a:rPr lang="ru" sz="1200" b="1" dirty="0" smtClean="0">
                <a:solidFill>
                  <a:srgbClr val="181717"/>
                </a:solidFill>
                <a:latin typeface="Calibri"/>
              </a:rPr>
              <a:t>1,2 </a:t>
            </a:r>
            <a:r>
              <a:rPr lang="ru" sz="1200" b="1" dirty="0">
                <a:solidFill>
                  <a:srgbClr val="181717"/>
                </a:solidFill>
                <a:latin typeface="Calibri"/>
              </a:rPr>
              <a:t>млн.рублей было выделено из областного </a:t>
            </a:r>
            <a:r>
              <a:rPr lang="ru" sz="1200" b="1" dirty="0" smtClean="0">
                <a:solidFill>
                  <a:srgbClr val="181717"/>
                </a:solidFill>
                <a:latin typeface="Calibri"/>
              </a:rPr>
              <a:t>бюджета, </a:t>
            </a:r>
          </a:p>
          <a:p>
            <a:pPr indent="0">
              <a:lnSpc>
                <a:spcPts val="1440"/>
              </a:lnSpc>
            </a:pPr>
            <a:r>
              <a:rPr lang="ru" sz="1200" b="1" dirty="0" smtClean="0">
                <a:solidFill>
                  <a:srgbClr val="181717"/>
                </a:solidFill>
                <a:latin typeface="Calibri"/>
              </a:rPr>
              <a:t>2,0 млн.рублей средства местного бюджета</a:t>
            </a:r>
            <a:endParaRPr lang="ru" sz="1200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836" y="4143380"/>
            <a:ext cx="1645920" cy="20385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12"/>
              </a:lnSpc>
            </a:pPr>
            <a:r>
              <a:rPr lang="ru" sz="1400" dirty="0">
                <a:solidFill>
                  <a:srgbClr val="181717"/>
                </a:solidFill>
                <a:latin typeface="Calibri"/>
              </a:rPr>
              <a:t>Расходы</a:t>
            </a:r>
          </a:p>
          <a:p>
            <a:pPr indent="0">
              <a:lnSpc>
                <a:spcPts val="1512"/>
              </a:lnSpc>
              <a:spcAft>
                <a:spcPts val="210"/>
              </a:spcAft>
            </a:pPr>
            <a:r>
              <a:rPr lang="ru" sz="1400" dirty="0" smtClean="0">
                <a:solidFill>
                  <a:srgbClr val="181717"/>
                </a:solidFill>
                <a:latin typeface="Calibri"/>
              </a:rPr>
              <a:t>за 2024 </a:t>
            </a:r>
            <a:r>
              <a:rPr lang="ru" sz="1400" dirty="0">
                <a:solidFill>
                  <a:srgbClr val="181717"/>
                </a:solidFill>
                <a:latin typeface="Calibri"/>
              </a:rPr>
              <a:t>год составили</a:t>
            </a:r>
          </a:p>
          <a:p>
            <a:pPr indent="0">
              <a:spcAft>
                <a:spcPts val="210"/>
              </a:spcAft>
            </a:pPr>
            <a:r>
              <a:rPr lang="ru" sz="1900" b="1" dirty="0" smtClean="0">
                <a:solidFill>
                  <a:srgbClr val="181717"/>
                </a:solidFill>
                <a:latin typeface="Calibri"/>
              </a:rPr>
              <a:t>38683,7</a:t>
            </a:r>
            <a:endParaRPr lang="ru" sz="1900" b="1" dirty="0">
              <a:solidFill>
                <a:srgbClr val="181717"/>
              </a:solidFill>
              <a:latin typeface="Calibri"/>
            </a:endParaRPr>
          </a:p>
          <a:p>
            <a:pPr indent="0"/>
            <a:r>
              <a:rPr lang="ru" sz="1900" b="1" dirty="0" smtClean="0">
                <a:solidFill>
                  <a:srgbClr val="181717"/>
                </a:solidFill>
                <a:latin typeface="Calibri"/>
              </a:rPr>
              <a:t>тыс.рублей</a:t>
            </a:r>
          </a:p>
          <a:p>
            <a:pPr indent="0"/>
            <a:r>
              <a:rPr lang="ru-RU" sz="1400" dirty="0" smtClean="0">
                <a:solidFill>
                  <a:srgbClr val="181717"/>
                </a:solidFill>
                <a:latin typeface="Calibri"/>
              </a:rPr>
              <a:t>И</a:t>
            </a:r>
            <a:r>
              <a:rPr lang="ru" sz="1400" dirty="0" smtClean="0">
                <a:solidFill>
                  <a:srgbClr val="181717"/>
                </a:solidFill>
                <a:latin typeface="Calibri"/>
              </a:rPr>
              <a:t>з них областного бюджета</a:t>
            </a:r>
          </a:p>
          <a:p>
            <a:pPr indent="0"/>
            <a:r>
              <a:rPr lang="ru" sz="1400" dirty="0" smtClean="0">
                <a:solidFill>
                  <a:srgbClr val="181717"/>
                </a:solidFill>
                <a:latin typeface="Calibri"/>
              </a:rPr>
              <a:t>38645,0 тыс. </a:t>
            </a:r>
            <a:r>
              <a:rPr lang="ru-RU" sz="1400" dirty="0" smtClean="0">
                <a:solidFill>
                  <a:srgbClr val="181717"/>
                </a:solidFill>
                <a:latin typeface="Calibri"/>
              </a:rPr>
              <a:t>Р</a:t>
            </a:r>
            <a:r>
              <a:rPr lang="ru" sz="1400" dirty="0" smtClean="0">
                <a:solidFill>
                  <a:srgbClr val="181717"/>
                </a:solidFill>
                <a:latin typeface="Calibri"/>
              </a:rPr>
              <a:t>уб.</a:t>
            </a:r>
            <a:endParaRPr lang="ru" sz="1400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52662" y="4643446"/>
            <a:ext cx="4000528" cy="1643074"/>
          </a:xfrm>
          <a:prstGeom prst="rect">
            <a:avLst/>
          </a:prstGeom>
          <a:solidFill>
            <a:srgbClr val="E2EE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dirty="0" smtClean="0">
                <a:solidFill>
                  <a:srgbClr val="181717"/>
                </a:solidFill>
                <a:latin typeface="Calibri"/>
              </a:rPr>
              <a:t>По 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поручению Губернатора Кировской области Соколова А.В. муниципальным образованиям области предоставлены средства, распределяемые на объекты дорог, </a:t>
            </a:r>
            <a:r>
              <a:rPr lang="ru" sz="1200" b="1" dirty="0">
                <a:solidFill>
                  <a:srgbClr val="EF6E0F"/>
                </a:solidFill>
                <a:latin typeface="Calibri"/>
              </a:rPr>
              <a:t>отобранных по результатам опроса-голосования граждан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.</a:t>
            </a:r>
          </a:p>
          <a:p>
            <a:pPr indent="0">
              <a:lnSpc>
                <a:spcPts val="1440"/>
              </a:lnSpc>
            </a:pPr>
            <a:r>
              <a:rPr lang="ru" sz="1200" dirty="0">
                <a:solidFill>
                  <a:srgbClr val="181717"/>
                </a:solidFill>
                <a:latin typeface="Calibri"/>
              </a:rPr>
              <a:t>Средства направлены на ремонт </a:t>
            </a:r>
            <a:r>
              <a:rPr lang="ru" sz="1200" dirty="0" smtClean="0">
                <a:solidFill>
                  <a:srgbClr val="181717"/>
                </a:solidFill>
                <a:latin typeface="Calibri"/>
              </a:rPr>
              <a:t>следующих участков дорог: г. Кирс ул.Ленина, ул.Верховская</a:t>
            </a:r>
            <a:r>
              <a:rPr lang="ru-RU" sz="1200" dirty="0" smtClean="0"/>
              <a:t> и автомобильной дороги </a:t>
            </a:r>
            <a:r>
              <a:rPr lang="ru-RU" sz="1200" dirty="0" err="1" smtClean="0"/>
              <a:t>Лойно</a:t>
            </a:r>
            <a:r>
              <a:rPr lang="ru-RU" sz="1200" dirty="0" smtClean="0"/>
              <a:t> - Кай - </a:t>
            </a:r>
            <a:r>
              <a:rPr lang="ru-RU" sz="1200" dirty="0" err="1" smtClean="0"/>
              <a:t>Южаки</a:t>
            </a:r>
            <a:r>
              <a:rPr lang="ru-RU" sz="1200" dirty="0" smtClean="0"/>
              <a:t> </a:t>
            </a:r>
            <a:r>
              <a:rPr lang="ru-RU" sz="1200" dirty="0" err="1" smtClean="0"/>
              <a:t>Стрелково</a:t>
            </a:r>
            <a:endParaRPr lang="ru" sz="1200" dirty="0">
              <a:solidFill>
                <a:srgbClr val="181717"/>
              </a:solidFill>
              <a:latin typeface="Calibri"/>
            </a:endParaRPr>
          </a:p>
          <a:p>
            <a:pPr indent="0">
              <a:lnSpc>
                <a:spcPts val="1440"/>
              </a:lnSpc>
            </a:pPr>
            <a:r>
              <a:rPr lang="ru" sz="1200" dirty="0">
                <a:solidFill>
                  <a:srgbClr val="181717"/>
                </a:solidFill>
                <a:latin typeface="Calibri"/>
              </a:rPr>
              <a:t>В нормативное состояние приведено </a:t>
            </a:r>
            <a:r>
              <a:rPr lang="ru" sz="1200" b="1" dirty="0" smtClean="0">
                <a:solidFill>
                  <a:srgbClr val="EF6E0F"/>
                </a:solidFill>
                <a:latin typeface="Calibri"/>
              </a:rPr>
              <a:t>2,752 </a:t>
            </a:r>
            <a:r>
              <a:rPr lang="ru" sz="1200" b="1" dirty="0">
                <a:solidFill>
                  <a:srgbClr val="EF6E0F"/>
                </a:solidFill>
                <a:latin typeface="Calibri"/>
              </a:rPr>
              <a:t>км местных дорог</a:t>
            </a:r>
            <a:r>
              <a:rPr lang="ru" sz="1200" dirty="0">
                <a:solidFill>
                  <a:srgbClr val="181717"/>
                </a:solidFill>
                <a:latin typeface="Calibri"/>
              </a:rPr>
              <a:t>.</a:t>
            </a:r>
          </a:p>
        </p:txBody>
      </p:sp>
      <p:pic>
        <p:nvPicPr>
          <p:cNvPr id="44034" name="Picture 2" descr="\\win-qrn3h1e347h\почта 2005\Общий\КОНКУРС ЛУЧШИЕ МУНИЦИПАЛЬНЫЕ ПРАКТИКИ\ФОТО\Ито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708" y="3857628"/>
            <a:ext cx="4970422" cy="271464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1142984"/>
            <a:ext cx="1146048" cy="12496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712" y="571480"/>
            <a:ext cx="6949440" cy="2682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 dirty="0">
                <a:solidFill>
                  <a:srgbClr val="181717"/>
                </a:solidFill>
                <a:latin typeface="Calibri"/>
              </a:rPr>
              <a:t>СТРУКТУРА </a:t>
            </a:r>
            <a:r>
              <a:rPr lang="ru" sz="1900" b="1" dirty="0" smtClean="0">
                <a:solidFill>
                  <a:srgbClr val="181717"/>
                </a:solidFill>
                <a:latin typeface="Calibri"/>
              </a:rPr>
              <a:t>МУНИЦИПАЛЬНОГО ДОЛГА</a:t>
            </a:r>
          </a:p>
          <a:p>
            <a:pPr indent="0"/>
            <a:endParaRPr lang="ru" sz="1900" b="1" dirty="0">
              <a:solidFill>
                <a:srgbClr val="181717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5472" y="1357298"/>
            <a:ext cx="9186704" cy="16215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 dirty="0">
                <a:solidFill>
                  <a:srgbClr val="181717"/>
                </a:solidFill>
                <a:latin typeface="Calibri"/>
              </a:rPr>
              <a:t>По результатам оценки, проведённой Минфином </a:t>
            </a:r>
            <a:r>
              <a:rPr lang="ru" sz="1800" dirty="0" smtClean="0">
                <a:solidFill>
                  <a:srgbClr val="181717"/>
                </a:solidFill>
                <a:latin typeface="Calibri"/>
              </a:rPr>
              <a:t>Кировской области </a:t>
            </a:r>
            <a:r>
              <a:rPr lang="ru" sz="1800" dirty="0">
                <a:solidFill>
                  <a:srgbClr val="181717"/>
                </a:solidFill>
                <a:latin typeface="Calibri"/>
              </a:rPr>
              <a:t>в </a:t>
            </a:r>
            <a:r>
              <a:rPr lang="ru" sz="1800" dirty="0" smtClean="0">
                <a:solidFill>
                  <a:srgbClr val="181717"/>
                </a:solidFill>
                <a:latin typeface="Calibri"/>
              </a:rPr>
              <a:t>2024 </a:t>
            </a:r>
            <a:r>
              <a:rPr lang="ru" sz="1800" dirty="0">
                <a:solidFill>
                  <a:srgbClr val="181717"/>
                </a:solidFill>
                <a:latin typeface="Calibri"/>
              </a:rPr>
              <a:t>году в соответствии со статьей 107.1 Бюджетного кодекса Российской Федерации, </a:t>
            </a:r>
            <a:endParaRPr lang="ru" sz="1800" dirty="0" smtClean="0">
              <a:solidFill>
                <a:srgbClr val="181717"/>
              </a:solidFill>
              <a:latin typeface="Calibri"/>
            </a:endParaRPr>
          </a:p>
          <a:p>
            <a:pPr indent="0">
              <a:lnSpc>
                <a:spcPts val="2160"/>
              </a:lnSpc>
            </a:pPr>
            <a:r>
              <a:rPr lang="ru-RU" sz="1700" b="1" dirty="0" smtClean="0">
                <a:solidFill>
                  <a:srgbClr val="839EFD"/>
                </a:solidFill>
                <a:latin typeface="Calibri"/>
              </a:rPr>
              <a:t>Верхнекамский</a:t>
            </a:r>
            <a:r>
              <a:rPr lang="ru" sz="1700" b="1" dirty="0" smtClean="0">
                <a:solidFill>
                  <a:srgbClr val="839EFD"/>
                </a:solidFill>
                <a:latin typeface="Calibri"/>
              </a:rPr>
              <a:t> муниципальный округ отнесен </a:t>
            </a:r>
            <a:r>
              <a:rPr lang="ru" sz="1700" b="1" dirty="0">
                <a:solidFill>
                  <a:srgbClr val="839EFD"/>
                </a:solidFill>
                <a:latin typeface="Calibri"/>
              </a:rPr>
              <a:t>к группе </a:t>
            </a:r>
            <a:r>
              <a:rPr lang="ru" sz="1700" b="1" dirty="0" smtClean="0">
                <a:solidFill>
                  <a:srgbClr val="839EFD"/>
                </a:solidFill>
                <a:latin typeface="Calibri"/>
              </a:rPr>
              <a:t>с </a:t>
            </a:r>
            <a:r>
              <a:rPr lang="ru" sz="1700" b="1" dirty="0">
                <a:solidFill>
                  <a:srgbClr val="839EFD"/>
                </a:solidFill>
                <a:latin typeface="Calibri"/>
              </a:rPr>
              <a:t>высоким уровнем долговой устойчивости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96330" y="4786322"/>
            <a:ext cx="847344" cy="573024"/>
          </a:xfrm>
          <a:prstGeom prst="rect">
            <a:avLst/>
          </a:prstGeom>
          <a:solidFill>
            <a:srgbClr val="50B4A8"/>
          </a:solidFill>
        </p:spPr>
        <p:txBody>
          <a:bodyPr lIns="0" tIns="0" rIns="0" bIns="0">
            <a:noAutofit/>
          </a:bodyPr>
          <a:lstStyle/>
          <a:p>
            <a:pPr marL="177800" indent="0">
              <a:spcAft>
                <a:spcPts val="420"/>
              </a:spcAft>
            </a:pPr>
            <a:r>
              <a:rPr lang="ru" sz="1600" dirty="0">
                <a:solidFill>
                  <a:srgbClr val="FFFFFF"/>
                </a:solidFill>
                <a:latin typeface="Calibri"/>
              </a:rPr>
              <a:t>100%</a:t>
            </a:r>
          </a:p>
          <a:p>
            <a:pPr indent="0">
              <a:spcAft>
                <a:spcPts val="420"/>
              </a:spcAft>
            </a:pPr>
            <a:r>
              <a:rPr lang="ru" sz="1200" dirty="0">
                <a:solidFill>
                  <a:srgbClr val="FFFFFF"/>
                </a:solidFill>
                <a:latin typeface="Calibri"/>
              </a:rPr>
              <a:t>бюджетные</a:t>
            </a:r>
          </a:p>
          <a:p>
            <a:pPr marL="177800" indent="0"/>
            <a:r>
              <a:rPr lang="ru" sz="1200" dirty="0">
                <a:solidFill>
                  <a:srgbClr val="FFFFFF"/>
                </a:solidFill>
                <a:latin typeface="Calibri"/>
              </a:rPr>
              <a:t>кредиты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38150" y="2643182"/>
          <a:ext cx="10715700" cy="1965464"/>
        </p:xfrm>
        <a:graphic>
          <a:graphicData uri="http://schemas.openxmlformats.org/drawingml/2006/table">
            <a:tbl>
              <a:tblPr/>
              <a:tblGrid>
                <a:gridCol w="7544019"/>
                <a:gridCol w="3171681"/>
              </a:tblGrid>
              <a:tr h="405791">
                <a:tc>
                  <a:txBody>
                    <a:bodyPr/>
                    <a:lstStyle/>
                    <a:p>
                      <a:pPr marL="177800" indent="0"/>
                      <a:r>
                        <a:rPr lang="ru" sz="1400" dirty="0">
                          <a:solidFill>
                            <a:srgbClr val="181717"/>
                          </a:solidFill>
                          <a:latin typeface="Calibri"/>
                        </a:rPr>
                        <a:t>Наименование показателя, </a:t>
                      </a:r>
                      <a:r>
                        <a:rPr lang="ru" sz="1400" dirty="0" smtClean="0">
                          <a:solidFill>
                            <a:srgbClr val="181717"/>
                          </a:solidFill>
                          <a:latin typeface="Calibri"/>
                        </a:rPr>
                        <a:t>тыс.рублей</a:t>
                      </a:r>
                      <a:endParaRPr lang="ru" sz="1400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8CCDC5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0"/>
                      <a:r>
                        <a:rPr lang="ru" sz="1400" dirty="0">
                          <a:solidFill>
                            <a:srgbClr val="181717"/>
                          </a:solidFill>
                          <a:latin typeface="Calibri"/>
                        </a:rPr>
                        <a:t>на </a:t>
                      </a:r>
                      <a:r>
                        <a:rPr lang="ru" sz="1400" dirty="0" smtClean="0">
                          <a:solidFill>
                            <a:srgbClr val="181717"/>
                          </a:solidFill>
                          <a:latin typeface="Calibri"/>
                        </a:rPr>
                        <a:t>01.01.2025</a:t>
                      </a:r>
                      <a:endParaRPr lang="ru" sz="1400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8CCDC5"/>
                    </a:solidFill>
                  </a:tcPr>
                </a:tc>
              </a:tr>
              <a:tr h="367144">
                <a:tc>
                  <a:txBody>
                    <a:bodyPr/>
                    <a:lstStyle/>
                    <a:p>
                      <a:pPr indent="0"/>
                      <a:r>
                        <a:rPr lang="ru" sz="1400" b="1" dirty="0">
                          <a:solidFill>
                            <a:srgbClr val="181717"/>
                          </a:solidFill>
                          <a:latin typeface="Calibri"/>
                        </a:rPr>
                        <a:t>Объем </a:t>
                      </a:r>
                      <a:r>
                        <a:rPr lang="ru" sz="1400" b="1" dirty="0" smtClean="0">
                          <a:solidFill>
                            <a:srgbClr val="181717"/>
                          </a:solidFill>
                          <a:latin typeface="Calibri"/>
                        </a:rPr>
                        <a:t>муниципального </a:t>
                      </a:r>
                      <a:r>
                        <a:rPr lang="ru" sz="1400" b="1" dirty="0">
                          <a:solidFill>
                            <a:srgbClr val="181717"/>
                          </a:solidFill>
                          <a:latin typeface="Calibri"/>
                        </a:rPr>
                        <a:t>долга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93700" indent="0"/>
                      <a:r>
                        <a:rPr lang="ru" sz="1400" b="1" dirty="0" smtClean="0">
                          <a:solidFill>
                            <a:srgbClr val="181717"/>
                          </a:solidFill>
                          <a:latin typeface="Calibri"/>
                        </a:rPr>
                        <a:t>82100</a:t>
                      </a:r>
                      <a:endParaRPr lang="ru" sz="1400" b="1" dirty="0">
                        <a:solidFill>
                          <a:srgbClr val="8C9CE2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7767">
                <a:tc>
                  <a:txBody>
                    <a:bodyPr/>
                    <a:lstStyle/>
                    <a:p>
                      <a:pPr indent="0"/>
                      <a:r>
                        <a:rPr lang="ru" sz="1400" b="1" dirty="0" smtClean="0">
                          <a:solidFill>
                            <a:srgbClr val="181717"/>
                          </a:solidFill>
                          <a:latin typeface="Calibri"/>
                        </a:rPr>
                        <a:t>всего</a:t>
                      </a:r>
                      <a:endParaRPr lang="ru" sz="1400" b="1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</a:tr>
              <a:tr h="369905">
                <a:tc>
                  <a:txBody>
                    <a:bodyPr/>
                    <a:lstStyle/>
                    <a:p>
                      <a:pPr indent="0"/>
                      <a:r>
                        <a:rPr lang="ru" sz="1400" dirty="0" smtClean="0">
                          <a:solidFill>
                            <a:srgbClr val="181717"/>
                          </a:solidFill>
                          <a:latin typeface="Calibri"/>
                        </a:rPr>
                        <a:t>Коммерческие кредиты</a:t>
                      </a:r>
                      <a:endParaRPr lang="ru" sz="1400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400" dirty="0" smtClean="0">
                          <a:solidFill>
                            <a:srgbClr val="181717"/>
                          </a:solidFill>
                          <a:latin typeface="Calibri"/>
                        </a:rPr>
                        <a:t>0</a:t>
                      </a:r>
                      <a:endParaRPr lang="ru" sz="1400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5485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ts val="17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1" dirty="0" smtClean="0">
                          <a:solidFill>
                            <a:srgbClr val="181717"/>
                          </a:solidFill>
                          <a:latin typeface="+mn-lt"/>
                        </a:rPr>
                        <a:t>Бюджетные кредиты, полученные от других</a:t>
                      </a:r>
                    </a:p>
                    <a:p>
                      <a:pPr indent="0">
                        <a:lnSpc>
                          <a:spcPts val="1704"/>
                        </a:lnSpc>
                      </a:pPr>
                      <a:r>
                        <a:rPr lang="ru" sz="1400" b="1" dirty="0" smtClean="0">
                          <a:solidFill>
                            <a:srgbClr val="181717"/>
                          </a:solidFill>
                          <a:latin typeface="Calibri"/>
                        </a:rPr>
                        <a:t> </a:t>
                      </a:r>
                      <a:r>
                        <a:rPr lang="ru" sz="1400" b="1" dirty="0">
                          <a:solidFill>
                            <a:srgbClr val="181717"/>
                          </a:solidFill>
                          <a:latin typeface="Calibri"/>
                        </a:rPr>
                        <a:t>бюджетов бюджетной системы Российской Федерации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400" dirty="0" smtClean="0">
                          <a:solidFill>
                            <a:srgbClr val="181717"/>
                          </a:solidFill>
                          <a:latin typeface="Calibri"/>
                        </a:rPr>
                        <a:t>82100</a:t>
                      </a:r>
                      <a:endParaRPr lang="ru" sz="1400" dirty="0">
                        <a:solidFill>
                          <a:srgbClr val="181717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739602" y="142852"/>
            <a:ext cx="45239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4448" y="0"/>
            <a:ext cx="987552" cy="1042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9349" y="260648"/>
            <a:ext cx="11617291" cy="720080"/>
          </a:xfrm>
          <a:prstGeom prst="roundRect">
            <a:avLst/>
          </a:prstGeom>
          <a:solidFill>
            <a:schemeClr val="accent1">
              <a:lumMod val="9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00" y="1196976"/>
            <a:ext cx="113284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«Бюджет для граждан»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подготовлен финансовым управлением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администрации Верхнекамского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муниципального округа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адрес: 612820 г.Кирс, ул. Кирова д.16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Телефон: 833-39-2-11-99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адрес электронной почты: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fo05@depfin.kirov.ru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режим работы: с 8.00 до 17.00 ежедневно, кроме субб. и воскр.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перерыв на обед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12.00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до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13.00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Проект решения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утверждении отчёта об исполнении бюджета  муниципального образования Верхнекамский муниципальный округ Кировской области за 2024 год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опубликован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на интернет-сайте: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верхнекамскийокруг.рф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712" y="146304"/>
            <a:ext cx="10275608" cy="49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  <a:spcAft>
                <a:spcPts val="1680"/>
              </a:spcAft>
            </a:pPr>
            <a:r>
              <a:rPr lang="ru" sz="1900" b="1" dirty="0">
                <a:solidFill>
                  <a:srgbClr val="7030A0"/>
                </a:solidFill>
                <a:latin typeface="Calibri"/>
              </a:rPr>
              <a:t>ДИНАМИКА НАЛОГОВЫХ И НЕНАЛОГОВЫХ ДОХОДОВ </a:t>
            </a:r>
            <a:r>
              <a:rPr lang="ru" sz="1900" b="1" dirty="0" smtClean="0">
                <a:solidFill>
                  <a:srgbClr val="7030A0"/>
                </a:solidFill>
                <a:latin typeface="Calibri"/>
              </a:rPr>
              <a:t>БЮДЖЕТА 2023 </a:t>
            </a:r>
            <a:r>
              <a:rPr lang="ru" sz="1900" b="1" dirty="0">
                <a:solidFill>
                  <a:srgbClr val="7030A0"/>
                </a:solidFill>
                <a:latin typeface="Calibri"/>
              </a:rPr>
              <a:t>- </a:t>
            </a:r>
            <a:r>
              <a:rPr lang="ru" sz="1900" b="1" dirty="0" smtClean="0">
                <a:solidFill>
                  <a:srgbClr val="7030A0"/>
                </a:solidFill>
                <a:latin typeface="Calibri"/>
              </a:rPr>
              <a:t>2024 </a:t>
            </a:r>
            <a:r>
              <a:rPr lang="ru" sz="1900" b="1" dirty="0">
                <a:solidFill>
                  <a:srgbClr val="7030A0"/>
                </a:solidFill>
                <a:latin typeface="Calibri"/>
              </a:rPr>
              <a:t>ГОДЫ, </a:t>
            </a:r>
            <a:endParaRPr lang="ru" sz="1900" b="1" dirty="0" smtClean="0">
              <a:solidFill>
                <a:srgbClr val="7030A0"/>
              </a:solidFill>
              <a:latin typeface="Calibri"/>
            </a:endParaRPr>
          </a:p>
          <a:p>
            <a:pPr indent="0" algn="just">
              <a:lnSpc>
                <a:spcPts val="2160"/>
              </a:lnSpc>
              <a:spcAft>
                <a:spcPts val="1680"/>
              </a:spcAft>
            </a:pPr>
            <a:r>
              <a:rPr lang="ru" sz="1900" b="1" dirty="0" smtClean="0">
                <a:solidFill>
                  <a:srgbClr val="7030A0"/>
                </a:solidFill>
                <a:latin typeface="Calibri"/>
              </a:rPr>
              <a:t>                                                                                                           </a:t>
            </a:r>
            <a:r>
              <a:rPr lang="ru" sz="1400" b="1" dirty="0" smtClean="0">
                <a:solidFill>
                  <a:srgbClr val="7030A0"/>
                </a:solidFill>
                <a:latin typeface="Calibri"/>
              </a:rPr>
              <a:t>ТЫС. </a:t>
            </a:r>
            <a:r>
              <a:rPr lang="ru" sz="1400" b="1" dirty="0">
                <a:solidFill>
                  <a:srgbClr val="7030A0"/>
                </a:solidFill>
                <a:latin typeface="Calibri"/>
              </a:rPr>
              <a:t>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6624" y="1042416"/>
            <a:ext cx="97536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>
                <a:solidFill>
                  <a:srgbClr val="7030A0"/>
                </a:solidFill>
                <a:latin typeface="Calibri"/>
              </a:rPr>
              <a:t>Показатели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26352" y="1036320"/>
            <a:ext cx="74980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7030A0"/>
                </a:solidFill>
                <a:latin typeface="Calibri"/>
              </a:rPr>
              <a:t>2023 </a:t>
            </a:r>
            <a:r>
              <a:rPr lang="ru" sz="1400" b="1" dirty="0">
                <a:solidFill>
                  <a:srgbClr val="7030A0"/>
                </a:solidFill>
                <a:latin typeface="Calibri"/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34400" y="1036320"/>
            <a:ext cx="74980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7030A0"/>
                </a:solidFill>
                <a:latin typeface="Calibri"/>
              </a:rPr>
              <a:t>2024 </a:t>
            </a:r>
            <a:r>
              <a:rPr lang="ru" sz="1400" b="1" dirty="0">
                <a:solidFill>
                  <a:srgbClr val="7030A0"/>
                </a:solidFill>
                <a:latin typeface="Calibri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47704" y="15240"/>
            <a:ext cx="688848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>
                <a:solidFill>
                  <a:srgbClr val="F20F0A"/>
                </a:solidFill>
                <a:latin typeface="Calibri"/>
              </a:rPr>
              <a:t>€г </a:t>
            </a:r>
            <a:r>
              <a:rPr lang="ru" sz="1900" b="1" baseline="-25000">
                <a:solidFill>
                  <a:srgbClr val="181717"/>
                </a:solidFill>
                <a:latin typeface="Calibri"/>
              </a:rPr>
              <a:t>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26824" y="192024"/>
            <a:ext cx="128016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400">
                <a:solidFill>
                  <a:srgbClr val="181717"/>
                </a:solidFill>
                <a:latin typeface="Calibri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375136" y="368808"/>
            <a:ext cx="33223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>
                <a:solidFill>
                  <a:srgbClr val="F20F0A"/>
                </a:solidFill>
                <a:latin typeface="Calibri"/>
              </a:rPr>
              <a:t>©L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81816" y="582168"/>
            <a:ext cx="710184" cy="3596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900" i="1" spc="-50">
                <a:solidFill>
                  <a:srgbClr val="F20F0A"/>
                </a:solidFill>
                <a:latin typeface="Calibri"/>
              </a:rPr>
              <a:t>°Ф&amp;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07168" y="947928"/>
            <a:ext cx="1505712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i="1" dirty="0">
                <a:solidFill>
                  <a:srgbClr val="7030A0"/>
                </a:solidFill>
                <a:latin typeface="Calibri"/>
              </a:rPr>
              <a:t>%</a:t>
            </a:r>
            <a:r>
              <a:rPr lang="ru" sz="1400" b="1" dirty="0">
                <a:solidFill>
                  <a:srgbClr val="7030A0"/>
                </a:solidFill>
                <a:latin typeface="Calibri"/>
              </a:rPr>
              <a:t> роста (снижения</a:t>
            </a:r>
            <a:r>
              <a:rPr lang="ru" sz="1400" b="1" dirty="0">
                <a:solidFill>
                  <a:srgbClr val="181717"/>
                </a:solidFill>
                <a:latin typeface="Calibri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93680" y="1146048"/>
            <a:ext cx="950976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>
                <a:solidFill>
                  <a:srgbClr val="181717"/>
                </a:solidFill>
                <a:latin typeface="Calibri"/>
              </a:rPr>
              <a:t>к </a:t>
            </a:r>
            <a:r>
              <a:rPr lang="ru" sz="1400" b="1" dirty="0" smtClean="0">
                <a:solidFill>
                  <a:srgbClr val="181717"/>
                </a:solidFill>
                <a:latin typeface="Calibri"/>
              </a:rPr>
              <a:t>2023 </a:t>
            </a:r>
            <a:r>
              <a:rPr lang="ru" sz="1400" b="1" dirty="0">
                <a:solidFill>
                  <a:srgbClr val="181717"/>
                </a:solidFill>
                <a:latin typeface="Calibri"/>
              </a:rPr>
              <a:t>году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0974" y="0"/>
            <a:ext cx="881026" cy="92952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834810" y="142852"/>
            <a:ext cx="35719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38150" y="1475429"/>
          <a:ext cx="11072889" cy="4953969"/>
        </p:xfrm>
        <a:graphic>
          <a:graphicData uri="http://schemas.openxmlformats.org/drawingml/2006/table">
            <a:tbl>
              <a:tblPr/>
              <a:tblGrid>
                <a:gridCol w="5676381"/>
                <a:gridCol w="1860592"/>
                <a:gridCol w="1797522"/>
                <a:gridCol w="1738394"/>
              </a:tblGrid>
              <a:tr h="451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НАЛОГОВЫЕ  И НЕНАЛОГОВЫЕ ДОХОДЫ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267 206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355 339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133,0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CF3"/>
                    </a:solidFill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НАЛОГОВЫЕ ДОХОДЫ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200 182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289 924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144,8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FFF"/>
                    </a:solidFill>
                  </a:tcPr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111 828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162 465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145,3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Доходы от уплаты акцизов на нефтепродукты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14 753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15 642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106,0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56 408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91 835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162,8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-20,4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3 682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3 682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Налог на имущество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5 453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5 406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99,1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3 813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3 813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НЕНАЛОГОВЫЕ ДОХОДЫ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67 024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65 415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97,6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0F9"/>
                    </a:solidFill>
                  </a:tcPr>
                </a:tc>
              </a:tr>
              <a:tr h="2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Аренда земли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3 872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4 050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104,6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Аренда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5 594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6 208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111,0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39 924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37 940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95,0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Штрафы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3 943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5 186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131,5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3 291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3 807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115,7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-190544" y="-2857544"/>
          <a:ext cx="7380288" cy="6858048"/>
        </p:xfrm>
        <a:graphic>
          <a:graphicData uri="http://schemas.openxmlformats.org/presentationml/2006/ole">
            <p:oleObj spid="_x0000_s8194" name="Worksheet" r:id="rId3" imgW="6543720" imgH="5096022" progId="Excel.Sheet.8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12" y="4864607"/>
            <a:ext cx="1101128" cy="1097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8546" y="4843272"/>
            <a:ext cx="1129110" cy="1125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7520" y="3560064"/>
            <a:ext cx="579120" cy="5791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0768" y="103632"/>
            <a:ext cx="9896856" cy="774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408"/>
              </a:lnSpc>
              <a:spcAft>
                <a:spcPts val="3150"/>
              </a:spcAft>
            </a:pPr>
            <a:r>
              <a:rPr lang="ru" sz="2900" b="1">
                <a:solidFill>
                  <a:srgbClr val="2E75B6"/>
                </a:solidFill>
                <a:latin typeface="Calibri"/>
              </a:rPr>
              <a:t>Налог на доходы физических лиц - основной источник налоговых доходов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3392" y="5202936"/>
            <a:ext cx="1481328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300">
                <a:solidFill>
                  <a:srgbClr val="385723"/>
                </a:solidFill>
                <a:latin typeface="Calibri"/>
              </a:rPr>
              <a:t>доля НДФЛ в налоговых доходах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1832" y="6144768"/>
            <a:ext cx="582168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 smtClean="0">
                <a:latin typeface="Calibri"/>
              </a:rPr>
              <a:t>2023 </a:t>
            </a:r>
            <a:r>
              <a:rPr lang="ru" sz="1600" dirty="0">
                <a:solidFill>
                  <a:srgbClr val="385723"/>
                </a:solidFill>
                <a:latin typeface="Calibri"/>
              </a:rPr>
              <a:t>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44696" y="6144768"/>
            <a:ext cx="582168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 smtClean="0">
                <a:latin typeface="Calibri"/>
              </a:rPr>
              <a:t>2024 </a:t>
            </a:r>
            <a:r>
              <a:rPr lang="ru" sz="1600" dirty="0">
                <a:latin typeface="Calibri"/>
              </a:rPr>
              <a:t>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45224" y="1682496"/>
            <a:ext cx="4965192" cy="515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  <a:spcBef>
                <a:spcPts val="3150"/>
              </a:spcBef>
            </a:pPr>
            <a:r>
              <a:rPr lang="ru" sz="1600" dirty="0">
                <a:solidFill>
                  <a:srgbClr val="2E75B6"/>
                </a:solidFill>
                <a:latin typeface="Calibri"/>
              </a:rPr>
              <a:t>заработная плата и иное   </a:t>
            </a:r>
            <a:r>
              <a:rPr lang="ru" sz="1600" dirty="0" smtClean="0">
                <a:solidFill>
                  <a:srgbClr val="2E75B6"/>
                </a:solidFill>
                <a:latin typeface="Calibri"/>
              </a:rPr>
              <a:t>                    </a:t>
            </a:r>
            <a:r>
              <a:rPr lang="ru" sz="1600" dirty="0">
                <a:solidFill>
                  <a:srgbClr val="2E75B6"/>
                </a:solidFill>
                <a:latin typeface="Calibri"/>
              </a:rPr>
              <a:t>доходы от сдачи</a:t>
            </a:r>
          </a:p>
          <a:p>
            <a:pPr indent="0" algn="just">
              <a:lnSpc>
                <a:spcPts val="2160"/>
              </a:lnSpc>
              <a:spcAft>
                <a:spcPts val="5460"/>
              </a:spcAft>
            </a:pPr>
            <a:r>
              <a:rPr lang="ru" sz="1600" dirty="0">
                <a:solidFill>
                  <a:srgbClr val="2E75B6"/>
                </a:solidFill>
                <a:latin typeface="Calibri"/>
              </a:rPr>
              <a:t>вознаграждение   </a:t>
            </a:r>
            <a:r>
              <a:rPr lang="ru" sz="1600" dirty="0" smtClean="0">
                <a:solidFill>
                  <a:srgbClr val="2E75B6"/>
                </a:solidFill>
                <a:latin typeface="Calibri"/>
              </a:rPr>
              <a:t>                              </a:t>
            </a:r>
            <a:r>
              <a:rPr lang="ru" sz="1600" dirty="0">
                <a:solidFill>
                  <a:srgbClr val="2E75B6"/>
                </a:solidFill>
                <a:latin typeface="Calibri"/>
              </a:rPr>
              <a:t>имущества в аренду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52688" y="3724656"/>
            <a:ext cx="1365504" cy="1859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Bef>
                <a:spcPts val="840"/>
              </a:spcBef>
              <a:spcAft>
                <a:spcPts val="1890"/>
              </a:spcAft>
            </a:pPr>
            <a:r>
              <a:rPr lang="ru" sz="1600">
                <a:solidFill>
                  <a:srgbClr val="FFFFFF"/>
                </a:solidFill>
                <a:latin typeface="Calibri"/>
              </a:rPr>
              <a:t>ОБЛАГАЕМЫЕ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72144" y="3468624"/>
            <a:ext cx="85344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840"/>
              </a:spcAft>
            </a:pPr>
            <a:r>
              <a:rPr lang="en-US" sz="1300">
                <a:solidFill>
                  <a:srgbClr val="FFFFFF"/>
                </a:solidFill>
                <a:latin typeface="Arial"/>
              </a:rPr>
              <a:t>nnvnnui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555224" y="4261104"/>
            <a:ext cx="1402080" cy="70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36"/>
              </a:lnSpc>
              <a:spcAft>
                <a:spcPts val="3570"/>
              </a:spcAft>
            </a:pPr>
            <a:r>
              <a:rPr lang="ru" sz="1600" dirty="0">
                <a:solidFill>
                  <a:srgbClr val="2E75B6"/>
                </a:solidFill>
                <a:latin typeface="Calibri"/>
              </a:rPr>
              <a:t>доходы в </a:t>
            </a:r>
            <a:r>
              <a:rPr lang="ru" sz="1400" dirty="0">
                <a:solidFill>
                  <a:srgbClr val="2E75B6"/>
                </a:solidFill>
                <a:latin typeface="Calibri"/>
              </a:rPr>
              <a:t>виде</a:t>
            </a:r>
            <a:r>
              <a:rPr lang="ru" sz="1600" dirty="0">
                <a:solidFill>
                  <a:srgbClr val="2E75B6"/>
                </a:solidFill>
                <a:latin typeface="Calibri"/>
              </a:rPr>
              <a:t> выигрышей и призов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67372" y="3786190"/>
            <a:ext cx="1928826" cy="150019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400" dirty="0">
                <a:solidFill>
                  <a:srgbClr val="2E75B6"/>
                </a:solidFill>
                <a:latin typeface="Calibri"/>
              </a:rPr>
              <a:t>доходы от продажи имущества, находившегося в собственности менее 5 </a:t>
            </a:r>
            <a:r>
              <a:rPr lang="ru" sz="1400" dirty="0" smtClean="0">
                <a:solidFill>
                  <a:srgbClr val="2E75B6"/>
                </a:solidFill>
                <a:latin typeface="Calibri"/>
              </a:rPr>
              <a:t>5 5лет</a:t>
            </a:r>
            <a:endParaRPr lang="ru" sz="1400" dirty="0">
              <a:solidFill>
                <a:srgbClr val="2E75B6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81088" y="5730240"/>
            <a:ext cx="3910584" cy="463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064"/>
              </a:lnSpc>
              <a:spcBef>
                <a:spcPts val="3570"/>
              </a:spcBef>
            </a:pPr>
            <a:r>
              <a:rPr lang="ru" sz="1400" dirty="0">
                <a:solidFill>
                  <a:srgbClr val="2E75B6"/>
                </a:solidFill>
                <a:latin typeface="Calibri"/>
              </a:rPr>
              <a:t>доходы</a:t>
            </a:r>
            <a:r>
              <a:rPr lang="ru" sz="1600" dirty="0">
                <a:solidFill>
                  <a:srgbClr val="2E75B6"/>
                </a:solidFill>
                <a:latin typeface="Calibri"/>
              </a:rPr>
              <a:t> от источников </a:t>
            </a:r>
            <a:r>
              <a:rPr lang="ru" sz="1600" dirty="0" smtClean="0">
                <a:solidFill>
                  <a:srgbClr val="2E75B6"/>
                </a:solidFill>
                <a:latin typeface="Calibri"/>
              </a:rPr>
              <a:t>              иные </a:t>
            </a:r>
            <a:r>
              <a:rPr lang="ru" sz="1600" dirty="0">
                <a:solidFill>
                  <a:srgbClr val="2E75B6"/>
                </a:solidFill>
                <a:latin typeface="Calibri"/>
              </a:rPr>
              <a:t>доходы </a:t>
            </a:r>
            <a:r>
              <a:rPr lang="ru" sz="1600" dirty="0" smtClean="0">
                <a:solidFill>
                  <a:srgbClr val="2E75B6"/>
                </a:solidFill>
                <a:latin typeface="Calibri"/>
              </a:rPr>
              <a:t> за </a:t>
            </a:r>
            <a:r>
              <a:rPr lang="ru" sz="1600" dirty="0">
                <a:solidFill>
                  <a:srgbClr val="2E75B6"/>
                </a:solidFill>
                <a:latin typeface="Calibri"/>
              </a:rPr>
              <a:t>пределами 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5208" y="4000504"/>
            <a:ext cx="54292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Факт 2022      факт 2023           план 2024       факт 2024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0446" y="2214554"/>
            <a:ext cx="3227832" cy="3462528"/>
          </a:xfrm>
          <a:prstGeom prst="rect">
            <a:avLst/>
          </a:prstGeom>
        </p:spPr>
      </p:pic>
      <p:sp>
        <p:nvSpPr>
          <p:cNvPr id="21" name="Шестиугольник 20"/>
          <p:cNvSpPr/>
          <p:nvPr/>
        </p:nvSpPr>
        <p:spPr>
          <a:xfrm>
            <a:off x="8382016" y="3000372"/>
            <a:ext cx="1785950" cy="1714512"/>
          </a:xfrm>
          <a:prstGeom prst="hexagon">
            <a:avLst/>
          </a:prstGeom>
          <a:solidFill>
            <a:srgbClr val="2CE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Доходы, облагаемые НДФЛ</a:t>
            </a:r>
            <a:endParaRPr lang="ru-RU" sz="1500" b="1" dirty="0"/>
          </a:p>
        </p:txBody>
      </p:sp>
      <p:pic>
        <p:nvPicPr>
          <p:cNvPr id="23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53652" y="5072074"/>
            <a:ext cx="571504" cy="571504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>
            <a:stCxn id="21" idx="1"/>
          </p:cNvCxnSpPr>
          <p:nvPr/>
        </p:nvCxnSpPr>
        <p:spPr>
          <a:xfrm rot="16200000" flipH="1">
            <a:off x="9703619" y="4750603"/>
            <a:ext cx="428628" cy="357190"/>
          </a:xfrm>
          <a:prstGeom prst="line">
            <a:avLst/>
          </a:prstGeom>
          <a:ln w="50800">
            <a:solidFill>
              <a:srgbClr val="1ED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10974" y="0"/>
            <a:ext cx="881026" cy="9295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1834810" y="142852"/>
            <a:ext cx="35719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952860" y="5072074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56%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81026" y="5072074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55,8 %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08" y="2643182"/>
            <a:ext cx="603504" cy="603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08" y="3429000"/>
            <a:ext cx="627888" cy="2179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528" y="198120"/>
            <a:ext cx="5205984" cy="3657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900" b="1">
                <a:solidFill>
                  <a:srgbClr val="2E75B6"/>
                </a:solidFill>
                <a:latin typeface="Calibri"/>
              </a:rPr>
              <a:t>Налоги на совокупный доход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6280" y="1298448"/>
          <a:ext cx="10237503" cy="4366137"/>
        </p:xfrm>
        <a:graphic>
          <a:graphicData uri="http://schemas.openxmlformats.org/drawingml/2006/table">
            <a:tbl>
              <a:tblPr/>
              <a:tblGrid>
                <a:gridCol w="5340366"/>
                <a:gridCol w="3097196"/>
                <a:gridCol w="1799941"/>
              </a:tblGrid>
              <a:tr h="630354">
                <a:tc gridSpan="3">
                  <a:txBody>
                    <a:bodyPr/>
                    <a:lstStyle/>
                    <a:p>
                      <a:pPr marL="114300" indent="0"/>
                      <a:r>
                        <a:rPr lang="ru" sz="1900" b="1" dirty="0">
                          <a:latin typeface="Calibri"/>
                        </a:rPr>
                        <a:t>Налоги на совокупный доход - поступают </a:t>
                      </a:r>
                      <a:r>
                        <a:rPr lang="ru" sz="1900" b="1" dirty="0" smtClean="0">
                          <a:latin typeface="+mn-lt"/>
                        </a:rPr>
                        <a:t>от субъектов малого и среднего бизнеса. </a:t>
                      </a:r>
                      <a:endParaRPr lang="ru" sz="1900" b="1" dirty="0"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1ED0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</a:tr>
              <a:tr h="529764">
                <a:tc gridSpan="3">
                  <a:txBody>
                    <a:bodyPr/>
                    <a:lstStyle/>
                    <a:p>
                      <a:pPr marL="114300" marR="762000" indent="0">
                        <a:lnSpc>
                          <a:spcPts val="2976"/>
                        </a:lnSpc>
                      </a:pPr>
                      <a:r>
                        <a:rPr lang="ru" sz="1900" b="1" dirty="0" smtClean="0">
                          <a:latin typeface="Calibri"/>
                        </a:rPr>
                        <a:t>К </a:t>
                      </a:r>
                      <a:r>
                        <a:rPr lang="ru" sz="1900" b="1" dirty="0">
                          <a:latin typeface="Calibri"/>
                        </a:rPr>
                        <a:t>ним относятся:</a:t>
                      </a:r>
                    </a:p>
                  </a:txBody>
                  <a:tcPr marL="0" marR="0" marT="0" marB="0">
                    <a:solidFill>
                      <a:srgbClr val="1ED0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/>
                </a:tc>
              </a:tr>
              <a:tr h="1028685">
                <a:tc>
                  <a:txBody>
                    <a:bodyPr/>
                    <a:lstStyle/>
                    <a:p>
                      <a:pPr marL="114300" marR="266700" indent="0" algn="just">
                        <a:lnSpc>
                          <a:spcPts val="2160"/>
                        </a:lnSpc>
                      </a:pPr>
                      <a:r>
                        <a:rPr lang="ru" sz="1600">
                          <a:latin typeface="Calibri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241300" indent="0" algn="just">
                        <a:lnSpc>
                          <a:spcPts val="2160"/>
                        </a:lnSpc>
                      </a:pPr>
                      <a:r>
                        <a:rPr lang="ru" sz="1600" dirty="0">
                          <a:latin typeface="Calibri"/>
                        </a:rPr>
                        <a:t>норматив отчисления в </a:t>
                      </a:r>
                      <a:r>
                        <a:rPr lang="ru" sz="1600" dirty="0" smtClean="0">
                          <a:latin typeface="Calibri"/>
                        </a:rPr>
                        <a:t>бюджет – 100%</a:t>
                      </a:r>
                      <a:endParaRPr lang="ru" sz="1600" dirty="0"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91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835</a:t>
                      </a:r>
                    </a:p>
                  </a:txBody>
                  <a:tcPr marL="0" marR="0" marT="0" marB="0"/>
                </a:tc>
              </a:tr>
              <a:tr h="629807">
                <a:tc>
                  <a:txBody>
                    <a:bodyPr/>
                    <a:lstStyle/>
                    <a:p>
                      <a:pPr marL="114300" indent="0" algn="just">
                        <a:spcAft>
                          <a:spcPts val="420"/>
                        </a:spcAft>
                      </a:pPr>
                      <a:r>
                        <a:rPr lang="ru" sz="1600">
                          <a:latin typeface="Calibri"/>
                        </a:rPr>
                        <a:t>Единый</a:t>
                      </a:r>
                    </a:p>
                    <a:p>
                      <a:pPr marL="114300" indent="0" algn="just"/>
                      <a:r>
                        <a:rPr lang="ru" sz="1600">
                          <a:latin typeface="Calibri"/>
                        </a:rPr>
                        <a:t>сельскохозяйственный налог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14300" marR="241300" indent="0" algn="just">
                        <a:lnSpc>
                          <a:spcPts val="2160"/>
                        </a:lnSpc>
                      </a:pPr>
                      <a:r>
                        <a:rPr lang="ru" sz="1600" dirty="0" smtClean="0">
                          <a:latin typeface="+mn-lt"/>
                        </a:rPr>
                        <a:t>норматив отчисления в бюджет – 100%</a:t>
                      </a:r>
                      <a:endParaRPr lang="ru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899725">
                <a:tc>
                  <a:txBody>
                    <a:bodyPr/>
                    <a:lstStyle/>
                    <a:p>
                      <a:pPr marL="114300" indent="0">
                        <a:lnSpc>
                          <a:spcPts val="2160"/>
                        </a:lnSpc>
                      </a:pPr>
                      <a:r>
                        <a:rPr lang="ru" sz="1600">
                          <a:latin typeface="Calibri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sz="4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682</a:t>
                      </a:r>
                    </a:p>
                  </a:txBody>
                  <a:tcPr marL="0" marR="0" marT="0" marB="0"/>
                </a:tc>
              </a:tr>
              <a:tr h="647802">
                <a:tc>
                  <a:txBody>
                    <a:bodyPr/>
                    <a:lstStyle/>
                    <a:p>
                      <a:pPr marL="114300" marR="101600" indent="0" algn="just">
                        <a:lnSpc>
                          <a:spcPts val="2184"/>
                        </a:lnSpc>
                      </a:pPr>
                      <a:r>
                        <a:rPr lang="ru" sz="1600">
                          <a:latin typeface="Calibri"/>
                        </a:rPr>
                        <a:t>Единый налог на вмененный доход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136"/>
                        </a:lnSpc>
                      </a:pPr>
                      <a:r>
                        <a:rPr lang="ru" sz="1700" i="1" spc="-50" dirty="0">
                          <a:latin typeface="Calibri"/>
                        </a:rPr>
                        <a:t>отменён с 01.01.2021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953652" y="571480"/>
            <a:ext cx="1018032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000" dirty="0" smtClean="0">
                <a:latin typeface="Calibri"/>
              </a:rPr>
              <a:t>тыс. </a:t>
            </a:r>
            <a:r>
              <a:rPr lang="ru" sz="2000" dirty="0">
                <a:latin typeface="Calibri"/>
              </a:rPr>
              <a:t>руб.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10974" y="0"/>
            <a:ext cx="881026" cy="92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34810" y="142852"/>
            <a:ext cx="35719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" y="1901952"/>
            <a:ext cx="612648" cy="1350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672" y="3462528"/>
            <a:ext cx="588264" cy="588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942" y="1928802"/>
            <a:ext cx="1011936" cy="676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2376" y="198120"/>
            <a:ext cx="8071104" cy="3444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900" b="1">
                <a:solidFill>
                  <a:srgbClr val="2E75B6"/>
                </a:solidFill>
                <a:latin typeface="Calibri"/>
              </a:rPr>
              <a:t>Налоги на имущество и иные 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3544" y="1435608"/>
            <a:ext cx="2474976" cy="222504"/>
          </a:xfrm>
          <a:prstGeom prst="rect">
            <a:avLst/>
          </a:prstGeom>
          <a:solidFill>
            <a:srgbClr val="012060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>
                <a:solidFill>
                  <a:srgbClr val="FFFFFF"/>
                </a:solidFill>
                <a:latin typeface="Calibri"/>
              </a:rPr>
              <a:t>НАЛОГИ НА ИМУЩЕСТВО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59992" y="2045208"/>
            <a:ext cx="2017776" cy="1758696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36"/>
              </a:lnSpc>
              <a:spcAft>
                <a:spcPts val="840"/>
              </a:spcAft>
            </a:pPr>
            <a:r>
              <a:rPr lang="ru" sz="1600">
                <a:solidFill>
                  <a:srgbClr val="7030A0"/>
                </a:solidFill>
                <a:latin typeface="Calibri"/>
              </a:rPr>
              <a:t>Налог на имущество физических лиц</a:t>
            </a:r>
          </a:p>
          <a:p>
            <a:pPr indent="0" algn="just">
              <a:lnSpc>
                <a:spcPts val="2136"/>
              </a:lnSpc>
              <a:spcAft>
                <a:spcPts val="1470"/>
              </a:spcAft>
            </a:pPr>
            <a:r>
              <a:rPr lang="ru" sz="1600">
                <a:solidFill>
                  <a:srgbClr val="7030A0"/>
                </a:solidFill>
                <a:latin typeface="Calibri"/>
              </a:rPr>
              <a:t>Налог на имущество организаций</a:t>
            </a:r>
          </a:p>
          <a:p>
            <a:pPr indent="0" algn="just"/>
            <a:r>
              <a:rPr lang="ru" sz="1600">
                <a:solidFill>
                  <a:srgbClr val="7030A0"/>
                </a:solidFill>
                <a:latin typeface="Calibri"/>
              </a:rPr>
              <a:t>Земельный налог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66488" y="2197608"/>
            <a:ext cx="679704" cy="1697736"/>
          </a:xfrm>
          <a:prstGeom prst="rect">
            <a:avLst/>
          </a:prstGeom>
          <a:solidFill>
            <a:srgbClr val="EEE7FD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730"/>
              </a:spcAft>
            </a:pPr>
            <a:r>
              <a:rPr lang="ru" sz="1900" dirty="0" smtClean="0">
                <a:solidFill>
                  <a:srgbClr val="A80000"/>
                </a:solidFill>
                <a:latin typeface="Calibri"/>
              </a:rPr>
              <a:t>5052</a:t>
            </a:r>
            <a:endParaRPr lang="ru" sz="1900" dirty="0">
              <a:solidFill>
                <a:srgbClr val="A80000"/>
              </a:solidFill>
              <a:latin typeface="Calibri"/>
            </a:endParaRPr>
          </a:p>
          <a:p>
            <a:pPr indent="0">
              <a:spcAft>
                <a:spcPts val="2730"/>
              </a:spcAft>
            </a:pPr>
            <a:r>
              <a:rPr lang="ru" sz="1900" dirty="0" smtClean="0">
                <a:solidFill>
                  <a:srgbClr val="A80000"/>
                </a:solidFill>
                <a:latin typeface="Calibri"/>
              </a:rPr>
              <a:t>5406</a:t>
            </a:r>
            <a:endParaRPr lang="ru" sz="1900" dirty="0">
              <a:solidFill>
                <a:srgbClr val="A80000"/>
              </a:solidFill>
              <a:latin typeface="Calibri"/>
            </a:endParaRPr>
          </a:p>
          <a:p>
            <a:pPr indent="0"/>
            <a:r>
              <a:rPr lang="ru" sz="1900" dirty="0" smtClean="0">
                <a:solidFill>
                  <a:srgbClr val="A80000"/>
                </a:solidFill>
                <a:latin typeface="Calibri"/>
              </a:rPr>
              <a:t>1917</a:t>
            </a:r>
            <a:endParaRPr lang="ru" sz="1900" dirty="0">
              <a:solidFill>
                <a:srgbClr val="A80000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902" y="4643446"/>
            <a:ext cx="2764536" cy="222504"/>
          </a:xfrm>
          <a:prstGeom prst="rect">
            <a:avLst/>
          </a:prstGeom>
          <a:solidFill>
            <a:srgbClr val="007FAC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260"/>
              </a:spcAft>
            </a:pPr>
            <a:r>
              <a:rPr lang="ru" sz="1600" dirty="0">
                <a:solidFill>
                  <a:srgbClr val="FFFFFF"/>
                </a:solidFill>
                <a:latin typeface="Calibri"/>
              </a:rPr>
              <a:t>ИНЫЕ НАЛОГОВЫЕ ДОХОДЫ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38942" y="1267968"/>
            <a:ext cx="4688010" cy="3901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3600" baseline="-25000" dirty="0" smtClean="0">
                <a:latin typeface="Calibri"/>
              </a:rPr>
              <a:t>12500        12558     12375      12375</a:t>
            </a:r>
            <a:endParaRPr lang="ru" sz="3600" baseline="30000" dirty="0"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3616" y="2779776"/>
            <a:ext cx="929640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300" dirty="0" smtClean="0">
                <a:latin typeface="Calibri"/>
              </a:rPr>
              <a:t>2022 </a:t>
            </a:r>
            <a:r>
              <a:rPr lang="ru" sz="1300" dirty="0">
                <a:latin typeface="Calibri"/>
              </a:rPr>
              <a:t>г. Факт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55864" y="2779776"/>
            <a:ext cx="2145792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300" dirty="0" smtClean="0">
                <a:latin typeface="Calibri"/>
              </a:rPr>
              <a:t>2023 </a:t>
            </a:r>
            <a:r>
              <a:rPr lang="ru" sz="1300" dirty="0">
                <a:latin typeface="Calibri"/>
              </a:rPr>
              <a:t>г. </a:t>
            </a:r>
            <a:r>
              <a:rPr lang="ru" sz="1300" dirty="0" smtClean="0">
                <a:latin typeface="Calibri"/>
              </a:rPr>
              <a:t>Факт      2024 </a:t>
            </a:r>
            <a:r>
              <a:rPr lang="ru" sz="1300" dirty="0">
                <a:latin typeface="Calibri"/>
              </a:rPr>
              <a:t>г. План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39404" y="2786058"/>
            <a:ext cx="926592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300" dirty="0" smtClean="0">
                <a:latin typeface="Calibri"/>
              </a:rPr>
              <a:t>2024 </a:t>
            </a:r>
            <a:r>
              <a:rPr lang="ru" sz="1300" dirty="0">
                <a:latin typeface="Calibri"/>
              </a:rPr>
              <a:t>г. Факт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24694" y="4929198"/>
            <a:ext cx="579120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 smtClean="0">
                <a:solidFill>
                  <a:srgbClr val="203864"/>
                </a:solidFill>
                <a:latin typeface="Calibri"/>
              </a:rPr>
              <a:t>2023 </a:t>
            </a:r>
            <a:r>
              <a:rPr lang="ru" sz="1600" dirty="0">
                <a:solidFill>
                  <a:srgbClr val="203864"/>
                </a:solidFill>
                <a:latin typeface="Calibri"/>
              </a:rPr>
              <a:t>г.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39140" y="3571876"/>
            <a:ext cx="1481328" cy="7894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300" dirty="0">
                <a:solidFill>
                  <a:srgbClr val="002060"/>
                </a:solidFill>
                <a:latin typeface="Calibri"/>
              </a:rPr>
              <a:t>доля налогов на имущество в налоговых доходах бюджета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310842" y="5000636"/>
            <a:ext cx="582168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 smtClean="0">
                <a:solidFill>
                  <a:srgbClr val="203864"/>
                </a:solidFill>
                <a:latin typeface="Calibri"/>
              </a:rPr>
              <a:t>2024 </a:t>
            </a:r>
            <a:r>
              <a:rPr lang="ru" sz="1600" dirty="0">
                <a:solidFill>
                  <a:srgbClr val="203864"/>
                </a:solidFill>
                <a:latin typeface="Calibri"/>
              </a:rPr>
              <a:t>г.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52464" y="5000636"/>
            <a:ext cx="3438144" cy="1191768"/>
          </a:xfrm>
          <a:prstGeom prst="rect">
            <a:avLst/>
          </a:prstGeom>
          <a:solidFill>
            <a:srgbClr val="D9E3F3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600" dirty="0" smtClean="0">
                <a:solidFill>
                  <a:srgbClr val="2E75B6"/>
                </a:solidFill>
                <a:latin typeface="Calibri"/>
              </a:rPr>
              <a:t>Государственная пошлина                </a:t>
            </a:r>
            <a:r>
              <a:rPr lang="ru" sz="1600" dirty="0" smtClean="0">
                <a:solidFill>
                  <a:srgbClr val="C00000"/>
                </a:solidFill>
                <a:latin typeface="Calibri"/>
              </a:rPr>
              <a:t>3813</a:t>
            </a:r>
          </a:p>
          <a:p>
            <a:pPr indent="0"/>
            <a:endParaRPr lang="ru" sz="1900" dirty="0">
              <a:solidFill>
                <a:srgbClr val="C00000"/>
              </a:solidFill>
              <a:latin typeface="Calibri"/>
            </a:endParaRPr>
          </a:p>
          <a:p>
            <a:pPr indent="0" algn="r"/>
            <a:r>
              <a:rPr lang="ru" sz="1600" dirty="0" smtClean="0">
                <a:solidFill>
                  <a:srgbClr val="2E75B6"/>
                </a:solidFill>
                <a:latin typeface="Calibri"/>
              </a:rPr>
              <a:t>Акцизы </a:t>
            </a:r>
            <a:r>
              <a:rPr lang="ru" sz="1600" dirty="0">
                <a:solidFill>
                  <a:srgbClr val="2E75B6"/>
                </a:solidFill>
                <a:latin typeface="Calibri"/>
              </a:rPr>
              <a:t>на нефтепродукты </a:t>
            </a:r>
            <a:r>
              <a:rPr lang="ru" sz="1600" dirty="0" smtClean="0">
                <a:solidFill>
                  <a:srgbClr val="2E75B6"/>
                </a:solidFill>
                <a:latin typeface="Calibri"/>
              </a:rPr>
              <a:t>            </a:t>
            </a:r>
            <a:r>
              <a:rPr lang="ru" sz="1600" dirty="0" smtClean="0">
                <a:solidFill>
                  <a:srgbClr val="C00000"/>
                </a:solidFill>
                <a:latin typeface="Calibri"/>
              </a:rPr>
              <a:t>15642</a:t>
            </a:r>
            <a:endParaRPr lang="ru" sz="19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012168" y="6614160"/>
            <a:ext cx="100584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 b="1">
                <a:solidFill>
                  <a:srgbClr val="7F7F7F"/>
                </a:solidFill>
                <a:latin typeface="Courier New"/>
              </a:rPr>
              <a:t>8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1950" y="1928802"/>
            <a:ext cx="1011936" cy="6766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4958" y="1928802"/>
            <a:ext cx="1011936" cy="6766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7966" y="1928802"/>
            <a:ext cx="1011936" cy="67665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4595802" y="1428736"/>
            <a:ext cx="1018032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000" dirty="0" smtClean="0">
                <a:latin typeface="Calibri"/>
              </a:rPr>
              <a:t>тыс. </a:t>
            </a:r>
            <a:r>
              <a:rPr lang="ru" sz="2000" dirty="0">
                <a:latin typeface="Calibri"/>
              </a:rPr>
              <a:t>руб.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95868" y="4929198"/>
            <a:ext cx="57150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1,1%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24430" y="5786454"/>
            <a:ext cx="642942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4,4%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4738678" y="5429264"/>
          <a:ext cx="1214446" cy="100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/>
          <p:cNvGraphicFramePr/>
          <p:nvPr/>
        </p:nvGraphicFramePr>
        <p:xfrm>
          <a:off x="4667240" y="4572008"/>
          <a:ext cx="1428760" cy="103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7024694" y="3714752"/>
            <a:ext cx="5715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6,3%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382280" y="3714752"/>
            <a:ext cx="5715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4,3%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6524628" y="3071810"/>
          <a:ext cx="1566863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Диаграмма 47"/>
          <p:cNvGraphicFramePr/>
          <p:nvPr/>
        </p:nvGraphicFramePr>
        <p:xfrm>
          <a:off x="9667900" y="3143248"/>
          <a:ext cx="1847849" cy="143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10974" y="0"/>
            <a:ext cx="881026" cy="929523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1834810" y="142852"/>
            <a:ext cx="35719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53124" y="5643578"/>
            <a:ext cx="1481328" cy="7894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300" dirty="0">
                <a:solidFill>
                  <a:srgbClr val="002060"/>
                </a:solidFill>
                <a:latin typeface="Calibri"/>
              </a:rPr>
              <a:t>доля </a:t>
            </a:r>
            <a:r>
              <a:rPr lang="ru" sz="1300" dirty="0" smtClean="0">
                <a:solidFill>
                  <a:srgbClr val="002060"/>
                </a:solidFill>
                <a:latin typeface="Calibri"/>
              </a:rPr>
              <a:t>иных налоговых доходов в </a:t>
            </a:r>
            <a:r>
              <a:rPr lang="ru" sz="1300" dirty="0">
                <a:solidFill>
                  <a:srgbClr val="002060"/>
                </a:solidFill>
                <a:latin typeface="Calibri"/>
              </a:rPr>
              <a:t>налоговых доходах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368" y="4160520"/>
            <a:ext cx="5885688" cy="1606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6864" y="228600"/>
            <a:ext cx="9841992" cy="3718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900" b="1">
                <a:solidFill>
                  <a:srgbClr val="2E75B6"/>
                </a:solidFill>
                <a:latin typeface="Calibri"/>
              </a:rPr>
              <a:t>Динамика поступления неналоговых доходов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24892" y="1214422"/>
            <a:ext cx="1018032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000" dirty="0" smtClean="0">
                <a:latin typeface="Calibri"/>
              </a:rPr>
              <a:t>тыс. </a:t>
            </a:r>
            <a:r>
              <a:rPr lang="ru" sz="2000" dirty="0">
                <a:latin typeface="Calibri"/>
              </a:rPr>
              <a:t>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1728" y="1331976"/>
            <a:ext cx="841248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dirty="0" smtClean="0">
                <a:latin typeface="Calibri"/>
              </a:rPr>
              <a:t>63924</a:t>
            </a:r>
            <a:endParaRPr lang="ru" sz="19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9786" y="928670"/>
            <a:ext cx="838200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dirty="0" smtClean="0">
                <a:latin typeface="Calibri"/>
              </a:rPr>
              <a:t>67024</a:t>
            </a:r>
            <a:endParaRPr lang="ru" sz="1900" dirty="0"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8546" y="1214422"/>
            <a:ext cx="835152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dirty="0" smtClean="0">
                <a:latin typeface="Calibri"/>
              </a:rPr>
              <a:t>64878</a:t>
            </a:r>
            <a:endParaRPr lang="ru" sz="1900" dirty="0"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7896" y="1776984"/>
            <a:ext cx="4788408" cy="1609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92100" indent="-292100">
              <a:lnSpc>
                <a:spcPts val="2160"/>
              </a:lnSpc>
            </a:pPr>
            <a:r>
              <a:rPr lang="ru" sz="1800" b="1">
                <a:latin typeface="Calibri"/>
              </a:rPr>
              <a:t>НЕНАЛОГОВЫЕ ДОХОДЫ </a:t>
            </a:r>
            <a:r>
              <a:rPr lang="ru" sz="1600">
                <a:latin typeface="Calibri"/>
              </a:rPr>
              <a:t>включают в себя:</a:t>
            </a:r>
          </a:p>
          <a:p>
            <a:pPr marL="292100" indent="-292100">
              <a:lnSpc>
                <a:spcPts val="2160"/>
              </a:lnSpc>
            </a:pPr>
            <a:r>
              <a:rPr lang="en-US" sz="1700" i="1" spc="-50">
                <a:latin typeface="Calibri"/>
              </a:rPr>
              <a:t>S</a:t>
            </a:r>
            <a:r>
              <a:rPr lang="en-US" sz="1600">
                <a:latin typeface="Calibri"/>
              </a:rPr>
              <a:t> </a:t>
            </a:r>
            <a:r>
              <a:rPr lang="ru" sz="1600">
                <a:latin typeface="Calibri"/>
              </a:rPr>
              <a:t>платежи от использования и реализации муниципального имущества,</a:t>
            </a:r>
          </a:p>
          <a:p>
            <a:pPr marL="292100" indent="-292100">
              <a:lnSpc>
                <a:spcPts val="2160"/>
              </a:lnSpc>
            </a:pPr>
            <a:r>
              <a:rPr lang="en-US" sz="1700" i="1" spc="-50">
                <a:latin typeface="Calibri"/>
              </a:rPr>
              <a:t>S</a:t>
            </a:r>
            <a:r>
              <a:rPr lang="en-US" sz="1600">
                <a:latin typeface="Calibri"/>
              </a:rPr>
              <a:t> </a:t>
            </a:r>
            <a:r>
              <a:rPr lang="ru" sz="1600">
                <a:latin typeface="Calibri"/>
              </a:rPr>
              <a:t>доходы от оказания платных услуг казенными учреждениями,</a:t>
            </a:r>
          </a:p>
          <a:p>
            <a:pPr marL="292100" indent="-292100">
              <a:lnSpc>
                <a:spcPts val="2160"/>
              </a:lnSpc>
            </a:pPr>
            <a:r>
              <a:rPr lang="en-US" sz="1700" i="1" spc="-50">
                <a:latin typeface="Calibri"/>
              </a:rPr>
              <a:t>S</a:t>
            </a:r>
            <a:r>
              <a:rPr lang="en-US" sz="1600">
                <a:latin typeface="Calibri"/>
              </a:rPr>
              <a:t> </a:t>
            </a:r>
            <a:r>
              <a:rPr lang="ru" sz="1600">
                <a:latin typeface="Calibri"/>
              </a:rPr>
              <a:t>штрафы, сборы и иные неналоговые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3648" y="3685032"/>
            <a:ext cx="10531640" cy="38691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3150"/>
              </a:spcAft>
            </a:pPr>
            <a:r>
              <a:rPr lang="ru" sz="1900" dirty="0" smtClean="0">
                <a:latin typeface="Calibri"/>
              </a:rPr>
              <a:t>2022 </a:t>
            </a:r>
            <a:r>
              <a:rPr lang="ru" sz="1900" dirty="0">
                <a:latin typeface="Calibri"/>
              </a:rPr>
              <a:t>г. </a:t>
            </a:r>
            <a:r>
              <a:rPr lang="ru" sz="1900" dirty="0" smtClean="0">
                <a:latin typeface="Calibri"/>
              </a:rPr>
              <a:t>             2023 </a:t>
            </a:r>
            <a:r>
              <a:rPr lang="ru" sz="1900" dirty="0">
                <a:latin typeface="Calibri"/>
              </a:rPr>
              <a:t>г. </a:t>
            </a:r>
            <a:r>
              <a:rPr lang="ru" sz="1900" dirty="0" smtClean="0">
                <a:latin typeface="Calibri"/>
              </a:rPr>
              <a:t>         2024 гПлан      2024г Факт</a:t>
            </a:r>
            <a:endParaRPr lang="ru" sz="1900" dirty="0"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39912" y="4440936"/>
            <a:ext cx="2350008" cy="11155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3150"/>
              </a:spcBef>
            </a:pPr>
            <a:r>
              <a:rPr lang="ru" sz="1900">
                <a:solidFill>
                  <a:srgbClr val="4A0674"/>
                </a:solidFill>
                <a:latin typeface="Calibri"/>
              </a:rPr>
              <a:t>доля неналоговых доходов в объеме собственных доходов бюджета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39016" y="6614160"/>
            <a:ext cx="173736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 b="1">
                <a:solidFill>
                  <a:srgbClr val="7F7F7F"/>
                </a:solidFill>
                <a:latin typeface="Courier New"/>
              </a:rPr>
              <a:t>10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1834810" y="142852"/>
            <a:ext cx="35719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24430" y="1214422"/>
            <a:ext cx="835152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dirty="0" smtClean="0">
                <a:latin typeface="Calibri"/>
              </a:rPr>
              <a:t>65415</a:t>
            </a:r>
            <a:endParaRPr lang="ru" sz="1900" dirty="0"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52992" y="1571612"/>
            <a:ext cx="1143008" cy="1857388"/>
          </a:xfrm>
          <a:prstGeom prst="rect">
            <a:avLst/>
          </a:prstGeom>
          <a:solidFill>
            <a:srgbClr val="1ED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24232" y="1571612"/>
            <a:ext cx="1143008" cy="1857388"/>
          </a:xfrm>
          <a:prstGeom prst="rect">
            <a:avLst/>
          </a:prstGeom>
          <a:solidFill>
            <a:srgbClr val="1ED09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66910" y="1285860"/>
            <a:ext cx="1143008" cy="2143140"/>
          </a:xfrm>
          <a:prstGeom prst="rect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6712" y="1714488"/>
            <a:ext cx="1143008" cy="1714512"/>
          </a:xfrm>
          <a:prstGeom prst="rect">
            <a:avLst/>
          </a:prstGeom>
          <a:solidFill>
            <a:srgbClr val="269280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309654" y="1928802"/>
            <a:ext cx="1214446" cy="35719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24100" y="1928802"/>
            <a:ext cx="1571636" cy="142876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095736" y="1928802"/>
            <a:ext cx="1357322" cy="142876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666844" y="4929198"/>
            <a:ext cx="642942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25,0%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67042" y="4929198"/>
            <a:ext cx="642942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25,1%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95802" y="5000636"/>
            <a:ext cx="57150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19,0%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24562" y="4929198"/>
            <a:ext cx="57150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18,4%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5304" y="0"/>
            <a:ext cx="996696" cy="1051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3836" y="1428736"/>
            <a:ext cx="4232710" cy="829056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  <a:spcAft>
                <a:spcPts val="1470"/>
              </a:spcAft>
            </a:pPr>
            <a:r>
              <a:rPr lang="ru-RU" sz="1900" b="1" dirty="0" smtClean="0">
                <a:solidFill>
                  <a:srgbClr val="181717"/>
                </a:solidFill>
                <a:latin typeface="Calibri"/>
              </a:rPr>
              <a:t>5</a:t>
            </a:r>
            <a:r>
              <a:rPr lang="en-US" sz="1900" b="1" dirty="0" smtClean="0">
                <a:solidFill>
                  <a:srgbClr val="181717"/>
                </a:solidFill>
                <a:latin typeface="Calibri"/>
              </a:rPr>
              <a:t> </a:t>
            </a:r>
            <a:r>
              <a:rPr lang="ru" sz="1900" b="1" dirty="0">
                <a:solidFill>
                  <a:srgbClr val="181717"/>
                </a:solidFill>
                <a:latin typeface="Calibri"/>
              </a:rPr>
              <a:t>КРУПНЕЙШИХ НАЛОГОПЛАТЕЛЬЩИКОВ В </a:t>
            </a:r>
            <a:r>
              <a:rPr lang="ru" sz="1900" b="1" dirty="0" smtClean="0">
                <a:solidFill>
                  <a:srgbClr val="181717"/>
                </a:solidFill>
                <a:latin typeface="Calibri"/>
              </a:rPr>
              <a:t>2024 </a:t>
            </a:r>
            <a:r>
              <a:rPr lang="ru" sz="1900" b="1" dirty="0">
                <a:solidFill>
                  <a:srgbClr val="181717"/>
                </a:solidFill>
                <a:latin typeface="Calibri"/>
              </a:rPr>
              <a:t>ГОДУ: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968" y="2371344"/>
            <a:ext cx="4297680" cy="2953512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L="228600" indent="-228600">
              <a:lnSpc>
                <a:spcPts val="2400"/>
              </a:lnSpc>
              <a:buAutoNum type="arabicPeriod"/>
            </a:pPr>
            <a:r>
              <a:rPr lang="ru-RU" sz="1200" dirty="0" smtClean="0">
                <a:solidFill>
                  <a:srgbClr val="181717"/>
                </a:solidFill>
                <a:latin typeface="+mj-lt"/>
              </a:rPr>
              <a:t>АО </a:t>
            </a:r>
            <a:r>
              <a:rPr lang="ru-RU" sz="1200" dirty="0">
                <a:solidFill>
                  <a:srgbClr val="181717"/>
                </a:solidFill>
                <a:latin typeface="+mj-lt"/>
              </a:rPr>
              <a:t>"КИРСКАБЕЛЬ" (Производство прочих проводов и кабелей для электронного и электрического оборудования);</a:t>
            </a:r>
          </a:p>
          <a:p>
            <a:pPr marL="228600" indent="-228600">
              <a:lnSpc>
                <a:spcPts val="2400"/>
              </a:lnSpc>
              <a:buAutoNum type="arabicPeriod"/>
            </a:pPr>
            <a:r>
              <a:rPr lang="ru-RU" sz="1200" dirty="0" smtClean="0">
                <a:solidFill>
                  <a:srgbClr val="181717"/>
                </a:solidFill>
                <a:latin typeface="+mj-lt"/>
              </a:rPr>
              <a:t>ФКУ </a:t>
            </a:r>
            <a:r>
              <a:rPr lang="ru-RU" sz="1200" dirty="0">
                <a:solidFill>
                  <a:srgbClr val="181717"/>
                </a:solidFill>
                <a:latin typeface="+mj-lt"/>
              </a:rPr>
              <a:t>ИК-27 ОУХД УФСИН РОССИИ ПО КИРОВСКОЙ </a:t>
            </a:r>
            <a:r>
              <a:rPr lang="ru-RU" sz="1200" dirty="0" smtClean="0">
                <a:solidFill>
                  <a:srgbClr val="181717"/>
                </a:solidFill>
                <a:latin typeface="+mj-lt"/>
              </a:rPr>
              <a:t>ОБЛАСТИ;</a:t>
            </a:r>
            <a:endParaRPr lang="ru-RU" sz="1200" dirty="0">
              <a:solidFill>
                <a:srgbClr val="181717"/>
              </a:solidFill>
              <a:latin typeface="+mj-lt"/>
            </a:endParaRPr>
          </a:p>
          <a:p>
            <a:pPr indent="0">
              <a:lnSpc>
                <a:spcPts val="2400"/>
              </a:lnSpc>
            </a:pPr>
            <a:r>
              <a:rPr lang="ru-RU" sz="1200" dirty="0" smtClean="0">
                <a:solidFill>
                  <a:srgbClr val="181717"/>
                </a:solidFill>
                <a:latin typeface="+mj-lt"/>
              </a:rPr>
              <a:t>3</a:t>
            </a:r>
            <a:r>
              <a:rPr lang="ru-RU" sz="1200" dirty="0">
                <a:solidFill>
                  <a:srgbClr val="181717"/>
                </a:solidFill>
                <a:latin typeface="+mj-lt"/>
              </a:rPr>
              <a:t>. </a:t>
            </a:r>
            <a:r>
              <a:rPr lang="ru-RU" sz="1200" dirty="0" smtClean="0">
                <a:solidFill>
                  <a:srgbClr val="181717"/>
                </a:solidFill>
                <a:latin typeface="+mj-lt"/>
              </a:rPr>
              <a:t> АО </a:t>
            </a:r>
            <a:r>
              <a:rPr lang="ru-RU" sz="1200" dirty="0">
                <a:solidFill>
                  <a:srgbClr val="181717"/>
                </a:solidFill>
                <a:latin typeface="+mj-lt"/>
              </a:rPr>
              <a:t>"КАЙ"  (Лесозаготовки);</a:t>
            </a:r>
          </a:p>
          <a:p>
            <a:pPr indent="0">
              <a:lnSpc>
                <a:spcPts val="2400"/>
              </a:lnSpc>
            </a:pPr>
            <a:r>
              <a:rPr lang="ru-RU" sz="1200" dirty="0" smtClean="0">
                <a:solidFill>
                  <a:srgbClr val="181717"/>
                </a:solidFill>
                <a:latin typeface="+mj-lt"/>
              </a:rPr>
              <a:t>4</a:t>
            </a:r>
            <a:r>
              <a:rPr lang="ru-RU" sz="1200" dirty="0">
                <a:solidFill>
                  <a:srgbClr val="181717"/>
                </a:solidFill>
                <a:latin typeface="+mj-lt"/>
              </a:rPr>
              <a:t>. ОМВД РОССИИ "ВЕРХНЕКАМСКИЙ" (Деятельность по обеспечению общественного порядка и безопасности);</a:t>
            </a:r>
          </a:p>
          <a:p>
            <a:pPr indent="0">
              <a:lnSpc>
                <a:spcPts val="2400"/>
              </a:lnSpc>
            </a:pPr>
            <a:r>
              <a:rPr lang="ru-RU" sz="1200" dirty="0" smtClean="0">
                <a:solidFill>
                  <a:srgbClr val="181717"/>
                </a:solidFill>
                <a:latin typeface="+mj-lt"/>
              </a:rPr>
              <a:t>5</a:t>
            </a:r>
            <a:r>
              <a:rPr lang="ru-RU" sz="1200" dirty="0">
                <a:solidFill>
                  <a:srgbClr val="181717"/>
                </a:solidFill>
                <a:latin typeface="+mj-lt"/>
              </a:rPr>
              <a:t>. КОГБУЗ "ВЕРХНЕКАМСКАЯ ЦЕНТРАЛЬНАЯ РАЙОННАЯ БОЛЬНИЦА" (Деятельность больничных организаций).</a:t>
            </a:r>
          </a:p>
          <a:p>
            <a:pPr indent="0">
              <a:lnSpc>
                <a:spcPts val="2400"/>
              </a:lnSpc>
            </a:pPr>
            <a:endParaRPr lang="ru" sz="1200" dirty="0">
              <a:solidFill>
                <a:srgbClr val="181717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5934" y="1000108"/>
            <a:ext cx="5251704" cy="469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</a:pPr>
            <a:r>
              <a:rPr lang="ru" sz="1700" b="1" dirty="0">
                <a:solidFill>
                  <a:srgbClr val="181717"/>
                </a:solidFill>
                <a:latin typeface="Calibri"/>
              </a:rPr>
              <a:t>СТРУКТУРА НАЛОГОВЫХ И НЕНАЛОГОВЫХ ДОХОДОВ </a:t>
            </a:r>
            <a:r>
              <a:rPr lang="ru" sz="1700" b="1" dirty="0" smtClean="0">
                <a:solidFill>
                  <a:srgbClr val="181717"/>
                </a:solidFill>
                <a:latin typeface="Calibri"/>
              </a:rPr>
              <a:t>БЮДЖЕТА </a:t>
            </a:r>
            <a:r>
              <a:rPr lang="ru" sz="1700" b="1" dirty="0">
                <a:solidFill>
                  <a:srgbClr val="181717"/>
                </a:solidFill>
                <a:latin typeface="Calibri"/>
              </a:rPr>
              <a:t>В </a:t>
            </a:r>
            <a:r>
              <a:rPr lang="ru" sz="1700" b="1" dirty="0" smtClean="0">
                <a:solidFill>
                  <a:srgbClr val="181717"/>
                </a:solidFill>
                <a:latin typeface="Calibri"/>
              </a:rPr>
              <a:t>2024 </a:t>
            </a:r>
            <a:r>
              <a:rPr lang="ru" sz="1700" b="1" dirty="0">
                <a:solidFill>
                  <a:srgbClr val="181717"/>
                </a:solidFill>
                <a:latin typeface="Calibri"/>
              </a:rPr>
              <a:t>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67834" y="1785926"/>
            <a:ext cx="2770632" cy="41434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568"/>
              </a:lnSpc>
            </a:pPr>
            <a:r>
              <a:rPr lang="ru" sz="1600" dirty="0" smtClean="0">
                <a:solidFill>
                  <a:srgbClr val="181717"/>
                </a:solidFill>
                <a:latin typeface="+mj-lt"/>
              </a:rPr>
              <a:t>Налог </a:t>
            </a:r>
            <a:r>
              <a:rPr lang="ru" sz="1600" dirty="0">
                <a:solidFill>
                  <a:srgbClr val="181717"/>
                </a:solidFill>
                <a:latin typeface="+mj-lt"/>
              </a:rPr>
              <a:t>на доходы физических лиц </a:t>
            </a:r>
            <a:endParaRPr lang="ru" sz="1600" dirty="0" smtClean="0">
              <a:solidFill>
                <a:srgbClr val="181717"/>
              </a:solidFill>
              <a:latin typeface="+mj-lt"/>
            </a:endParaRPr>
          </a:p>
          <a:p>
            <a:pPr indent="0">
              <a:lnSpc>
                <a:spcPts val="2568"/>
              </a:lnSpc>
            </a:pPr>
            <a:r>
              <a:rPr lang="ru" sz="1600" dirty="0" smtClean="0">
                <a:solidFill>
                  <a:srgbClr val="181717"/>
                </a:solidFill>
                <a:latin typeface="+mj-lt"/>
              </a:rPr>
              <a:t>Акцизы</a:t>
            </a:r>
            <a:endParaRPr lang="ru" sz="1600" dirty="0">
              <a:solidFill>
                <a:srgbClr val="181717"/>
              </a:solidFill>
              <a:latin typeface="+mj-lt"/>
            </a:endParaRPr>
          </a:p>
          <a:p>
            <a:pPr indent="0">
              <a:lnSpc>
                <a:spcPts val="2568"/>
              </a:lnSpc>
            </a:pPr>
            <a:r>
              <a:rPr lang="ru" sz="1600" dirty="0">
                <a:solidFill>
                  <a:srgbClr val="181717"/>
                </a:solidFill>
                <a:latin typeface="+mj-lt"/>
              </a:rPr>
              <a:t>Упрощенная система налогообложения</a:t>
            </a:r>
          </a:p>
          <a:p>
            <a:pPr indent="0">
              <a:lnSpc>
                <a:spcPts val="2568"/>
              </a:lnSpc>
            </a:pPr>
            <a:r>
              <a:rPr lang="ru" sz="1600" dirty="0">
                <a:solidFill>
                  <a:srgbClr val="181717"/>
                </a:solidFill>
                <a:latin typeface="+mj-lt"/>
              </a:rPr>
              <a:t>Имущественные налоги</a:t>
            </a:r>
          </a:p>
          <a:p>
            <a:pPr indent="0">
              <a:lnSpc>
                <a:spcPts val="2568"/>
              </a:lnSpc>
            </a:pPr>
            <a:r>
              <a:rPr lang="ru" sz="1600" dirty="0" smtClean="0">
                <a:solidFill>
                  <a:srgbClr val="181717"/>
                </a:solidFill>
                <a:latin typeface="+mj-lt"/>
              </a:rPr>
              <a:t>Аренда земли</a:t>
            </a:r>
          </a:p>
          <a:p>
            <a:pPr indent="0">
              <a:lnSpc>
                <a:spcPts val="2568"/>
              </a:lnSpc>
            </a:pPr>
            <a:r>
              <a:rPr lang="ru" sz="1600" dirty="0" smtClean="0">
                <a:solidFill>
                  <a:srgbClr val="181717"/>
                </a:solidFill>
                <a:latin typeface="+mj-lt"/>
              </a:rPr>
              <a:t>Аренда имущества</a:t>
            </a:r>
          </a:p>
          <a:p>
            <a:pPr indent="0">
              <a:lnSpc>
                <a:spcPts val="2568"/>
              </a:lnSpc>
            </a:pPr>
            <a:r>
              <a:rPr lang="ru" sz="1600" dirty="0" smtClean="0">
                <a:solidFill>
                  <a:srgbClr val="181717"/>
                </a:solidFill>
                <a:latin typeface="+mj-lt"/>
              </a:rPr>
              <a:t>Доходы от оказания платных услуг</a:t>
            </a:r>
          </a:p>
          <a:p>
            <a:pPr indent="0">
              <a:lnSpc>
                <a:spcPts val="2568"/>
              </a:lnSpc>
            </a:pPr>
            <a:r>
              <a:rPr lang="ru" sz="1600" dirty="0" smtClean="0">
                <a:solidFill>
                  <a:srgbClr val="181717"/>
                </a:solidFill>
                <a:latin typeface="+mj-lt"/>
              </a:rPr>
              <a:t>Штрафы</a:t>
            </a:r>
          </a:p>
          <a:p>
            <a:pPr indent="0">
              <a:lnSpc>
                <a:spcPts val="2568"/>
              </a:lnSpc>
            </a:pPr>
            <a:r>
              <a:rPr lang="ru" sz="1600" dirty="0" smtClean="0">
                <a:solidFill>
                  <a:srgbClr val="181717"/>
                </a:solidFill>
                <a:latin typeface="+mj-lt"/>
              </a:rPr>
              <a:t>Доходы от продажи имущества</a:t>
            </a:r>
            <a:endParaRPr lang="ru" sz="1600" dirty="0">
              <a:solidFill>
                <a:srgbClr val="181717"/>
              </a:solidFill>
              <a:latin typeface="+mj-lt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095736" y="1357298"/>
          <a:ext cx="628654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8310578" y="2000240"/>
            <a:ext cx="785818" cy="357190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739074" y="4214818"/>
            <a:ext cx="242889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953520" y="3000372"/>
            <a:ext cx="1428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6238876" y="5429264"/>
            <a:ext cx="271464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6061075" y="5250669"/>
            <a:ext cx="356396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596330" y="5072074"/>
            <a:ext cx="8572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024958" y="4643446"/>
            <a:ext cx="7143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5310182" y="5500702"/>
            <a:ext cx="37147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3631389" y="3821909"/>
            <a:ext cx="33575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310182" y="2143116"/>
            <a:ext cx="857256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7025488" y="5285594"/>
            <a:ext cx="142876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834810" y="142852"/>
            <a:ext cx="35719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398" y="4857760"/>
            <a:ext cx="2024034" cy="1900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852" y="-214338"/>
            <a:ext cx="2024034" cy="190027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4158</Words>
  <Application>Microsoft Office PowerPoint</Application>
  <PresentationFormat>Произвольный</PresentationFormat>
  <Paragraphs>1088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Office Theme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Приобретение</vt:lpstr>
      <vt:lpstr>Слайд 19</vt:lpstr>
      <vt:lpstr>        МКУ МЦ «Заря»</vt:lpstr>
      <vt:lpstr>Слайд 21</vt:lpstr>
      <vt:lpstr>Муниципальные программы, направленные на поддержку  отраслей экономики </vt:lpstr>
      <vt:lpstr>Слайд 23</vt:lpstr>
      <vt:lpstr>Дороги. Протяженность - 624 км</vt:lpstr>
      <vt:lpstr>Слайд 25</vt:lpstr>
      <vt:lpstr>Мероприятия в сфере ЖКХ проведенные в 2024 году 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Ольга Александровна</dc:creator>
  <cp:lastModifiedBy>user12341234</cp:lastModifiedBy>
  <cp:revision>419</cp:revision>
  <dcterms:modified xsi:type="dcterms:W3CDTF">2025-05-07T11:41:12Z</dcterms:modified>
</cp:coreProperties>
</file>